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31"/>
  </p:notesMasterIdLst>
  <p:handoutMasterIdLst>
    <p:handoutMasterId r:id="rId32"/>
  </p:handoutMasterIdLst>
  <p:sldIdLst>
    <p:sldId id="260" r:id="rId7"/>
    <p:sldId id="362" r:id="rId8"/>
    <p:sldId id="399" r:id="rId9"/>
    <p:sldId id="398" r:id="rId10"/>
    <p:sldId id="397" r:id="rId11"/>
    <p:sldId id="374" r:id="rId12"/>
    <p:sldId id="375" r:id="rId13"/>
    <p:sldId id="376" r:id="rId14"/>
    <p:sldId id="373" r:id="rId15"/>
    <p:sldId id="377" r:id="rId16"/>
    <p:sldId id="378" r:id="rId17"/>
    <p:sldId id="363" r:id="rId18"/>
    <p:sldId id="379" r:id="rId19"/>
    <p:sldId id="380" r:id="rId20"/>
    <p:sldId id="385" r:id="rId21"/>
    <p:sldId id="386" r:id="rId22"/>
    <p:sldId id="370" r:id="rId23"/>
    <p:sldId id="387" r:id="rId24"/>
    <p:sldId id="390" r:id="rId25"/>
    <p:sldId id="396" r:id="rId26"/>
    <p:sldId id="391" r:id="rId27"/>
    <p:sldId id="394" r:id="rId28"/>
    <p:sldId id="395" r:id="rId29"/>
    <p:sldId id="383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D7DCDF"/>
    <a:srgbClr val="CC9900"/>
    <a:srgbClr val="99CCFF"/>
    <a:srgbClr val="FF8200"/>
    <a:srgbClr val="8A0C58"/>
    <a:srgbClr val="00FFFF"/>
    <a:srgbClr val="5B6770"/>
    <a:srgbClr val="00AEC7"/>
    <a:srgbClr val="00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9038" autoAdjust="0"/>
  </p:normalViewPr>
  <p:slideViewPr>
    <p:cSldViewPr showGuides="1">
      <p:cViewPr varScale="1">
        <p:scale>
          <a:sx n="67" d="100"/>
          <a:sy n="67" d="100"/>
        </p:scale>
        <p:origin x="125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192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Support\Advanced%20Network%20Applications\LDF\TrueL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Support\Advanced%20Network%20Applications\LDF\TrueL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Support\Advanced%20Network%20Applications\LDF\TrueL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Support\Advanced%20Network%20Applications\LDF\TrueL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Support\Advanced%20Network%20Applications\LDF\TrueL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Average Absolute Difference Between 28-Day</a:t>
            </a:r>
            <a:r>
              <a:rPr lang="en-US" baseline="0" dirty="0"/>
              <a:t> and </a:t>
            </a:r>
            <a:r>
              <a:rPr lang="en-US" baseline="0" dirty="0" smtClean="0"/>
              <a:t>7-Day LDF Methodology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9"/>
          <c:order val="0"/>
          <c:tx>
            <c:strRef>
              <c:f>'PUN difference 28-7'!$A$2</c:f>
              <c:strCache>
                <c:ptCount val="1"/>
                <c:pt idx="0">
                  <c:v>PUN A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28-7'!$B$2:$Y$2</c:f>
              <c:numCache>
                <c:formatCode>General</c:formatCode>
                <c:ptCount val="24"/>
                <c:pt idx="0">
                  <c:v>2.7090174012066264</c:v>
                </c:pt>
                <c:pt idx="1">
                  <c:v>2.7383812975401822</c:v>
                </c:pt>
                <c:pt idx="2">
                  <c:v>3.8520392156776362</c:v>
                </c:pt>
                <c:pt idx="3">
                  <c:v>3.2090049221663977</c:v>
                </c:pt>
                <c:pt idx="4">
                  <c:v>3.1581601006861826</c:v>
                </c:pt>
                <c:pt idx="5">
                  <c:v>3.3085613978631692</c:v>
                </c:pt>
                <c:pt idx="6">
                  <c:v>3.1541505847128501</c:v>
                </c:pt>
                <c:pt idx="7">
                  <c:v>3.2067999423522631</c:v>
                </c:pt>
                <c:pt idx="8">
                  <c:v>3.3740341418109274</c:v>
                </c:pt>
                <c:pt idx="9">
                  <c:v>3.1768072328916581</c:v>
                </c:pt>
                <c:pt idx="10">
                  <c:v>3.271050718637631</c:v>
                </c:pt>
                <c:pt idx="11">
                  <c:v>4.2757998453649542</c:v>
                </c:pt>
                <c:pt idx="12">
                  <c:v>4.7187785404395601</c:v>
                </c:pt>
                <c:pt idx="13">
                  <c:v>4.6382010936481564</c:v>
                </c:pt>
                <c:pt idx="14">
                  <c:v>4.5661353113604672</c:v>
                </c:pt>
                <c:pt idx="15">
                  <c:v>3.5957403225144162</c:v>
                </c:pt>
                <c:pt idx="16">
                  <c:v>3.3771255350442262</c:v>
                </c:pt>
                <c:pt idx="17">
                  <c:v>3.6287278126019853</c:v>
                </c:pt>
                <c:pt idx="18">
                  <c:v>3.5562642232605111</c:v>
                </c:pt>
                <c:pt idx="19">
                  <c:v>3.5184287098360416</c:v>
                </c:pt>
                <c:pt idx="20">
                  <c:v>3.4887585085713013</c:v>
                </c:pt>
                <c:pt idx="21">
                  <c:v>3.7749990634237252</c:v>
                </c:pt>
                <c:pt idx="22">
                  <c:v>3.9057079692057837</c:v>
                </c:pt>
                <c:pt idx="23">
                  <c:v>4.0107511429032821</c:v>
                </c:pt>
              </c:numCache>
            </c:numRef>
          </c:val>
        </c:ser>
        <c:ser>
          <c:idx val="11"/>
          <c:order val="1"/>
          <c:tx>
            <c:strRef>
              <c:f>'PUN difference 28-7'!$A$3</c:f>
              <c:strCache>
                <c:ptCount val="1"/>
                <c:pt idx="0">
                  <c:v>PUN B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28-7'!$B$3:$Y$3</c:f>
              <c:numCache>
                <c:formatCode>General</c:formatCode>
                <c:ptCount val="24"/>
                <c:pt idx="0">
                  <c:v>38.459141420796591</c:v>
                </c:pt>
                <c:pt idx="1">
                  <c:v>39.196799760547535</c:v>
                </c:pt>
                <c:pt idx="2">
                  <c:v>37.748805210314295</c:v>
                </c:pt>
                <c:pt idx="3">
                  <c:v>38.488412893831544</c:v>
                </c:pt>
                <c:pt idx="4">
                  <c:v>40.755366155126751</c:v>
                </c:pt>
                <c:pt idx="5">
                  <c:v>42.788676950801232</c:v>
                </c:pt>
                <c:pt idx="6">
                  <c:v>42.736348917148028</c:v>
                </c:pt>
                <c:pt idx="7">
                  <c:v>45.952205106699438</c:v>
                </c:pt>
                <c:pt idx="8">
                  <c:v>46.180266000191736</c:v>
                </c:pt>
                <c:pt idx="9">
                  <c:v>42.130425165357586</c:v>
                </c:pt>
                <c:pt idx="10">
                  <c:v>40.897438495907629</c:v>
                </c:pt>
                <c:pt idx="11">
                  <c:v>43.450787339551013</c:v>
                </c:pt>
                <c:pt idx="12">
                  <c:v>45.195263590226119</c:v>
                </c:pt>
                <c:pt idx="13">
                  <c:v>40.537986937887673</c:v>
                </c:pt>
                <c:pt idx="14">
                  <c:v>36.867186974405939</c:v>
                </c:pt>
                <c:pt idx="15">
                  <c:v>35.158993121748928</c:v>
                </c:pt>
                <c:pt idx="16">
                  <c:v>38.21299916037124</c:v>
                </c:pt>
                <c:pt idx="17">
                  <c:v>36.725661195380148</c:v>
                </c:pt>
                <c:pt idx="18">
                  <c:v>37.381351519193139</c:v>
                </c:pt>
                <c:pt idx="19">
                  <c:v>35.422277909871916</c:v>
                </c:pt>
                <c:pt idx="20">
                  <c:v>32.287027184252395</c:v>
                </c:pt>
                <c:pt idx="21">
                  <c:v>30.850172682724164</c:v>
                </c:pt>
                <c:pt idx="22">
                  <c:v>34.130948484381662</c:v>
                </c:pt>
                <c:pt idx="23">
                  <c:v>32.337573163824409</c:v>
                </c:pt>
              </c:numCache>
            </c:numRef>
          </c:val>
        </c:ser>
        <c:ser>
          <c:idx val="13"/>
          <c:order val="2"/>
          <c:tx>
            <c:strRef>
              <c:f>'PUN difference 28-7'!$A$4</c:f>
              <c:strCache>
                <c:ptCount val="1"/>
                <c:pt idx="0">
                  <c:v>PUN C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28-7'!$B$4:$Y$4</c:f>
              <c:numCache>
                <c:formatCode>General</c:formatCode>
                <c:ptCount val="24"/>
                <c:pt idx="0">
                  <c:v>7.3584585786977659</c:v>
                </c:pt>
                <c:pt idx="1">
                  <c:v>7.7990383792310531</c:v>
                </c:pt>
                <c:pt idx="2">
                  <c:v>8.3134906883536495</c:v>
                </c:pt>
                <c:pt idx="3">
                  <c:v>7.5256544259164802</c:v>
                </c:pt>
                <c:pt idx="4">
                  <c:v>6.3843383419103397</c:v>
                </c:pt>
                <c:pt idx="5">
                  <c:v>8.6706249890419045</c:v>
                </c:pt>
                <c:pt idx="6">
                  <c:v>12.990670567303063</c:v>
                </c:pt>
                <c:pt idx="7">
                  <c:v>15.759431688942549</c:v>
                </c:pt>
                <c:pt idx="8">
                  <c:v>17.040848592982588</c:v>
                </c:pt>
                <c:pt idx="9">
                  <c:v>18.382057159023542</c:v>
                </c:pt>
                <c:pt idx="10">
                  <c:v>16.095129950647575</c:v>
                </c:pt>
                <c:pt idx="11">
                  <c:v>13.388932819142729</c:v>
                </c:pt>
                <c:pt idx="12">
                  <c:v>11.769586231673216</c:v>
                </c:pt>
                <c:pt idx="13">
                  <c:v>12.932337371087778</c:v>
                </c:pt>
                <c:pt idx="14">
                  <c:v>16.943379876996229</c:v>
                </c:pt>
                <c:pt idx="15">
                  <c:v>15.967892267608139</c:v>
                </c:pt>
                <c:pt idx="16">
                  <c:v>15.498421626826708</c:v>
                </c:pt>
                <c:pt idx="17">
                  <c:v>17.918657413139108</c:v>
                </c:pt>
                <c:pt idx="18">
                  <c:v>13.601929062023583</c:v>
                </c:pt>
                <c:pt idx="19">
                  <c:v>16.53614428115241</c:v>
                </c:pt>
                <c:pt idx="20">
                  <c:v>15.708606087898367</c:v>
                </c:pt>
                <c:pt idx="21">
                  <c:v>13.028451485683625</c:v>
                </c:pt>
                <c:pt idx="22">
                  <c:v>9.8025784849557365</c:v>
                </c:pt>
                <c:pt idx="23">
                  <c:v>6.4563682252122092</c:v>
                </c:pt>
              </c:numCache>
            </c:numRef>
          </c:val>
        </c:ser>
        <c:ser>
          <c:idx val="12"/>
          <c:order val="3"/>
          <c:tx>
            <c:strRef>
              <c:f>'PUN difference 28-7'!$A$5</c:f>
              <c:strCache>
                <c:ptCount val="1"/>
                <c:pt idx="0">
                  <c:v>PUN D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28-7'!$B$5:$Y$5</c:f>
              <c:numCache>
                <c:formatCode>General</c:formatCode>
                <c:ptCount val="24"/>
                <c:pt idx="0">
                  <c:v>9.4834769589219583</c:v>
                </c:pt>
                <c:pt idx="1">
                  <c:v>9.511635404654621</c:v>
                </c:pt>
                <c:pt idx="2">
                  <c:v>9.3541323424984899</c:v>
                </c:pt>
                <c:pt idx="3">
                  <c:v>9.335546719759618</c:v>
                </c:pt>
                <c:pt idx="4">
                  <c:v>9.5587634599559408</c:v>
                </c:pt>
                <c:pt idx="5">
                  <c:v>9.3471062614923959</c:v>
                </c:pt>
                <c:pt idx="6">
                  <c:v>9.327026926727779</c:v>
                </c:pt>
                <c:pt idx="7">
                  <c:v>9.3645866606824342</c:v>
                </c:pt>
                <c:pt idx="8">
                  <c:v>9.8170601718788006</c:v>
                </c:pt>
                <c:pt idx="9">
                  <c:v>10.221329064735059</c:v>
                </c:pt>
                <c:pt idx="10">
                  <c:v>10.656841625421738</c:v>
                </c:pt>
                <c:pt idx="11">
                  <c:v>10.617902627703121</c:v>
                </c:pt>
                <c:pt idx="12">
                  <c:v>10.880164806553113</c:v>
                </c:pt>
                <c:pt idx="13">
                  <c:v>10.87346728442466</c:v>
                </c:pt>
                <c:pt idx="14">
                  <c:v>11.332555759167438</c:v>
                </c:pt>
                <c:pt idx="15">
                  <c:v>11.358008864872957</c:v>
                </c:pt>
                <c:pt idx="16">
                  <c:v>11.493059835234082</c:v>
                </c:pt>
                <c:pt idx="17">
                  <c:v>11.48771522417341</c:v>
                </c:pt>
                <c:pt idx="18">
                  <c:v>11.340915840038228</c:v>
                </c:pt>
                <c:pt idx="19">
                  <c:v>10.931797247306225</c:v>
                </c:pt>
                <c:pt idx="20">
                  <c:v>10.525441963022566</c:v>
                </c:pt>
                <c:pt idx="21">
                  <c:v>10.58144358463769</c:v>
                </c:pt>
                <c:pt idx="22">
                  <c:v>10.796112317542661</c:v>
                </c:pt>
                <c:pt idx="23">
                  <c:v>10.804532436542242</c:v>
                </c:pt>
              </c:numCache>
            </c:numRef>
          </c:val>
        </c:ser>
        <c:ser>
          <c:idx val="14"/>
          <c:order val="4"/>
          <c:tx>
            <c:strRef>
              <c:f>'PUN difference 28-7'!$A$6</c:f>
              <c:strCache>
                <c:ptCount val="1"/>
                <c:pt idx="0">
                  <c:v>PUN E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28-7'!$B$6:$Y$6</c:f>
              <c:numCache>
                <c:formatCode>General</c:formatCode>
                <c:ptCount val="24"/>
                <c:pt idx="0">
                  <c:v>0.9577725070689459</c:v>
                </c:pt>
                <c:pt idx="1">
                  <c:v>0.94794938579741139</c:v>
                </c:pt>
                <c:pt idx="2">
                  <c:v>0.94184623629038733</c:v>
                </c:pt>
                <c:pt idx="3">
                  <c:v>0.94341242924812918</c:v>
                </c:pt>
                <c:pt idx="4">
                  <c:v>0.94146103300729433</c:v>
                </c:pt>
                <c:pt idx="5">
                  <c:v>0.93335969910736571</c:v>
                </c:pt>
                <c:pt idx="6">
                  <c:v>0.93067252685861968</c:v>
                </c:pt>
                <c:pt idx="7">
                  <c:v>0.9414742287798894</c:v>
                </c:pt>
                <c:pt idx="8">
                  <c:v>0.95907312300452074</c:v>
                </c:pt>
                <c:pt idx="9">
                  <c:v>0.95653878769121681</c:v>
                </c:pt>
                <c:pt idx="10">
                  <c:v>0.94109756151930757</c:v>
                </c:pt>
                <c:pt idx="11">
                  <c:v>0.93499178482394152</c:v>
                </c:pt>
                <c:pt idx="12">
                  <c:v>0.94142037135648082</c:v>
                </c:pt>
                <c:pt idx="13">
                  <c:v>0.94330989974811352</c:v>
                </c:pt>
                <c:pt idx="14">
                  <c:v>0.94324573444423099</c:v>
                </c:pt>
                <c:pt idx="15">
                  <c:v>0.94014434878223574</c:v>
                </c:pt>
                <c:pt idx="16">
                  <c:v>0.94298522526954531</c:v>
                </c:pt>
                <c:pt idx="17">
                  <c:v>0.93353532052631472</c:v>
                </c:pt>
                <c:pt idx="18">
                  <c:v>0.92897809709182044</c:v>
                </c:pt>
                <c:pt idx="19">
                  <c:v>0.93289313424086318</c:v>
                </c:pt>
                <c:pt idx="20">
                  <c:v>0.93543938834935725</c:v>
                </c:pt>
                <c:pt idx="21">
                  <c:v>0.93937033998054997</c:v>
                </c:pt>
                <c:pt idx="22">
                  <c:v>0.94151160526823008</c:v>
                </c:pt>
                <c:pt idx="23">
                  <c:v>0.94223393435187663</c:v>
                </c:pt>
              </c:numCache>
            </c:numRef>
          </c:val>
        </c:ser>
        <c:ser>
          <c:idx val="15"/>
          <c:order val="5"/>
          <c:tx>
            <c:strRef>
              <c:f>'PUN difference 28-7'!$A$7</c:f>
              <c:strCache>
                <c:ptCount val="1"/>
                <c:pt idx="0">
                  <c:v>PUN F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28-7'!$B$7:$Y$7</c:f>
              <c:numCache>
                <c:formatCode>General</c:formatCode>
                <c:ptCount val="24"/>
                <c:pt idx="0">
                  <c:v>0.11423011294657837</c:v>
                </c:pt>
                <c:pt idx="1">
                  <c:v>0.14160038609315961</c:v>
                </c:pt>
                <c:pt idx="2">
                  <c:v>0.13024973851815913</c:v>
                </c:pt>
                <c:pt idx="3">
                  <c:v>4.4223323246137092E-2</c:v>
                </c:pt>
                <c:pt idx="4">
                  <c:v>0.10439324523288551</c:v>
                </c:pt>
                <c:pt idx="5">
                  <c:v>0.50747366668033544</c:v>
                </c:pt>
                <c:pt idx="6">
                  <c:v>1.1236997185062689</c:v>
                </c:pt>
                <c:pt idx="7">
                  <c:v>1.4767790380080901</c:v>
                </c:pt>
                <c:pt idx="8">
                  <c:v>1.5789397184218403</c:v>
                </c:pt>
                <c:pt idx="9">
                  <c:v>1.3534983597065602</c:v>
                </c:pt>
                <c:pt idx="10">
                  <c:v>1.3253207871597166</c:v>
                </c:pt>
                <c:pt idx="11">
                  <c:v>1.3821838296184188</c:v>
                </c:pt>
                <c:pt idx="12">
                  <c:v>1.3575927403439443</c:v>
                </c:pt>
                <c:pt idx="13">
                  <c:v>1.1877828609785817</c:v>
                </c:pt>
                <c:pt idx="14">
                  <c:v>1.2143657719710887</c:v>
                </c:pt>
                <c:pt idx="15">
                  <c:v>1.1914771070354675</c:v>
                </c:pt>
                <c:pt idx="16">
                  <c:v>1.0097489214708149</c:v>
                </c:pt>
                <c:pt idx="17">
                  <c:v>0.66972544836987602</c:v>
                </c:pt>
                <c:pt idx="18">
                  <c:v>2.8863630648551908E-2</c:v>
                </c:pt>
                <c:pt idx="19">
                  <c:v>0.17359116622720627</c:v>
                </c:pt>
                <c:pt idx="20">
                  <c:v>0.17706687533310772</c:v>
                </c:pt>
                <c:pt idx="21">
                  <c:v>0.2058120269335908</c:v>
                </c:pt>
                <c:pt idx="22">
                  <c:v>0.31982781588191322</c:v>
                </c:pt>
                <c:pt idx="23">
                  <c:v>0.34498132303879459</c:v>
                </c:pt>
              </c:numCache>
            </c:numRef>
          </c:val>
        </c:ser>
        <c:ser>
          <c:idx val="16"/>
          <c:order val="6"/>
          <c:tx>
            <c:strRef>
              <c:f>'PUN difference 28-7'!$A$8</c:f>
              <c:strCache>
                <c:ptCount val="1"/>
                <c:pt idx="0">
                  <c:v>PUN G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28-7'!$B$8:$Y$8</c:f>
              <c:numCache>
                <c:formatCode>General</c:formatCode>
                <c:ptCount val="24"/>
                <c:pt idx="0">
                  <c:v>5.8929193489735354E-2</c:v>
                </c:pt>
                <c:pt idx="1">
                  <c:v>1.1570137165634948</c:v>
                </c:pt>
                <c:pt idx="2">
                  <c:v>9.5824141446168021E-2</c:v>
                </c:pt>
                <c:pt idx="3">
                  <c:v>0.24284474542983059</c:v>
                </c:pt>
                <c:pt idx="4">
                  <c:v>0.1634595049656431</c:v>
                </c:pt>
                <c:pt idx="5">
                  <c:v>0.33710819171211703</c:v>
                </c:pt>
                <c:pt idx="6">
                  <c:v>1.1881934492811315</c:v>
                </c:pt>
                <c:pt idx="7">
                  <c:v>1.7744685052637701</c:v>
                </c:pt>
                <c:pt idx="8">
                  <c:v>0.4829420312515742</c:v>
                </c:pt>
                <c:pt idx="9">
                  <c:v>0.94757004435848824</c:v>
                </c:pt>
                <c:pt idx="10">
                  <c:v>0.40120377236993487</c:v>
                </c:pt>
                <c:pt idx="11">
                  <c:v>1.2049714872392574</c:v>
                </c:pt>
                <c:pt idx="12">
                  <c:v>2.8984005223695473</c:v>
                </c:pt>
                <c:pt idx="13">
                  <c:v>2.7341508044571192</c:v>
                </c:pt>
                <c:pt idx="14">
                  <c:v>1.3114474663703977</c:v>
                </c:pt>
                <c:pt idx="15">
                  <c:v>4.369988075412401E-2</c:v>
                </c:pt>
                <c:pt idx="16">
                  <c:v>2.56698151532491</c:v>
                </c:pt>
                <c:pt idx="17">
                  <c:v>0.36342398455885938</c:v>
                </c:pt>
                <c:pt idx="18">
                  <c:v>0.72036076094563217</c:v>
                </c:pt>
                <c:pt idx="19">
                  <c:v>1.4243040089286803</c:v>
                </c:pt>
                <c:pt idx="20">
                  <c:v>0.30460340126970742</c:v>
                </c:pt>
                <c:pt idx="21">
                  <c:v>0.93776047631499981</c:v>
                </c:pt>
                <c:pt idx="22">
                  <c:v>1.8152769889126681</c:v>
                </c:pt>
                <c:pt idx="23">
                  <c:v>1.9272305571355819</c:v>
                </c:pt>
              </c:numCache>
            </c:numRef>
          </c:val>
        </c:ser>
        <c:ser>
          <c:idx val="17"/>
          <c:order val="7"/>
          <c:tx>
            <c:strRef>
              <c:f>'PUN difference 28-7'!$A$9</c:f>
              <c:strCache>
                <c:ptCount val="1"/>
                <c:pt idx="0">
                  <c:v>PUN H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28-7'!$B$9:$Y$9</c:f>
              <c:numCache>
                <c:formatCode>General</c:formatCode>
                <c:ptCount val="24"/>
                <c:pt idx="0">
                  <c:v>12.23990495713219</c:v>
                </c:pt>
                <c:pt idx="1">
                  <c:v>12.023230492436982</c:v>
                </c:pt>
                <c:pt idx="2">
                  <c:v>12.148496979272252</c:v>
                </c:pt>
                <c:pt idx="3">
                  <c:v>12.056900139061851</c:v>
                </c:pt>
                <c:pt idx="4">
                  <c:v>11.817810094385393</c:v>
                </c:pt>
                <c:pt idx="5">
                  <c:v>10.723502039398314</c:v>
                </c:pt>
                <c:pt idx="6">
                  <c:v>10.658757108975394</c:v>
                </c:pt>
                <c:pt idx="7">
                  <c:v>11.180371686237146</c:v>
                </c:pt>
                <c:pt idx="8">
                  <c:v>11.722066996730959</c:v>
                </c:pt>
                <c:pt idx="9">
                  <c:v>11.454791238194094</c:v>
                </c:pt>
                <c:pt idx="10">
                  <c:v>11.222912131904845</c:v>
                </c:pt>
                <c:pt idx="11">
                  <c:v>10.484402539950754</c:v>
                </c:pt>
                <c:pt idx="12">
                  <c:v>10.231546606695936</c:v>
                </c:pt>
                <c:pt idx="13">
                  <c:v>10.271592274085208</c:v>
                </c:pt>
                <c:pt idx="14">
                  <c:v>10.082310217813177</c:v>
                </c:pt>
                <c:pt idx="15">
                  <c:v>9.5407385209788327</c:v>
                </c:pt>
                <c:pt idx="16">
                  <c:v>9.1021003436371153</c:v>
                </c:pt>
                <c:pt idx="17">
                  <c:v>9.2950875041659131</c:v>
                </c:pt>
                <c:pt idx="18">
                  <c:v>10.447618181053516</c:v>
                </c:pt>
                <c:pt idx="19">
                  <c:v>11.322011533183993</c:v>
                </c:pt>
                <c:pt idx="20">
                  <c:v>11.74869555921498</c:v>
                </c:pt>
                <c:pt idx="21">
                  <c:v>11.908286034656301</c:v>
                </c:pt>
                <c:pt idx="22">
                  <c:v>11.63221134364105</c:v>
                </c:pt>
                <c:pt idx="23">
                  <c:v>12.109089553573824</c:v>
                </c:pt>
              </c:numCache>
            </c:numRef>
          </c:val>
        </c:ser>
        <c:ser>
          <c:idx val="18"/>
          <c:order val="8"/>
          <c:tx>
            <c:strRef>
              <c:f>'PUN difference 28-7'!$A$10</c:f>
              <c:strCache>
                <c:ptCount val="1"/>
                <c:pt idx="0">
                  <c:v>PUN I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28-7'!$B$10:$Y$10</c:f>
              <c:numCache>
                <c:formatCode>General</c:formatCode>
                <c:ptCount val="24"/>
                <c:pt idx="0">
                  <c:v>2.3560668388455159</c:v>
                </c:pt>
                <c:pt idx="1">
                  <c:v>2.2034524098941857</c:v>
                </c:pt>
                <c:pt idx="2">
                  <c:v>2.0320684992083606</c:v>
                </c:pt>
                <c:pt idx="3">
                  <c:v>2.0384305246611705</c:v>
                </c:pt>
                <c:pt idx="4">
                  <c:v>2.2394887649544017</c:v>
                </c:pt>
                <c:pt idx="5">
                  <c:v>2.6173907634955755</c:v>
                </c:pt>
                <c:pt idx="6">
                  <c:v>3.207253803889528</c:v>
                </c:pt>
                <c:pt idx="7">
                  <c:v>3.779661304098604</c:v>
                </c:pt>
                <c:pt idx="8">
                  <c:v>4.642861503838442</c:v>
                </c:pt>
                <c:pt idx="9">
                  <c:v>6.4946274486369013</c:v>
                </c:pt>
                <c:pt idx="10">
                  <c:v>6.5589900899391429</c:v>
                </c:pt>
                <c:pt idx="11">
                  <c:v>5.2722622191135189</c:v>
                </c:pt>
                <c:pt idx="12">
                  <c:v>5.3273689498458641</c:v>
                </c:pt>
                <c:pt idx="13">
                  <c:v>5.5236310993333753</c:v>
                </c:pt>
                <c:pt idx="14">
                  <c:v>4.1215278401752604</c:v>
                </c:pt>
                <c:pt idx="15">
                  <c:v>4.6974040318849903</c:v>
                </c:pt>
                <c:pt idx="16">
                  <c:v>4.142889379421109</c:v>
                </c:pt>
                <c:pt idx="17">
                  <c:v>2.9093006693398387</c:v>
                </c:pt>
                <c:pt idx="18">
                  <c:v>2.3198461825612053</c:v>
                </c:pt>
                <c:pt idx="19">
                  <c:v>1.9645898323512778</c:v>
                </c:pt>
                <c:pt idx="20">
                  <c:v>1.0878925004394553</c:v>
                </c:pt>
                <c:pt idx="21">
                  <c:v>0.14494683076232651</c:v>
                </c:pt>
                <c:pt idx="22">
                  <c:v>0.21127749439297272</c:v>
                </c:pt>
                <c:pt idx="23">
                  <c:v>1.0326295633865481</c:v>
                </c:pt>
              </c:numCache>
            </c:numRef>
          </c:val>
        </c:ser>
        <c:ser>
          <c:idx val="19"/>
          <c:order val="9"/>
          <c:tx>
            <c:strRef>
              <c:f>'PUN difference 28-7'!$A$11</c:f>
              <c:strCache>
                <c:ptCount val="1"/>
                <c:pt idx="0">
                  <c:v>PUN J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28-7'!$B$11:$Y$11</c:f>
              <c:numCache>
                <c:formatCode>General</c:formatCode>
                <c:ptCount val="24"/>
                <c:pt idx="0">
                  <c:v>3.734678989456468</c:v>
                </c:pt>
                <c:pt idx="1">
                  <c:v>3.9828874640782175</c:v>
                </c:pt>
                <c:pt idx="2">
                  <c:v>4.1714931630919789</c:v>
                </c:pt>
                <c:pt idx="3">
                  <c:v>4.1272857745926963</c:v>
                </c:pt>
                <c:pt idx="4">
                  <c:v>4.1030637816192659</c:v>
                </c:pt>
                <c:pt idx="5">
                  <c:v>4.2484858259384186</c:v>
                </c:pt>
                <c:pt idx="6">
                  <c:v>4.5975992025016614</c:v>
                </c:pt>
                <c:pt idx="7">
                  <c:v>8.4467180402396345</c:v>
                </c:pt>
                <c:pt idx="8">
                  <c:v>10.263078717438646</c:v>
                </c:pt>
                <c:pt idx="9">
                  <c:v>11.900331782068184</c:v>
                </c:pt>
                <c:pt idx="10">
                  <c:v>11.135217132670753</c:v>
                </c:pt>
                <c:pt idx="11">
                  <c:v>12.200226962095556</c:v>
                </c:pt>
                <c:pt idx="12">
                  <c:v>9.8322627907240676</c:v>
                </c:pt>
                <c:pt idx="13">
                  <c:v>7.9630693684842981</c:v>
                </c:pt>
                <c:pt idx="14">
                  <c:v>8.4512526852232916</c:v>
                </c:pt>
                <c:pt idx="15">
                  <c:v>9.9553049767125739</c:v>
                </c:pt>
                <c:pt idx="16">
                  <c:v>10.220801671822366</c:v>
                </c:pt>
                <c:pt idx="17">
                  <c:v>11.673000897746256</c:v>
                </c:pt>
                <c:pt idx="18">
                  <c:v>12.177439865258536</c:v>
                </c:pt>
                <c:pt idx="19">
                  <c:v>11.231539947920449</c:v>
                </c:pt>
                <c:pt idx="20">
                  <c:v>10.167784446296421</c:v>
                </c:pt>
                <c:pt idx="21">
                  <c:v>9.4423083399352201</c:v>
                </c:pt>
                <c:pt idx="22">
                  <c:v>6.0628115771492794</c:v>
                </c:pt>
                <c:pt idx="23">
                  <c:v>3.8182784688717382</c:v>
                </c:pt>
              </c:numCache>
            </c:numRef>
          </c:val>
        </c:ser>
        <c:ser>
          <c:idx val="20"/>
          <c:order val="10"/>
          <c:tx>
            <c:strRef>
              <c:f>'PUN difference 28-7'!$A$12</c:f>
              <c:strCache>
                <c:ptCount val="1"/>
                <c:pt idx="0">
                  <c:v>PUN K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28-7'!$B$12:$Y$12</c:f>
              <c:numCache>
                <c:formatCode>General</c:formatCode>
                <c:ptCount val="24"/>
                <c:pt idx="0">
                  <c:v>0.71650417956259949</c:v>
                </c:pt>
                <c:pt idx="1">
                  <c:v>0.78848814288350733</c:v>
                </c:pt>
                <c:pt idx="2">
                  <c:v>0.81544976838360972</c:v>
                </c:pt>
                <c:pt idx="3">
                  <c:v>0.77568904554479978</c:v>
                </c:pt>
                <c:pt idx="4">
                  <c:v>0.8328956985811482</c:v>
                </c:pt>
                <c:pt idx="5">
                  <c:v>0.80694141132372632</c:v>
                </c:pt>
                <c:pt idx="6">
                  <c:v>0.84565943652723341</c:v>
                </c:pt>
                <c:pt idx="7">
                  <c:v>0.79286734602296294</c:v>
                </c:pt>
                <c:pt idx="8">
                  <c:v>0.78886832283303265</c:v>
                </c:pt>
                <c:pt idx="9">
                  <c:v>0.74822574795695385</c:v>
                </c:pt>
                <c:pt idx="10">
                  <c:v>0.66803966711329554</c:v>
                </c:pt>
                <c:pt idx="11">
                  <c:v>0.77703076309073804</c:v>
                </c:pt>
                <c:pt idx="12">
                  <c:v>0.70920535615308866</c:v>
                </c:pt>
                <c:pt idx="13">
                  <c:v>0.73455198499940799</c:v>
                </c:pt>
                <c:pt idx="14">
                  <c:v>0.77006835972846766</c:v>
                </c:pt>
                <c:pt idx="15">
                  <c:v>0.82774138333036174</c:v>
                </c:pt>
                <c:pt idx="16">
                  <c:v>0.86200498983583973</c:v>
                </c:pt>
                <c:pt idx="17">
                  <c:v>0.83060460408758807</c:v>
                </c:pt>
                <c:pt idx="18">
                  <c:v>0.83404844849786963</c:v>
                </c:pt>
                <c:pt idx="19">
                  <c:v>0.87591223204892366</c:v>
                </c:pt>
                <c:pt idx="20">
                  <c:v>0.81218964681493455</c:v>
                </c:pt>
                <c:pt idx="21">
                  <c:v>0.77440777038782915</c:v>
                </c:pt>
                <c:pt idx="22">
                  <c:v>0.80742435516031685</c:v>
                </c:pt>
                <c:pt idx="23">
                  <c:v>0.74673010808423168</c:v>
                </c:pt>
              </c:numCache>
            </c:numRef>
          </c:val>
        </c:ser>
        <c:ser>
          <c:idx val="10"/>
          <c:order val="11"/>
          <c:tx>
            <c:strRef>
              <c:f>'PUN difference 28-7'!$A$13</c:f>
              <c:strCache>
                <c:ptCount val="1"/>
                <c:pt idx="0">
                  <c:v>PUN L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28-7'!$B$13:$Y$13</c:f>
              <c:numCache>
                <c:formatCode>General</c:formatCode>
                <c:ptCount val="24"/>
                <c:pt idx="0">
                  <c:v>7.549522533402091</c:v>
                </c:pt>
                <c:pt idx="1">
                  <c:v>7.5295604847125217</c:v>
                </c:pt>
                <c:pt idx="2">
                  <c:v>7.6248842113390447</c:v>
                </c:pt>
                <c:pt idx="3">
                  <c:v>7.6980402197923787</c:v>
                </c:pt>
                <c:pt idx="4">
                  <c:v>7.7496715091582615</c:v>
                </c:pt>
                <c:pt idx="5">
                  <c:v>7.4136562233046446</c:v>
                </c:pt>
                <c:pt idx="6">
                  <c:v>6.8115978251817495</c:v>
                </c:pt>
                <c:pt idx="7">
                  <c:v>6.9607303241209451</c:v>
                </c:pt>
                <c:pt idx="8">
                  <c:v>6.9450459533344366</c:v>
                </c:pt>
                <c:pt idx="9">
                  <c:v>7.1209961785524687</c:v>
                </c:pt>
                <c:pt idx="10">
                  <c:v>6.7334563750202143</c:v>
                </c:pt>
                <c:pt idx="11">
                  <c:v>6.5717010143067052</c:v>
                </c:pt>
                <c:pt idx="12">
                  <c:v>6.2979263475795646</c:v>
                </c:pt>
                <c:pt idx="13">
                  <c:v>6.0261107073013722</c:v>
                </c:pt>
                <c:pt idx="14">
                  <c:v>6.0809325711091198</c:v>
                </c:pt>
                <c:pt idx="15">
                  <c:v>5.6850419971974047</c:v>
                </c:pt>
                <c:pt idx="16">
                  <c:v>6.221961565883543</c:v>
                </c:pt>
                <c:pt idx="17">
                  <c:v>6.5136000612574003</c:v>
                </c:pt>
                <c:pt idx="18">
                  <c:v>7.0151418131268457</c:v>
                </c:pt>
                <c:pt idx="19">
                  <c:v>7.1245305306426658</c:v>
                </c:pt>
                <c:pt idx="20">
                  <c:v>7.4968128183907083</c:v>
                </c:pt>
                <c:pt idx="21">
                  <c:v>7.4748044209038342</c:v>
                </c:pt>
                <c:pt idx="22">
                  <c:v>7.6836928427423441</c:v>
                </c:pt>
                <c:pt idx="23">
                  <c:v>7.8561481536691602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5292096"/>
        <c:axId val="295292488"/>
      </c:barChart>
      <c:catAx>
        <c:axId val="295292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5292488"/>
        <c:crosses val="autoZero"/>
        <c:auto val="1"/>
        <c:lblAlgn val="ctr"/>
        <c:lblOffset val="100"/>
        <c:noMultiLvlLbl val="0"/>
      </c:catAx>
      <c:valAx>
        <c:axId val="295292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Average</a:t>
                </a:r>
                <a:r>
                  <a:rPr lang="en-US" baseline="0"/>
                  <a:t> Difference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529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Average Absolute Difference Between 28-Day</a:t>
            </a:r>
            <a:r>
              <a:rPr lang="en-US" baseline="0" dirty="0"/>
              <a:t> and </a:t>
            </a:r>
            <a:r>
              <a:rPr lang="en-US" baseline="0" dirty="0" smtClean="0"/>
              <a:t>7-Day LDF Methodology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9"/>
          <c:order val="0"/>
          <c:tx>
            <c:strRef>
              <c:f>'PUN difference 28-7'!$A$2</c:f>
              <c:strCache>
                <c:ptCount val="1"/>
                <c:pt idx="0">
                  <c:v>PUN A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28-7'!$B$2:$Y$2</c:f>
              <c:numCache>
                <c:formatCode>General</c:formatCode>
                <c:ptCount val="24"/>
                <c:pt idx="0">
                  <c:v>2.7090174012066264</c:v>
                </c:pt>
                <c:pt idx="1">
                  <c:v>2.7383812975401822</c:v>
                </c:pt>
                <c:pt idx="2">
                  <c:v>3.8520392156776362</c:v>
                </c:pt>
                <c:pt idx="3">
                  <c:v>3.2090049221663977</c:v>
                </c:pt>
                <c:pt idx="4">
                  <c:v>3.1581601006861826</c:v>
                </c:pt>
                <c:pt idx="5">
                  <c:v>3.3085613978631692</c:v>
                </c:pt>
                <c:pt idx="6">
                  <c:v>3.1541505847128501</c:v>
                </c:pt>
                <c:pt idx="7">
                  <c:v>3.2067999423522631</c:v>
                </c:pt>
                <c:pt idx="8">
                  <c:v>3.3740341418109274</c:v>
                </c:pt>
                <c:pt idx="9">
                  <c:v>3.1768072328916581</c:v>
                </c:pt>
                <c:pt idx="10">
                  <c:v>3.271050718637631</c:v>
                </c:pt>
                <c:pt idx="11">
                  <c:v>4.2757998453649542</c:v>
                </c:pt>
                <c:pt idx="12">
                  <c:v>4.7187785404395601</c:v>
                </c:pt>
                <c:pt idx="13">
                  <c:v>4.6382010936481564</c:v>
                </c:pt>
                <c:pt idx="14">
                  <c:v>4.5661353113604672</c:v>
                </c:pt>
                <c:pt idx="15">
                  <c:v>3.5957403225144162</c:v>
                </c:pt>
                <c:pt idx="16">
                  <c:v>3.3771255350442262</c:v>
                </c:pt>
                <c:pt idx="17">
                  <c:v>3.6287278126019853</c:v>
                </c:pt>
                <c:pt idx="18">
                  <c:v>3.5562642232605111</c:v>
                </c:pt>
                <c:pt idx="19">
                  <c:v>3.5184287098360416</c:v>
                </c:pt>
                <c:pt idx="20">
                  <c:v>3.4887585085713013</c:v>
                </c:pt>
                <c:pt idx="21">
                  <c:v>3.7749990634237252</c:v>
                </c:pt>
                <c:pt idx="22">
                  <c:v>3.9057079692057837</c:v>
                </c:pt>
                <c:pt idx="23">
                  <c:v>4.0107511429032821</c:v>
                </c:pt>
              </c:numCache>
            </c:numRef>
          </c:val>
        </c:ser>
        <c:ser>
          <c:idx val="11"/>
          <c:order val="1"/>
          <c:tx>
            <c:strRef>
              <c:f>'PUN difference 28-7'!$A$3</c:f>
              <c:strCache>
                <c:ptCount val="1"/>
                <c:pt idx="0">
                  <c:v>PUN B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28-7'!$B$3:$Y$3</c:f>
              <c:numCache>
                <c:formatCode>General</c:formatCode>
                <c:ptCount val="24"/>
                <c:pt idx="0">
                  <c:v>38.459141420796591</c:v>
                </c:pt>
                <c:pt idx="1">
                  <c:v>39.196799760547535</c:v>
                </c:pt>
                <c:pt idx="2">
                  <c:v>37.748805210314295</c:v>
                </c:pt>
                <c:pt idx="3">
                  <c:v>38.488412893831544</c:v>
                </c:pt>
                <c:pt idx="4">
                  <c:v>40.755366155126751</c:v>
                </c:pt>
                <c:pt idx="5">
                  <c:v>42.788676950801232</c:v>
                </c:pt>
                <c:pt idx="6">
                  <c:v>42.736348917148028</c:v>
                </c:pt>
                <c:pt idx="7">
                  <c:v>45.952205106699438</c:v>
                </c:pt>
                <c:pt idx="8">
                  <c:v>46.180266000191736</c:v>
                </c:pt>
                <c:pt idx="9">
                  <c:v>42.130425165357586</c:v>
                </c:pt>
                <c:pt idx="10">
                  <c:v>40.897438495907629</c:v>
                </c:pt>
                <c:pt idx="11">
                  <c:v>43.450787339551013</c:v>
                </c:pt>
                <c:pt idx="12">
                  <c:v>45.195263590226119</c:v>
                </c:pt>
                <c:pt idx="13">
                  <c:v>40.537986937887673</c:v>
                </c:pt>
                <c:pt idx="14">
                  <c:v>36.867186974405939</c:v>
                </c:pt>
                <c:pt idx="15">
                  <c:v>35.158993121748928</c:v>
                </c:pt>
                <c:pt idx="16">
                  <c:v>38.21299916037124</c:v>
                </c:pt>
                <c:pt idx="17">
                  <c:v>36.725661195380148</c:v>
                </c:pt>
                <c:pt idx="18">
                  <c:v>37.381351519193139</c:v>
                </c:pt>
                <c:pt idx="19">
                  <c:v>35.422277909871916</c:v>
                </c:pt>
                <c:pt idx="20">
                  <c:v>32.287027184252395</c:v>
                </c:pt>
                <c:pt idx="21">
                  <c:v>30.850172682724164</c:v>
                </c:pt>
                <c:pt idx="22">
                  <c:v>34.130948484381662</c:v>
                </c:pt>
                <c:pt idx="23">
                  <c:v>32.337573163824409</c:v>
                </c:pt>
              </c:numCache>
            </c:numRef>
          </c:val>
        </c:ser>
        <c:ser>
          <c:idx val="13"/>
          <c:order val="2"/>
          <c:tx>
            <c:strRef>
              <c:f>'PUN difference 28-7'!$A$4</c:f>
              <c:strCache>
                <c:ptCount val="1"/>
                <c:pt idx="0">
                  <c:v>PUN C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28-7'!$B$4:$Y$4</c:f>
              <c:numCache>
                <c:formatCode>General</c:formatCode>
                <c:ptCount val="24"/>
                <c:pt idx="0">
                  <c:v>7.3584585786977659</c:v>
                </c:pt>
                <c:pt idx="1">
                  <c:v>7.7990383792310531</c:v>
                </c:pt>
                <c:pt idx="2">
                  <c:v>8.3134906883536495</c:v>
                </c:pt>
                <c:pt idx="3">
                  <c:v>7.5256544259164802</c:v>
                </c:pt>
                <c:pt idx="4">
                  <c:v>6.3843383419103397</c:v>
                </c:pt>
                <c:pt idx="5">
                  <c:v>8.6706249890419045</c:v>
                </c:pt>
                <c:pt idx="6">
                  <c:v>12.990670567303063</c:v>
                </c:pt>
                <c:pt idx="7">
                  <c:v>15.759431688942549</c:v>
                </c:pt>
                <c:pt idx="8">
                  <c:v>17.040848592982588</c:v>
                </c:pt>
                <c:pt idx="9">
                  <c:v>18.382057159023542</c:v>
                </c:pt>
                <c:pt idx="10">
                  <c:v>16.095129950647575</c:v>
                </c:pt>
                <c:pt idx="11">
                  <c:v>13.388932819142729</c:v>
                </c:pt>
                <c:pt idx="12">
                  <c:v>11.769586231673216</c:v>
                </c:pt>
                <c:pt idx="13">
                  <c:v>12.932337371087778</c:v>
                </c:pt>
                <c:pt idx="14">
                  <c:v>16.943379876996229</c:v>
                </c:pt>
                <c:pt idx="15">
                  <c:v>15.967892267608139</c:v>
                </c:pt>
                <c:pt idx="16">
                  <c:v>15.498421626826708</c:v>
                </c:pt>
                <c:pt idx="17">
                  <c:v>17.918657413139108</c:v>
                </c:pt>
                <c:pt idx="18">
                  <c:v>13.601929062023583</c:v>
                </c:pt>
                <c:pt idx="19">
                  <c:v>16.53614428115241</c:v>
                </c:pt>
                <c:pt idx="20">
                  <c:v>15.708606087898367</c:v>
                </c:pt>
                <c:pt idx="21">
                  <c:v>13.028451485683625</c:v>
                </c:pt>
                <c:pt idx="22">
                  <c:v>9.8025784849557365</c:v>
                </c:pt>
                <c:pt idx="23">
                  <c:v>6.4563682252122092</c:v>
                </c:pt>
              </c:numCache>
            </c:numRef>
          </c:val>
        </c:ser>
        <c:ser>
          <c:idx val="12"/>
          <c:order val="3"/>
          <c:tx>
            <c:strRef>
              <c:f>'PUN difference 28-7'!$A$5</c:f>
              <c:strCache>
                <c:ptCount val="1"/>
                <c:pt idx="0">
                  <c:v>PUN D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28-7'!$B$5:$Y$5</c:f>
              <c:numCache>
                <c:formatCode>General</c:formatCode>
                <c:ptCount val="24"/>
                <c:pt idx="0">
                  <c:v>9.4834769589219583</c:v>
                </c:pt>
                <c:pt idx="1">
                  <c:v>9.511635404654621</c:v>
                </c:pt>
                <c:pt idx="2">
                  <c:v>9.3541323424984899</c:v>
                </c:pt>
                <c:pt idx="3">
                  <c:v>9.335546719759618</c:v>
                </c:pt>
                <c:pt idx="4">
                  <c:v>9.5587634599559408</c:v>
                </c:pt>
                <c:pt idx="5">
                  <c:v>9.3471062614923959</c:v>
                </c:pt>
                <c:pt idx="6">
                  <c:v>9.327026926727779</c:v>
                </c:pt>
                <c:pt idx="7">
                  <c:v>9.3645866606824342</c:v>
                </c:pt>
                <c:pt idx="8">
                  <c:v>9.8170601718788006</c:v>
                </c:pt>
                <c:pt idx="9">
                  <c:v>10.221329064735059</c:v>
                </c:pt>
                <c:pt idx="10">
                  <c:v>10.656841625421738</c:v>
                </c:pt>
                <c:pt idx="11">
                  <c:v>10.617902627703121</c:v>
                </c:pt>
                <c:pt idx="12">
                  <c:v>10.880164806553113</c:v>
                </c:pt>
                <c:pt idx="13">
                  <c:v>10.87346728442466</c:v>
                </c:pt>
                <c:pt idx="14">
                  <c:v>11.332555759167438</c:v>
                </c:pt>
                <c:pt idx="15">
                  <c:v>11.358008864872957</c:v>
                </c:pt>
                <c:pt idx="16">
                  <c:v>11.493059835234082</c:v>
                </c:pt>
                <c:pt idx="17">
                  <c:v>11.48771522417341</c:v>
                </c:pt>
                <c:pt idx="18">
                  <c:v>11.340915840038228</c:v>
                </c:pt>
                <c:pt idx="19">
                  <c:v>10.931797247306225</c:v>
                </c:pt>
                <c:pt idx="20">
                  <c:v>10.525441963022566</c:v>
                </c:pt>
                <c:pt idx="21">
                  <c:v>10.58144358463769</c:v>
                </c:pt>
                <c:pt idx="22">
                  <c:v>10.796112317542661</c:v>
                </c:pt>
                <c:pt idx="23">
                  <c:v>10.804532436542242</c:v>
                </c:pt>
              </c:numCache>
            </c:numRef>
          </c:val>
        </c:ser>
        <c:ser>
          <c:idx val="14"/>
          <c:order val="4"/>
          <c:tx>
            <c:strRef>
              <c:f>'PUN difference 28-7'!$A$6</c:f>
              <c:strCache>
                <c:ptCount val="1"/>
                <c:pt idx="0">
                  <c:v>PUN E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28-7'!$B$6:$Y$6</c:f>
              <c:numCache>
                <c:formatCode>General</c:formatCode>
                <c:ptCount val="24"/>
                <c:pt idx="0">
                  <c:v>0.9577725070689459</c:v>
                </c:pt>
                <c:pt idx="1">
                  <c:v>0.94794938579741139</c:v>
                </c:pt>
                <c:pt idx="2">
                  <c:v>0.94184623629038733</c:v>
                </c:pt>
                <c:pt idx="3">
                  <c:v>0.94341242924812918</c:v>
                </c:pt>
                <c:pt idx="4">
                  <c:v>0.94146103300729433</c:v>
                </c:pt>
                <c:pt idx="5">
                  <c:v>0.93335969910736571</c:v>
                </c:pt>
                <c:pt idx="6">
                  <c:v>0.93067252685861968</c:v>
                </c:pt>
                <c:pt idx="7">
                  <c:v>0.9414742287798894</c:v>
                </c:pt>
                <c:pt idx="8">
                  <c:v>0.95907312300452074</c:v>
                </c:pt>
                <c:pt idx="9">
                  <c:v>0.95653878769121681</c:v>
                </c:pt>
                <c:pt idx="10">
                  <c:v>0.94109756151930757</c:v>
                </c:pt>
                <c:pt idx="11">
                  <c:v>0.93499178482394152</c:v>
                </c:pt>
                <c:pt idx="12">
                  <c:v>0.94142037135648082</c:v>
                </c:pt>
                <c:pt idx="13">
                  <c:v>0.94330989974811352</c:v>
                </c:pt>
                <c:pt idx="14">
                  <c:v>0.94324573444423099</c:v>
                </c:pt>
                <c:pt idx="15">
                  <c:v>0.94014434878223574</c:v>
                </c:pt>
                <c:pt idx="16">
                  <c:v>0.94298522526954531</c:v>
                </c:pt>
                <c:pt idx="17">
                  <c:v>0.93353532052631472</c:v>
                </c:pt>
                <c:pt idx="18">
                  <c:v>0.92897809709182044</c:v>
                </c:pt>
                <c:pt idx="19">
                  <c:v>0.93289313424086318</c:v>
                </c:pt>
                <c:pt idx="20">
                  <c:v>0.93543938834935725</c:v>
                </c:pt>
                <c:pt idx="21">
                  <c:v>0.93937033998054997</c:v>
                </c:pt>
                <c:pt idx="22">
                  <c:v>0.94151160526823008</c:v>
                </c:pt>
                <c:pt idx="23">
                  <c:v>0.94223393435187663</c:v>
                </c:pt>
              </c:numCache>
            </c:numRef>
          </c:val>
        </c:ser>
        <c:ser>
          <c:idx val="15"/>
          <c:order val="5"/>
          <c:tx>
            <c:strRef>
              <c:f>'PUN difference 28-7'!$A$7</c:f>
              <c:strCache>
                <c:ptCount val="1"/>
                <c:pt idx="0">
                  <c:v>PUN F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28-7'!$B$7:$Y$7</c:f>
              <c:numCache>
                <c:formatCode>General</c:formatCode>
                <c:ptCount val="24"/>
                <c:pt idx="0">
                  <c:v>0.11423011294657837</c:v>
                </c:pt>
                <c:pt idx="1">
                  <c:v>0.14160038609315961</c:v>
                </c:pt>
                <c:pt idx="2">
                  <c:v>0.13024973851815913</c:v>
                </c:pt>
                <c:pt idx="3">
                  <c:v>4.4223323246137092E-2</c:v>
                </c:pt>
                <c:pt idx="4">
                  <c:v>0.10439324523288551</c:v>
                </c:pt>
                <c:pt idx="5">
                  <c:v>0.50747366668033544</c:v>
                </c:pt>
                <c:pt idx="6">
                  <c:v>1.1236997185062689</c:v>
                </c:pt>
                <c:pt idx="7">
                  <c:v>1.4767790380080901</c:v>
                </c:pt>
                <c:pt idx="8">
                  <c:v>1.5789397184218403</c:v>
                </c:pt>
                <c:pt idx="9">
                  <c:v>1.3534983597065602</c:v>
                </c:pt>
                <c:pt idx="10">
                  <c:v>1.3253207871597166</c:v>
                </c:pt>
                <c:pt idx="11">
                  <c:v>1.3821838296184188</c:v>
                </c:pt>
                <c:pt idx="12">
                  <c:v>1.3575927403439443</c:v>
                </c:pt>
                <c:pt idx="13">
                  <c:v>1.1877828609785817</c:v>
                </c:pt>
                <c:pt idx="14">
                  <c:v>1.2143657719710887</c:v>
                </c:pt>
                <c:pt idx="15">
                  <c:v>1.1914771070354675</c:v>
                </c:pt>
                <c:pt idx="16">
                  <c:v>1.0097489214708149</c:v>
                </c:pt>
                <c:pt idx="17">
                  <c:v>0.66972544836987602</c:v>
                </c:pt>
                <c:pt idx="18">
                  <c:v>2.8863630648551908E-2</c:v>
                </c:pt>
                <c:pt idx="19">
                  <c:v>0.17359116622720627</c:v>
                </c:pt>
                <c:pt idx="20">
                  <c:v>0.17706687533310772</c:v>
                </c:pt>
                <c:pt idx="21">
                  <c:v>0.2058120269335908</c:v>
                </c:pt>
                <c:pt idx="22">
                  <c:v>0.31982781588191322</c:v>
                </c:pt>
                <c:pt idx="23">
                  <c:v>0.34498132303879459</c:v>
                </c:pt>
              </c:numCache>
            </c:numRef>
          </c:val>
        </c:ser>
        <c:ser>
          <c:idx val="16"/>
          <c:order val="6"/>
          <c:tx>
            <c:strRef>
              <c:f>'PUN difference 28-7'!$A$8</c:f>
              <c:strCache>
                <c:ptCount val="1"/>
                <c:pt idx="0">
                  <c:v>PUN G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28-7'!$B$8:$Y$8</c:f>
              <c:numCache>
                <c:formatCode>General</c:formatCode>
                <c:ptCount val="24"/>
                <c:pt idx="0">
                  <c:v>5.8929193489735354E-2</c:v>
                </c:pt>
                <c:pt idx="1">
                  <c:v>1.1570137165634948</c:v>
                </c:pt>
                <c:pt idx="2">
                  <c:v>9.5824141446168021E-2</c:v>
                </c:pt>
                <c:pt idx="3">
                  <c:v>0.24284474542983059</c:v>
                </c:pt>
                <c:pt idx="4">
                  <c:v>0.1634595049656431</c:v>
                </c:pt>
                <c:pt idx="5">
                  <c:v>0.33710819171211703</c:v>
                </c:pt>
                <c:pt idx="6">
                  <c:v>1.1881934492811315</c:v>
                </c:pt>
                <c:pt idx="7">
                  <c:v>1.7744685052637701</c:v>
                </c:pt>
                <c:pt idx="8">
                  <c:v>0.4829420312515742</c:v>
                </c:pt>
                <c:pt idx="9">
                  <c:v>0.94757004435848824</c:v>
                </c:pt>
                <c:pt idx="10">
                  <c:v>0.40120377236993487</c:v>
                </c:pt>
                <c:pt idx="11">
                  <c:v>1.2049714872392574</c:v>
                </c:pt>
                <c:pt idx="12">
                  <c:v>2.8984005223695473</c:v>
                </c:pt>
                <c:pt idx="13">
                  <c:v>2.7341508044571192</c:v>
                </c:pt>
                <c:pt idx="14">
                  <c:v>1.3114474663703977</c:v>
                </c:pt>
                <c:pt idx="15">
                  <c:v>4.369988075412401E-2</c:v>
                </c:pt>
                <c:pt idx="16">
                  <c:v>2.56698151532491</c:v>
                </c:pt>
                <c:pt idx="17">
                  <c:v>0.36342398455885938</c:v>
                </c:pt>
                <c:pt idx="18">
                  <c:v>0.72036076094563217</c:v>
                </c:pt>
                <c:pt idx="19">
                  <c:v>1.4243040089286803</c:v>
                </c:pt>
                <c:pt idx="20">
                  <c:v>0.30460340126970742</c:v>
                </c:pt>
                <c:pt idx="21">
                  <c:v>0.93776047631499981</c:v>
                </c:pt>
                <c:pt idx="22">
                  <c:v>1.8152769889126681</c:v>
                </c:pt>
                <c:pt idx="23">
                  <c:v>1.9272305571355819</c:v>
                </c:pt>
              </c:numCache>
            </c:numRef>
          </c:val>
        </c:ser>
        <c:ser>
          <c:idx val="17"/>
          <c:order val="7"/>
          <c:tx>
            <c:strRef>
              <c:f>'PUN difference 28-7'!$A$9</c:f>
              <c:strCache>
                <c:ptCount val="1"/>
                <c:pt idx="0">
                  <c:v>PUN H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28-7'!$B$9:$Y$9</c:f>
              <c:numCache>
                <c:formatCode>General</c:formatCode>
                <c:ptCount val="24"/>
                <c:pt idx="0">
                  <c:v>12.23990495713219</c:v>
                </c:pt>
                <c:pt idx="1">
                  <c:v>12.023230492436982</c:v>
                </c:pt>
                <c:pt idx="2">
                  <c:v>12.148496979272252</c:v>
                </c:pt>
                <c:pt idx="3">
                  <c:v>12.056900139061851</c:v>
                </c:pt>
                <c:pt idx="4">
                  <c:v>11.817810094385393</c:v>
                </c:pt>
                <c:pt idx="5">
                  <c:v>10.723502039398314</c:v>
                </c:pt>
                <c:pt idx="6">
                  <c:v>10.658757108975394</c:v>
                </c:pt>
                <c:pt idx="7">
                  <c:v>11.180371686237146</c:v>
                </c:pt>
                <c:pt idx="8">
                  <c:v>11.722066996730959</c:v>
                </c:pt>
                <c:pt idx="9">
                  <c:v>11.454791238194094</c:v>
                </c:pt>
                <c:pt idx="10">
                  <c:v>11.222912131904845</c:v>
                </c:pt>
                <c:pt idx="11">
                  <c:v>10.484402539950754</c:v>
                </c:pt>
                <c:pt idx="12">
                  <c:v>10.231546606695936</c:v>
                </c:pt>
                <c:pt idx="13">
                  <c:v>10.271592274085208</c:v>
                </c:pt>
                <c:pt idx="14">
                  <c:v>10.082310217813177</c:v>
                </c:pt>
                <c:pt idx="15">
                  <c:v>9.5407385209788327</c:v>
                </c:pt>
                <c:pt idx="16">
                  <c:v>9.1021003436371153</c:v>
                </c:pt>
                <c:pt idx="17">
                  <c:v>9.2950875041659131</c:v>
                </c:pt>
                <c:pt idx="18">
                  <c:v>10.447618181053516</c:v>
                </c:pt>
                <c:pt idx="19">
                  <c:v>11.322011533183993</c:v>
                </c:pt>
                <c:pt idx="20">
                  <c:v>11.74869555921498</c:v>
                </c:pt>
                <c:pt idx="21">
                  <c:v>11.908286034656301</c:v>
                </c:pt>
                <c:pt idx="22">
                  <c:v>11.63221134364105</c:v>
                </c:pt>
                <c:pt idx="23">
                  <c:v>12.109089553573824</c:v>
                </c:pt>
              </c:numCache>
            </c:numRef>
          </c:val>
        </c:ser>
        <c:ser>
          <c:idx val="18"/>
          <c:order val="8"/>
          <c:tx>
            <c:strRef>
              <c:f>'PUN difference 28-7'!$A$10</c:f>
              <c:strCache>
                <c:ptCount val="1"/>
                <c:pt idx="0">
                  <c:v>PUN I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28-7'!$B$10:$Y$10</c:f>
              <c:numCache>
                <c:formatCode>General</c:formatCode>
                <c:ptCount val="24"/>
                <c:pt idx="0">
                  <c:v>2.3560668388455159</c:v>
                </c:pt>
                <c:pt idx="1">
                  <c:v>2.2034524098941857</c:v>
                </c:pt>
                <c:pt idx="2">
                  <c:v>2.0320684992083606</c:v>
                </c:pt>
                <c:pt idx="3">
                  <c:v>2.0384305246611705</c:v>
                </c:pt>
                <c:pt idx="4">
                  <c:v>2.2394887649544017</c:v>
                </c:pt>
                <c:pt idx="5">
                  <c:v>2.6173907634955755</c:v>
                </c:pt>
                <c:pt idx="6">
                  <c:v>3.207253803889528</c:v>
                </c:pt>
                <c:pt idx="7">
                  <c:v>3.779661304098604</c:v>
                </c:pt>
                <c:pt idx="8">
                  <c:v>4.642861503838442</c:v>
                </c:pt>
                <c:pt idx="9">
                  <c:v>6.4946274486369013</c:v>
                </c:pt>
                <c:pt idx="10">
                  <c:v>6.5589900899391429</c:v>
                </c:pt>
                <c:pt idx="11">
                  <c:v>5.2722622191135189</c:v>
                </c:pt>
                <c:pt idx="12">
                  <c:v>5.3273689498458641</c:v>
                </c:pt>
                <c:pt idx="13">
                  <c:v>5.5236310993333753</c:v>
                </c:pt>
                <c:pt idx="14">
                  <c:v>4.1215278401752604</c:v>
                </c:pt>
                <c:pt idx="15">
                  <c:v>4.6974040318849903</c:v>
                </c:pt>
                <c:pt idx="16">
                  <c:v>4.142889379421109</c:v>
                </c:pt>
                <c:pt idx="17">
                  <c:v>2.9093006693398387</c:v>
                </c:pt>
                <c:pt idx="18">
                  <c:v>2.3198461825612053</c:v>
                </c:pt>
                <c:pt idx="19">
                  <c:v>1.9645898323512778</c:v>
                </c:pt>
                <c:pt idx="20">
                  <c:v>1.0878925004394553</c:v>
                </c:pt>
                <c:pt idx="21">
                  <c:v>0.14494683076232651</c:v>
                </c:pt>
                <c:pt idx="22">
                  <c:v>0.21127749439297272</c:v>
                </c:pt>
                <c:pt idx="23">
                  <c:v>1.0326295633865481</c:v>
                </c:pt>
              </c:numCache>
            </c:numRef>
          </c:val>
        </c:ser>
        <c:ser>
          <c:idx val="19"/>
          <c:order val="9"/>
          <c:tx>
            <c:strRef>
              <c:f>'PUN difference 28-7'!$A$11</c:f>
              <c:strCache>
                <c:ptCount val="1"/>
                <c:pt idx="0">
                  <c:v>PUN J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28-7'!$B$11:$Y$11</c:f>
              <c:numCache>
                <c:formatCode>General</c:formatCode>
                <c:ptCount val="24"/>
                <c:pt idx="0">
                  <c:v>3.734678989456468</c:v>
                </c:pt>
                <c:pt idx="1">
                  <c:v>3.9828874640782175</c:v>
                </c:pt>
                <c:pt idx="2">
                  <c:v>4.1714931630919789</c:v>
                </c:pt>
                <c:pt idx="3">
                  <c:v>4.1272857745926963</c:v>
                </c:pt>
                <c:pt idx="4">
                  <c:v>4.1030637816192659</c:v>
                </c:pt>
                <c:pt idx="5">
                  <c:v>4.2484858259384186</c:v>
                </c:pt>
                <c:pt idx="6">
                  <c:v>4.5975992025016614</c:v>
                </c:pt>
                <c:pt idx="7">
                  <c:v>8.4467180402396345</c:v>
                </c:pt>
                <c:pt idx="8">
                  <c:v>10.263078717438646</c:v>
                </c:pt>
                <c:pt idx="9">
                  <c:v>11.900331782068184</c:v>
                </c:pt>
                <c:pt idx="10">
                  <c:v>11.135217132670753</c:v>
                </c:pt>
                <c:pt idx="11">
                  <c:v>12.200226962095556</c:v>
                </c:pt>
                <c:pt idx="12">
                  <c:v>9.8322627907240676</c:v>
                </c:pt>
                <c:pt idx="13">
                  <c:v>7.9630693684842981</c:v>
                </c:pt>
                <c:pt idx="14">
                  <c:v>8.4512526852232916</c:v>
                </c:pt>
                <c:pt idx="15">
                  <c:v>9.9553049767125739</c:v>
                </c:pt>
                <c:pt idx="16">
                  <c:v>10.220801671822366</c:v>
                </c:pt>
                <c:pt idx="17">
                  <c:v>11.673000897746256</c:v>
                </c:pt>
                <c:pt idx="18">
                  <c:v>12.177439865258536</c:v>
                </c:pt>
                <c:pt idx="19">
                  <c:v>11.231539947920449</c:v>
                </c:pt>
                <c:pt idx="20">
                  <c:v>10.167784446296421</c:v>
                </c:pt>
                <c:pt idx="21">
                  <c:v>9.4423083399352201</c:v>
                </c:pt>
                <c:pt idx="22">
                  <c:v>6.0628115771492794</c:v>
                </c:pt>
                <c:pt idx="23">
                  <c:v>3.8182784688717382</c:v>
                </c:pt>
              </c:numCache>
            </c:numRef>
          </c:val>
        </c:ser>
        <c:ser>
          <c:idx val="20"/>
          <c:order val="10"/>
          <c:tx>
            <c:strRef>
              <c:f>'PUN difference 28-7'!$A$12</c:f>
              <c:strCache>
                <c:ptCount val="1"/>
                <c:pt idx="0">
                  <c:v>PUN K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28-7'!$B$12:$Y$12</c:f>
              <c:numCache>
                <c:formatCode>General</c:formatCode>
                <c:ptCount val="24"/>
                <c:pt idx="0">
                  <c:v>0.71650417956259949</c:v>
                </c:pt>
                <c:pt idx="1">
                  <c:v>0.78848814288350733</c:v>
                </c:pt>
                <c:pt idx="2">
                  <c:v>0.81544976838360972</c:v>
                </c:pt>
                <c:pt idx="3">
                  <c:v>0.77568904554479978</c:v>
                </c:pt>
                <c:pt idx="4">
                  <c:v>0.8328956985811482</c:v>
                </c:pt>
                <c:pt idx="5">
                  <c:v>0.80694141132372632</c:v>
                </c:pt>
                <c:pt idx="6">
                  <c:v>0.84565943652723341</c:v>
                </c:pt>
                <c:pt idx="7">
                  <c:v>0.79286734602296294</c:v>
                </c:pt>
                <c:pt idx="8">
                  <c:v>0.78886832283303265</c:v>
                </c:pt>
                <c:pt idx="9">
                  <c:v>0.74822574795695385</c:v>
                </c:pt>
                <c:pt idx="10">
                  <c:v>0.66803966711329554</c:v>
                </c:pt>
                <c:pt idx="11">
                  <c:v>0.77703076309073804</c:v>
                </c:pt>
                <c:pt idx="12">
                  <c:v>0.70920535615308866</c:v>
                </c:pt>
                <c:pt idx="13">
                  <c:v>0.73455198499940799</c:v>
                </c:pt>
                <c:pt idx="14">
                  <c:v>0.77006835972846766</c:v>
                </c:pt>
                <c:pt idx="15">
                  <c:v>0.82774138333036174</c:v>
                </c:pt>
                <c:pt idx="16">
                  <c:v>0.86200498983583973</c:v>
                </c:pt>
                <c:pt idx="17">
                  <c:v>0.83060460408758807</c:v>
                </c:pt>
                <c:pt idx="18">
                  <c:v>0.83404844849786963</c:v>
                </c:pt>
                <c:pt idx="19">
                  <c:v>0.87591223204892366</c:v>
                </c:pt>
                <c:pt idx="20">
                  <c:v>0.81218964681493455</c:v>
                </c:pt>
                <c:pt idx="21">
                  <c:v>0.77440777038782915</c:v>
                </c:pt>
                <c:pt idx="22">
                  <c:v>0.80742435516031685</c:v>
                </c:pt>
                <c:pt idx="23">
                  <c:v>0.74673010808423168</c:v>
                </c:pt>
              </c:numCache>
            </c:numRef>
          </c:val>
        </c:ser>
        <c:ser>
          <c:idx val="10"/>
          <c:order val="11"/>
          <c:tx>
            <c:strRef>
              <c:f>'PUN difference 28-7'!$A$13</c:f>
              <c:strCache>
                <c:ptCount val="1"/>
                <c:pt idx="0">
                  <c:v>PUN L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difference 28-7'!$B$1:$Y$1</c:f>
              <c:strCache>
                <c:ptCount val="24"/>
                <c:pt idx="0">
                  <c:v>HE1</c:v>
                </c:pt>
                <c:pt idx="1">
                  <c:v>HE2</c:v>
                </c:pt>
                <c:pt idx="2">
                  <c:v>HE3</c:v>
                </c:pt>
                <c:pt idx="3">
                  <c:v>HE4</c:v>
                </c:pt>
                <c:pt idx="4">
                  <c:v>HE5</c:v>
                </c:pt>
                <c:pt idx="5">
                  <c:v>HE6</c:v>
                </c:pt>
                <c:pt idx="6">
                  <c:v>HE7</c:v>
                </c:pt>
                <c:pt idx="7">
                  <c:v>HE8</c:v>
                </c:pt>
                <c:pt idx="8">
                  <c:v>HE9</c:v>
                </c:pt>
                <c:pt idx="9">
                  <c:v>HE10</c:v>
                </c:pt>
                <c:pt idx="10">
                  <c:v>HE11</c:v>
                </c:pt>
                <c:pt idx="11">
                  <c:v>HE12</c:v>
                </c:pt>
                <c:pt idx="12">
                  <c:v>HE13</c:v>
                </c:pt>
                <c:pt idx="13">
                  <c:v>HE14</c:v>
                </c:pt>
                <c:pt idx="14">
                  <c:v>HE15</c:v>
                </c:pt>
                <c:pt idx="15">
                  <c:v>HE16</c:v>
                </c:pt>
                <c:pt idx="16">
                  <c:v>HE17</c:v>
                </c:pt>
                <c:pt idx="17">
                  <c:v>HE18</c:v>
                </c:pt>
                <c:pt idx="18">
                  <c:v>HE19</c:v>
                </c:pt>
                <c:pt idx="19">
                  <c:v>HE20</c:v>
                </c:pt>
                <c:pt idx="20">
                  <c:v>HE21</c:v>
                </c:pt>
                <c:pt idx="21">
                  <c:v>HE22</c:v>
                </c:pt>
                <c:pt idx="22">
                  <c:v>HE23</c:v>
                </c:pt>
                <c:pt idx="23">
                  <c:v>HE24</c:v>
                </c:pt>
              </c:strCache>
            </c:strRef>
          </c:cat>
          <c:val>
            <c:numRef>
              <c:f>'PUN difference 28-7'!$B$13:$Y$13</c:f>
              <c:numCache>
                <c:formatCode>General</c:formatCode>
                <c:ptCount val="24"/>
                <c:pt idx="0">
                  <c:v>7.549522533402091</c:v>
                </c:pt>
                <c:pt idx="1">
                  <c:v>7.5295604847125217</c:v>
                </c:pt>
                <c:pt idx="2">
                  <c:v>7.6248842113390447</c:v>
                </c:pt>
                <c:pt idx="3">
                  <c:v>7.6980402197923787</c:v>
                </c:pt>
                <c:pt idx="4">
                  <c:v>7.7496715091582615</c:v>
                </c:pt>
                <c:pt idx="5">
                  <c:v>7.4136562233046446</c:v>
                </c:pt>
                <c:pt idx="6">
                  <c:v>6.8115978251817495</c:v>
                </c:pt>
                <c:pt idx="7">
                  <c:v>6.9607303241209451</c:v>
                </c:pt>
                <c:pt idx="8">
                  <c:v>6.9450459533344366</c:v>
                </c:pt>
                <c:pt idx="9">
                  <c:v>7.1209961785524687</c:v>
                </c:pt>
                <c:pt idx="10">
                  <c:v>6.7334563750202143</c:v>
                </c:pt>
                <c:pt idx="11">
                  <c:v>6.5717010143067052</c:v>
                </c:pt>
                <c:pt idx="12">
                  <c:v>6.2979263475795646</c:v>
                </c:pt>
                <c:pt idx="13">
                  <c:v>6.0261107073013722</c:v>
                </c:pt>
                <c:pt idx="14">
                  <c:v>6.0809325711091198</c:v>
                </c:pt>
                <c:pt idx="15">
                  <c:v>5.6850419971974047</c:v>
                </c:pt>
                <c:pt idx="16">
                  <c:v>6.221961565883543</c:v>
                </c:pt>
                <c:pt idx="17">
                  <c:v>6.5136000612574003</c:v>
                </c:pt>
                <c:pt idx="18">
                  <c:v>7.0151418131268457</c:v>
                </c:pt>
                <c:pt idx="19">
                  <c:v>7.1245305306426658</c:v>
                </c:pt>
                <c:pt idx="20">
                  <c:v>7.4968128183907083</c:v>
                </c:pt>
                <c:pt idx="21">
                  <c:v>7.4748044209038342</c:v>
                </c:pt>
                <c:pt idx="22">
                  <c:v>7.6836928427423441</c:v>
                </c:pt>
                <c:pt idx="23">
                  <c:v>7.8561481536691602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7410488"/>
        <c:axId val="297410880"/>
      </c:barChart>
      <c:catAx>
        <c:axId val="297410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410880"/>
        <c:crosses val="autoZero"/>
        <c:auto val="1"/>
        <c:lblAlgn val="ctr"/>
        <c:lblOffset val="100"/>
        <c:noMultiLvlLbl val="0"/>
      </c:catAx>
      <c:valAx>
        <c:axId val="297410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Average</a:t>
                </a:r>
                <a:r>
                  <a:rPr lang="en-US" baseline="0"/>
                  <a:t> Difference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4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44494100399611"/>
          <c:y val="0.91104834279435998"/>
          <c:w val="0.7831101179920078"/>
          <c:h val="6.1819874259903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LDF Performance</a:t>
            </a:r>
            <a:r>
              <a:rPr lang="en-US" baseline="0"/>
              <a:t> by Snapshot Date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'PUN summary'!$A$2</c:f>
              <c:strCache>
                <c:ptCount val="1"/>
                <c:pt idx="0">
                  <c:v>1-day abs average</c:v>
                </c:pt>
              </c:strCache>
            </c:strRef>
          </c:tx>
          <c:spPr>
            <a:solidFill>
              <a:srgbClr val="00AEC7"/>
            </a:solidFill>
            <a:ln>
              <a:noFill/>
            </a:ln>
            <a:effectLst/>
          </c:spPr>
          <c:invertIfNegative val="0"/>
          <c:cat>
            <c:strRef>
              <c:f>'PUN summary'!$B$1:$L$1</c:f>
              <c:strCache>
                <c:ptCount val="11"/>
                <c:pt idx="0">
                  <c:v>PUNB overall</c:v>
                </c:pt>
                <c:pt idx="1">
                  <c:v>PUNB 11/2 Snapshot</c:v>
                </c:pt>
                <c:pt idx="2">
                  <c:v>PUNB  12/13 Snapshot</c:v>
                </c:pt>
                <c:pt idx="3">
                  <c:v>PUNB  1/15 Snapshot</c:v>
                </c:pt>
                <c:pt idx="4">
                  <c:v>PUNB  1/18 Snapshot</c:v>
                </c:pt>
                <c:pt idx="6">
                  <c:v>PUNC overall</c:v>
                </c:pt>
                <c:pt idx="7">
                  <c:v>PUNC 11/2 Snapshot</c:v>
                </c:pt>
                <c:pt idx="8">
                  <c:v>PUNC  12/13 Snapshot</c:v>
                </c:pt>
                <c:pt idx="9">
                  <c:v>PUNC  1/15 Snapshot</c:v>
                </c:pt>
                <c:pt idx="10">
                  <c:v>PUNC  1/18 Snapshot</c:v>
                </c:pt>
              </c:strCache>
            </c:strRef>
          </c:cat>
          <c:val>
            <c:numRef>
              <c:f>'PUN summary'!$B$2:$L$2</c:f>
              <c:numCache>
                <c:formatCode>General</c:formatCode>
                <c:ptCount val="11"/>
                <c:pt idx="0">
                  <c:v>0.53196491390763645</c:v>
                </c:pt>
                <c:pt idx="1">
                  <c:v>0.53885749530541149</c:v>
                </c:pt>
                <c:pt idx="2">
                  <c:v>0.46563977680619972</c:v>
                </c:pt>
                <c:pt idx="3">
                  <c:v>0.55189066329476422</c:v>
                </c:pt>
                <c:pt idx="4">
                  <c:v>0.61817667706961832</c:v>
                </c:pt>
                <c:pt idx="6">
                  <c:v>0.40392952619054229</c:v>
                </c:pt>
                <c:pt idx="7">
                  <c:v>0.28345357248941166</c:v>
                </c:pt>
                <c:pt idx="8">
                  <c:v>0.51901592240142846</c:v>
                </c:pt>
                <c:pt idx="9">
                  <c:v>0.21217342553169874</c:v>
                </c:pt>
                <c:pt idx="10">
                  <c:v>0.48434495251259779</c:v>
                </c:pt>
              </c:numCache>
            </c:numRef>
          </c:val>
        </c:ser>
        <c:ser>
          <c:idx val="1"/>
          <c:order val="1"/>
          <c:tx>
            <c:strRef>
              <c:f>'PUN summary'!$A$3</c:f>
              <c:strCache>
                <c:ptCount val="1"/>
                <c:pt idx="0">
                  <c:v>7-day abs average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strRef>
              <c:f>'PUN summary'!$B$1:$L$1</c:f>
              <c:strCache>
                <c:ptCount val="11"/>
                <c:pt idx="0">
                  <c:v>PUNB overall</c:v>
                </c:pt>
                <c:pt idx="1">
                  <c:v>PUNB 11/2 Snapshot</c:v>
                </c:pt>
                <c:pt idx="2">
                  <c:v>PUNB  12/13 Snapshot</c:v>
                </c:pt>
                <c:pt idx="3">
                  <c:v>PUNB  1/15 Snapshot</c:v>
                </c:pt>
                <c:pt idx="4">
                  <c:v>PUNB  1/18 Snapshot</c:v>
                </c:pt>
                <c:pt idx="6">
                  <c:v>PUNC overall</c:v>
                </c:pt>
                <c:pt idx="7">
                  <c:v>PUNC 11/2 Snapshot</c:v>
                </c:pt>
                <c:pt idx="8">
                  <c:v>PUNC  12/13 Snapshot</c:v>
                </c:pt>
                <c:pt idx="9">
                  <c:v>PUNC  1/15 Snapshot</c:v>
                </c:pt>
                <c:pt idx="10">
                  <c:v>PUNC  1/18 Snapshot</c:v>
                </c:pt>
              </c:strCache>
            </c:strRef>
          </c:cat>
          <c:val>
            <c:numRef>
              <c:f>'PUN summary'!$B$3:$L$3</c:f>
              <c:numCache>
                <c:formatCode>General</c:formatCode>
                <c:ptCount val="11"/>
                <c:pt idx="0">
                  <c:v>0.48838523633628078</c:v>
                </c:pt>
                <c:pt idx="1">
                  <c:v>0.31495622344499985</c:v>
                </c:pt>
                <c:pt idx="2">
                  <c:v>0.44424781559351006</c:v>
                </c:pt>
                <c:pt idx="3">
                  <c:v>0.61534863667146888</c:v>
                </c:pt>
                <c:pt idx="4">
                  <c:v>0.87102129945035667</c:v>
                </c:pt>
                <c:pt idx="6">
                  <c:v>0.40865731425015556</c:v>
                </c:pt>
                <c:pt idx="7">
                  <c:v>0.32719149854196233</c:v>
                </c:pt>
                <c:pt idx="8">
                  <c:v>0.48703011798974355</c:v>
                </c:pt>
                <c:pt idx="9">
                  <c:v>0.70941864017426925</c:v>
                </c:pt>
                <c:pt idx="10">
                  <c:v>0.4018814150011974</c:v>
                </c:pt>
              </c:numCache>
            </c:numRef>
          </c:val>
        </c:ser>
        <c:ser>
          <c:idx val="2"/>
          <c:order val="2"/>
          <c:tx>
            <c:strRef>
              <c:f>'PUN summary'!$A$4</c:f>
              <c:strCache>
                <c:ptCount val="1"/>
                <c:pt idx="0">
                  <c:v>28-day abs average</c:v>
                </c:pt>
              </c:strCache>
            </c:strRef>
          </c:tx>
          <c:spPr>
            <a:solidFill>
              <a:srgbClr val="26D07C"/>
            </a:solidFill>
            <a:ln>
              <a:noFill/>
            </a:ln>
            <a:effectLst/>
          </c:spPr>
          <c:invertIfNegative val="0"/>
          <c:cat>
            <c:strRef>
              <c:f>'PUN summary'!$B$1:$L$1</c:f>
              <c:strCache>
                <c:ptCount val="11"/>
                <c:pt idx="0">
                  <c:v>PUNB overall</c:v>
                </c:pt>
                <c:pt idx="1">
                  <c:v>PUNB 11/2 Snapshot</c:v>
                </c:pt>
                <c:pt idx="2">
                  <c:v>PUNB  12/13 Snapshot</c:v>
                </c:pt>
                <c:pt idx="3">
                  <c:v>PUNB  1/15 Snapshot</c:v>
                </c:pt>
                <c:pt idx="4">
                  <c:v>PUNB  1/18 Snapshot</c:v>
                </c:pt>
                <c:pt idx="6">
                  <c:v>PUNC overall</c:v>
                </c:pt>
                <c:pt idx="7">
                  <c:v>PUNC 11/2 Snapshot</c:v>
                </c:pt>
                <c:pt idx="8">
                  <c:v>PUNC  12/13 Snapshot</c:v>
                </c:pt>
                <c:pt idx="9">
                  <c:v>PUNC  1/15 Snapshot</c:v>
                </c:pt>
                <c:pt idx="10">
                  <c:v>PUNC  1/18 Snapshot</c:v>
                </c:pt>
              </c:strCache>
            </c:strRef>
          </c:cat>
          <c:val>
            <c:numRef>
              <c:f>'PUN summary'!$B$4:$L$4</c:f>
              <c:numCache>
                <c:formatCode>General</c:formatCode>
                <c:ptCount val="11"/>
                <c:pt idx="0">
                  <c:v>0.50512961524834377</c:v>
                </c:pt>
                <c:pt idx="1">
                  <c:v>0.28577524571592861</c:v>
                </c:pt>
                <c:pt idx="2">
                  <c:v>0.56549263447842424</c:v>
                </c:pt>
                <c:pt idx="3">
                  <c:v>1</c:v>
                </c:pt>
                <c:pt idx="4">
                  <c:v>0.76319844947657267</c:v>
                </c:pt>
                <c:pt idx="6">
                  <c:v>0.42281625969737863</c:v>
                </c:pt>
                <c:pt idx="7">
                  <c:v>0.27899300213824202</c:v>
                </c:pt>
                <c:pt idx="8">
                  <c:v>0.57158542614858565</c:v>
                </c:pt>
                <c:pt idx="9">
                  <c:v>1</c:v>
                </c:pt>
                <c:pt idx="10">
                  <c:v>0.38834277093064085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8909976"/>
        <c:axId val="297411272"/>
      </c:barChart>
      <c:catAx>
        <c:axId val="298909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411272"/>
        <c:crosses val="autoZero"/>
        <c:auto val="1"/>
        <c:lblAlgn val="ctr"/>
        <c:lblOffset val="100"/>
        <c:noMultiLvlLbl val="0"/>
      </c:catAx>
      <c:valAx>
        <c:axId val="2974112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Average Avsolute Error</a:t>
                </a:r>
                <a:r>
                  <a:rPr lang="en-US" baseline="0"/>
                  <a:t> (Normalized)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8909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LDF Performance</a:t>
            </a:r>
            <a:r>
              <a:rPr lang="en-US" baseline="0"/>
              <a:t> by Snapshot Date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'PUN summary'!$A$2</c:f>
              <c:strCache>
                <c:ptCount val="1"/>
                <c:pt idx="0">
                  <c:v>1-day abs average</c:v>
                </c:pt>
              </c:strCache>
            </c:strRef>
          </c:tx>
          <c:spPr>
            <a:solidFill>
              <a:srgbClr val="00AEC7"/>
            </a:solidFill>
            <a:ln>
              <a:noFill/>
            </a:ln>
            <a:effectLst/>
          </c:spPr>
          <c:invertIfNegative val="0"/>
          <c:cat>
            <c:strRef>
              <c:f>'PUN summary'!$B$1:$L$1</c:f>
              <c:strCache>
                <c:ptCount val="11"/>
                <c:pt idx="0">
                  <c:v>PUNB overall</c:v>
                </c:pt>
                <c:pt idx="1">
                  <c:v>PUNB 11/2 Snapshot</c:v>
                </c:pt>
                <c:pt idx="2">
                  <c:v>PUNB  12/13 Snapshot</c:v>
                </c:pt>
                <c:pt idx="3">
                  <c:v>PUNB  1/15 Snapshot</c:v>
                </c:pt>
                <c:pt idx="4">
                  <c:v>PUNB  1/18 Snapshot</c:v>
                </c:pt>
                <c:pt idx="6">
                  <c:v>PUNC overall</c:v>
                </c:pt>
                <c:pt idx="7">
                  <c:v>PUNC 11/2 Snapshot</c:v>
                </c:pt>
                <c:pt idx="8">
                  <c:v>PUNC  12/13 Snapshot</c:v>
                </c:pt>
                <c:pt idx="9">
                  <c:v>PUNC  1/15 Snapshot</c:v>
                </c:pt>
                <c:pt idx="10">
                  <c:v>PUNC  1/18 Snapshot</c:v>
                </c:pt>
              </c:strCache>
            </c:strRef>
          </c:cat>
          <c:val>
            <c:numRef>
              <c:f>'PUN summary'!$B$2:$L$2</c:f>
              <c:numCache>
                <c:formatCode>General</c:formatCode>
                <c:ptCount val="11"/>
                <c:pt idx="0">
                  <c:v>0.53196491390763645</c:v>
                </c:pt>
                <c:pt idx="1">
                  <c:v>0.53885749530541149</c:v>
                </c:pt>
                <c:pt idx="2">
                  <c:v>0.46563977680619972</c:v>
                </c:pt>
                <c:pt idx="3">
                  <c:v>0.55189066329476422</c:v>
                </c:pt>
                <c:pt idx="4">
                  <c:v>0.61817667706961832</c:v>
                </c:pt>
                <c:pt idx="6">
                  <c:v>0.40392952619054229</c:v>
                </c:pt>
                <c:pt idx="7">
                  <c:v>0.28345357248941166</c:v>
                </c:pt>
                <c:pt idx="8">
                  <c:v>0.51901592240142846</c:v>
                </c:pt>
                <c:pt idx="9">
                  <c:v>0.21217342553169874</c:v>
                </c:pt>
                <c:pt idx="10">
                  <c:v>0.48434495251259779</c:v>
                </c:pt>
              </c:numCache>
            </c:numRef>
          </c:val>
        </c:ser>
        <c:ser>
          <c:idx val="1"/>
          <c:order val="1"/>
          <c:tx>
            <c:strRef>
              <c:f>'PUN summary'!$A$3</c:f>
              <c:strCache>
                <c:ptCount val="1"/>
                <c:pt idx="0">
                  <c:v>7-day abs average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strRef>
              <c:f>'PUN summary'!$B$1:$L$1</c:f>
              <c:strCache>
                <c:ptCount val="11"/>
                <c:pt idx="0">
                  <c:v>PUNB overall</c:v>
                </c:pt>
                <c:pt idx="1">
                  <c:v>PUNB 11/2 Snapshot</c:v>
                </c:pt>
                <c:pt idx="2">
                  <c:v>PUNB  12/13 Snapshot</c:v>
                </c:pt>
                <c:pt idx="3">
                  <c:v>PUNB  1/15 Snapshot</c:v>
                </c:pt>
                <c:pt idx="4">
                  <c:v>PUNB  1/18 Snapshot</c:v>
                </c:pt>
                <c:pt idx="6">
                  <c:v>PUNC overall</c:v>
                </c:pt>
                <c:pt idx="7">
                  <c:v>PUNC 11/2 Snapshot</c:v>
                </c:pt>
                <c:pt idx="8">
                  <c:v>PUNC  12/13 Snapshot</c:v>
                </c:pt>
                <c:pt idx="9">
                  <c:v>PUNC  1/15 Snapshot</c:v>
                </c:pt>
                <c:pt idx="10">
                  <c:v>PUNC  1/18 Snapshot</c:v>
                </c:pt>
              </c:strCache>
            </c:strRef>
          </c:cat>
          <c:val>
            <c:numRef>
              <c:f>'PUN summary'!$B$3:$L$3</c:f>
              <c:numCache>
                <c:formatCode>General</c:formatCode>
                <c:ptCount val="11"/>
                <c:pt idx="0">
                  <c:v>0.48838523633628078</c:v>
                </c:pt>
                <c:pt idx="1">
                  <c:v>0.31495622344499985</c:v>
                </c:pt>
                <c:pt idx="2">
                  <c:v>0.44424781559351006</c:v>
                </c:pt>
                <c:pt idx="3">
                  <c:v>0.61534863667146888</c:v>
                </c:pt>
                <c:pt idx="4">
                  <c:v>0.87102129945035667</c:v>
                </c:pt>
                <c:pt idx="6">
                  <c:v>0.40865731425015556</c:v>
                </c:pt>
                <c:pt idx="7">
                  <c:v>0.32719149854196233</c:v>
                </c:pt>
                <c:pt idx="8">
                  <c:v>0.48703011798974355</c:v>
                </c:pt>
                <c:pt idx="9">
                  <c:v>0.70941864017426925</c:v>
                </c:pt>
                <c:pt idx="10">
                  <c:v>0.4018814150011974</c:v>
                </c:pt>
              </c:numCache>
            </c:numRef>
          </c:val>
        </c:ser>
        <c:ser>
          <c:idx val="2"/>
          <c:order val="2"/>
          <c:tx>
            <c:strRef>
              <c:f>'PUN summary'!$A$4</c:f>
              <c:strCache>
                <c:ptCount val="1"/>
                <c:pt idx="0">
                  <c:v>28-day abs average</c:v>
                </c:pt>
              </c:strCache>
            </c:strRef>
          </c:tx>
          <c:spPr>
            <a:solidFill>
              <a:srgbClr val="26D07C"/>
            </a:solidFill>
            <a:ln>
              <a:noFill/>
            </a:ln>
            <a:effectLst/>
          </c:spPr>
          <c:invertIfNegative val="0"/>
          <c:cat>
            <c:strRef>
              <c:f>'PUN summary'!$B$1:$L$1</c:f>
              <c:strCache>
                <c:ptCount val="11"/>
                <c:pt idx="0">
                  <c:v>PUNB overall</c:v>
                </c:pt>
                <c:pt idx="1">
                  <c:v>PUNB 11/2 Snapshot</c:v>
                </c:pt>
                <c:pt idx="2">
                  <c:v>PUNB  12/13 Snapshot</c:v>
                </c:pt>
                <c:pt idx="3">
                  <c:v>PUNB  1/15 Snapshot</c:v>
                </c:pt>
                <c:pt idx="4">
                  <c:v>PUNB  1/18 Snapshot</c:v>
                </c:pt>
                <c:pt idx="6">
                  <c:v>PUNC overall</c:v>
                </c:pt>
                <c:pt idx="7">
                  <c:v>PUNC 11/2 Snapshot</c:v>
                </c:pt>
                <c:pt idx="8">
                  <c:v>PUNC  12/13 Snapshot</c:v>
                </c:pt>
                <c:pt idx="9">
                  <c:v>PUNC  1/15 Snapshot</c:v>
                </c:pt>
                <c:pt idx="10">
                  <c:v>PUNC  1/18 Snapshot</c:v>
                </c:pt>
              </c:strCache>
            </c:strRef>
          </c:cat>
          <c:val>
            <c:numRef>
              <c:f>'PUN summary'!$B$4:$L$4</c:f>
              <c:numCache>
                <c:formatCode>General</c:formatCode>
                <c:ptCount val="11"/>
                <c:pt idx="0">
                  <c:v>0.50512961524834377</c:v>
                </c:pt>
                <c:pt idx="1">
                  <c:v>0.28577524571592861</c:v>
                </c:pt>
                <c:pt idx="2">
                  <c:v>0.56549263447842424</c:v>
                </c:pt>
                <c:pt idx="3">
                  <c:v>1</c:v>
                </c:pt>
                <c:pt idx="4">
                  <c:v>0.76319844947657267</c:v>
                </c:pt>
                <c:pt idx="6">
                  <c:v>0.42281625969737863</c:v>
                </c:pt>
                <c:pt idx="7">
                  <c:v>0.27899300213824202</c:v>
                </c:pt>
                <c:pt idx="8">
                  <c:v>0.57158542614858565</c:v>
                </c:pt>
                <c:pt idx="9">
                  <c:v>1</c:v>
                </c:pt>
                <c:pt idx="10">
                  <c:v>0.38834277093064085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5293664"/>
        <c:axId val="295293272"/>
      </c:barChart>
      <c:catAx>
        <c:axId val="29529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5293272"/>
        <c:crosses val="autoZero"/>
        <c:auto val="1"/>
        <c:lblAlgn val="ctr"/>
        <c:lblOffset val="100"/>
        <c:noMultiLvlLbl val="0"/>
      </c:catAx>
      <c:valAx>
        <c:axId val="2952932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Average Avsolute Error</a:t>
                </a:r>
                <a:r>
                  <a:rPr lang="en-US" baseline="0"/>
                  <a:t> (Normalized)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529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LDF Performance by</a:t>
            </a:r>
            <a:r>
              <a:rPr lang="en-US" baseline="0"/>
              <a:t> </a:t>
            </a:r>
            <a:r>
              <a:rPr lang="en-US"/>
              <a:t>Interval</a:t>
            </a:r>
            <a:r>
              <a:rPr lang="en-US" baseline="0"/>
              <a:t> Length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9"/>
          <c:order val="0"/>
          <c:tx>
            <c:strRef>
              <c:f>'PUN summary'!$A$2</c:f>
              <c:strCache>
                <c:ptCount val="1"/>
                <c:pt idx="0">
                  <c:v>1-day abs average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summary'!$B$1:$L$1</c:f>
              <c:strCache>
                <c:ptCount val="2"/>
                <c:pt idx="0">
                  <c:v>PUNB overall</c:v>
                </c:pt>
                <c:pt idx="1">
                  <c:v>PUNC overall</c:v>
                </c:pt>
              </c:strCache>
              <c:extLst/>
            </c:strRef>
          </c:cat>
          <c:val>
            <c:numRef>
              <c:f>'PUN summary'!$B$2:$L$2</c:f>
              <c:numCache>
                <c:formatCode>General</c:formatCode>
                <c:ptCount val="2"/>
                <c:pt idx="0">
                  <c:v>0.53196491390763645</c:v>
                </c:pt>
                <c:pt idx="1">
                  <c:v>0.40392952619054229</c:v>
                </c:pt>
              </c:numCache>
              <c:extLst/>
            </c:numRef>
          </c:val>
        </c:ser>
        <c:ser>
          <c:idx val="10"/>
          <c:order val="1"/>
          <c:tx>
            <c:strRef>
              <c:f>'PUN summary'!$A$3</c:f>
              <c:strCache>
                <c:ptCount val="1"/>
                <c:pt idx="0">
                  <c:v>7-day abs average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summary'!$B$1:$L$1</c:f>
              <c:strCache>
                <c:ptCount val="2"/>
                <c:pt idx="0">
                  <c:v>PUNB overall</c:v>
                </c:pt>
                <c:pt idx="1">
                  <c:v>PUNC overall</c:v>
                </c:pt>
              </c:strCache>
              <c:extLst/>
            </c:strRef>
          </c:cat>
          <c:val>
            <c:numRef>
              <c:f>'PUN summary'!$B$3:$L$3</c:f>
              <c:numCache>
                <c:formatCode>General</c:formatCode>
                <c:ptCount val="2"/>
                <c:pt idx="0">
                  <c:v>0.48838523633628078</c:v>
                </c:pt>
                <c:pt idx="1">
                  <c:v>0.40865731425015556</c:v>
                </c:pt>
              </c:numCache>
              <c:extLst/>
            </c:numRef>
          </c:val>
        </c:ser>
        <c:ser>
          <c:idx val="11"/>
          <c:order val="2"/>
          <c:tx>
            <c:strRef>
              <c:f>'PUN summary'!$A$4</c:f>
              <c:strCache>
                <c:ptCount val="1"/>
                <c:pt idx="0">
                  <c:v>28-day abs average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'PUN summary'!$B$1:$L$1</c:f>
              <c:strCache>
                <c:ptCount val="2"/>
                <c:pt idx="0">
                  <c:v>PUNB overall</c:v>
                </c:pt>
                <c:pt idx="1">
                  <c:v>PUNC overall</c:v>
                </c:pt>
              </c:strCache>
              <c:extLst/>
            </c:strRef>
          </c:cat>
          <c:val>
            <c:numRef>
              <c:f>'PUN summary'!$B$4:$L$4</c:f>
              <c:numCache>
                <c:formatCode>General</c:formatCode>
                <c:ptCount val="2"/>
                <c:pt idx="0">
                  <c:v>0.50512961524834377</c:v>
                </c:pt>
                <c:pt idx="1">
                  <c:v>0.42281625969737863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4516400"/>
        <c:axId val="294517184"/>
        <c:extLst/>
      </c:barChart>
      <c:catAx>
        <c:axId val="29451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517184"/>
        <c:crosses val="autoZero"/>
        <c:auto val="1"/>
        <c:lblAlgn val="ctr"/>
        <c:lblOffset val="100"/>
        <c:noMultiLvlLbl val="0"/>
      </c:catAx>
      <c:valAx>
        <c:axId val="2945171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Average Absolute Error (Normalized)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51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36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884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087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756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348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406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756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966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356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16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12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971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129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498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445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587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5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80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87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93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25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91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62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24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  <a:prstGeom prst="rect">
            <a:avLst/>
          </a:prstGeom>
        </p:spPr>
        <p:txBody>
          <a:bodyPr/>
          <a:lstStyle>
            <a:lvl1pPr>
              <a:defRPr sz="2400" b="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2pPr marL="685800" indent="-228600">
              <a:buFont typeface="Arial" panose="020B0604020202020204" pitchFamily="34" charset="0"/>
              <a:buChar char="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611779"/>
            <a:ext cx="1240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CONFIDENTIAL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590800"/>
            <a:ext cx="533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Revised Analysis of PUN LDFs</a:t>
            </a:r>
          </a:p>
          <a:p>
            <a:endParaRPr lang="en-US" dirty="0"/>
          </a:p>
          <a:p>
            <a:r>
              <a:rPr lang="en-US" dirty="0" smtClean="0"/>
              <a:t>Jian Wu</a:t>
            </a:r>
          </a:p>
          <a:p>
            <a:r>
              <a:rPr lang="en-US" dirty="0" smtClean="0"/>
              <a:t>3/19/2018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1"/>
            <a:ext cx="8534400" cy="19049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10 of the twelve PUNs showed little (&lt;15 MW) difference on average between the two sets LDFs for each of the four snapshot dates.</a:t>
            </a:r>
          </a:p>
          <a:p>
            <a:endParaRPr lang="en-US" dirty="0"/>
          </a:p>
          <a:p>
            <a:r>
              <a:rPr lang="en-US" dirty="0" smtClean="0"/>
              <a:t>This suggests that, for most PUNs in ERCOT, the LDFs calculated will be consistent regardless of which method is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1440797"/>
              </p:ext>
            </p:extLst>
          </p:nvPr>
        </p:nvGraphicFramePr>
        <p:xfrm>
          <a:off x="152400" y="2819401"/>
          <a:ext cx="8458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163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1"/>
            <a:ext cx="8534400" cy="1904999"/>
          </a:xfrm>
        </p:spPr>
        <p:txBody>
          <a:bodyPr>
            <a:normAutofit/>
          </a:bodyPr>
          <a:lstStyle/>
          <a:p>
            <a:r>
              <a:rPr lang="en-US" dirty="0" smtClean="0"/>
              <a:t>Two of the PUNs showed significant difference between the 28-day LDFs and the 7-day LDFs.</a:t>
            </a:r>
          </a:p>
          <a:p>
            <a:r>
              <a:rPr lang="en-US" dirty="0"/>
              <a:t>PUN B is much more dynamic than PUN C</a:t>
            </a:r>
          </a:p>
          <a:p>
            <a:r>
              <a:rPr lang="en-US" dirty="0" smtClean="0"/>
              <a:t>These two PUNs were analyzed further.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4800" y="3200400"/>
            <a:ext cx="8382000" cy="16002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676400" y="5801877"/>
            <a:ext cx="1143000" cy="21792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6497749"/>
              </p:ext>
            </p:extLst>
          </p:nvPr>
        </p:nvGraphicFramePr>
        <p:xfrm>
          <a:off x="152400" y="2819401"/>
          <a:ext cx="8458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398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The performance of the three sets of LDFs (28-day, 7-day, and 1-day) was then evaluated.  </a:t>
            </a:r>
          </a:p>
          <a:p>
            <a:r>
              <a:rPr lang="en-US" sz="2200" dirty="0" smtClean="0"/>
              <a:t>For each 5 minutes, two calculations were done for each LDF:</a:t>
            </a:r>
          </a:p>
          <a:p>
            <a:pPr lvl="1"/>
            <a:r>
              <a:rPr lang="en-US" dirty="0" smtClean="0"/>
              <a:t>The difference between the LDF and the actual load.</a:t>
            </a:r>
          </a:p>
          <a:p>
            <a:pPr lvl="1"/>
            <a:r>
              <a:rPr lang="en-US" dirty="0" smtClean="0"/>
              <a:t>The absolute value of the difference between the LDF and the load.</a:t>
            </a:r>
          </a:p>
          <a:p>
            <a:r>
              <a:rPr lang="en-US" sz="2200" dirty="0" smtClean="0"/>
              <a:t>The averages of both calculations were then computed for each LDF type (28 day, 7 day, and 1 day).</a:t>
            </a:r>
          </a:p>
          <a:p>
            <a:r>
              <a:rPr lang="en-US" sz="2200" dirty="0"/>
              <a:t>The performance of the three sets of LDFs (28-day, 7-day, and 1-day) was evaluated during </a:t>
            </a:r>
            <a:r>
              <a:rPr lang="en-US" sz="2200" dirty="0" smtClean="0"/>
              <a:t>Hurricane </a:t>
            </a:r>
            <a:r>
              <a:rPr lang="en-US" sz="2200" dirty="0"/>
              <a:t>Harvey .  </a:t>
            </a:r>
          </a:p>
          <a:p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7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two PUNs with greater LDF variation (PUN B and PUN C), 1-day LDFs were also calculated.</a:t>
            </a:r>
          </a:p>
          <a:p>
            <a:endParaRPr lang="en-US" dirty="0"/>
          </a:p>
          <a:p>
            <a:r>
              <a:rPr lang="en-US" dirty="0" smtClean="0"/>
              <a:t>The performance of the three sets of LDFs (28-day, 7-day, and 1-day) was then evaluated.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647700" y="4724400"/>
            <a:ext cx="7848600" cy="533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62400" y="5541108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Snapshot Date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4419600"/>
            <a:ext cx="0" cy="11430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95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evaluate the LDF performance, 5 minute load data from implementation date 11/3/2017 till 2/9/2018 was pulled.</a:t>
            </a:r>
          </a:p>
          <a:p>
            <a:endParaRPr lang="en-US" dirty="0"/>
          </a:p>
          <a:p>
            <a:r>
              <a:rPr lang="en-US" dirty="0" smtClean="0"/>
              <a:t>The absolute difference between LDF and actual load was then calculated by every 5 minutes for all three LDF sets.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647700" y="4724400"/>
            <a:ext cx="7848600" cy="533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62400" y="5541108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Snapshot Date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0" y="4724400"/>
            <a:ext cx="3200400" cy="533400"/>
          </a:xfrm>
          <a:prstGeom prst="rect">
            <a:avLst/>
          </a:prstGeom>
          <a:solidFill>
            <a:srgbClr val="FF820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16200000">
            <a:off x="6019800" y="2946838"/>
            <a:ext cx="304800" cy="3182815"/>
          </a:xfrm>
          <a:prstGeom prst="rightBrace">
            <a:avLst>
              <a:gd name="adj1" fmla="val 59615"/>
              <a:gd name="adj2" fmla="val 50000"/>
            </a:avLst>
          </a:prstGeom>
          <a:ln w="19050">
            <a:solidFill>
              <a:srgbClr val="FF8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82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0" y="3665915"/>
            <a:ext cx="198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8200"/>
                </a:solidFill>
              </a:rPr>
              <a:t>Load data from this period compared to posted LDFs</a:t>
            </a:r>
            <a:endParaRPr lang="en-US" sz="1400" dirty="0">
              <a:solidFill>
                <a:srgbClr val="FF82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4419600"/>
            <a:ext cx="0" cy="11430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68258" y="5541107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Next Snapshot Date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7772400" y="4348674"/>
            <a:ext cx="0" cy="11430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71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1828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graph below shows the performance of the three LDF sets for all four snapshot dates.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 that the results have been normalized to the largest average difference for each PUN.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889326"/>
              </p:ext>
            </p:extLst>
          </p:nvPr>
        </p:nvGraphicFramePr>
        <p:xfrm>
          <a:off x="381000" y="2743200"/>
          <a:ext cx="8145966" cy="3038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110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1828800"/>
          </a:xfrm>
        </p:spPr>
        <p:txBody>
          <a:bodyPr>
            <a:normAutofit/>
          </a:bodyPr>
          <a:lstStyle/>
          <a:p>
            <a:r>
              <a:rPr lang="en-US" dirty="0"/>
              <a:t>The exception to this trend are the </a:t>
            </a:r>
            <a:r>
              <a:rPr lang="en-US" dirty="0" smtClean="0"/>
              <a:t>1/15, the LDF used for 3 days.</a:t>
            </a:r>
            <a:endParaRPr lang="en-US" dirty="0"/>
          </a:p>
          <a:p>
            <a:endParaRPr lang="en-US" dirty="0"/>
          </a:p>
          <a:p>
            <a:r>
              <a:rPr lang="en-US" dirty="0"/>
              <a:t>This </a:t>
            </a:r>
            <a:r>
              <a:rPr lang="en-US" dirty="0" smtClean="0"/>
              <a:t>is due </a:t>
            </a:r>
            <a:r>
              <a:rPr lang="en-US" dirty="0"/>
              <a:t>to </a:t>
            </a:r>
            <a:r>
              <a:rPr lang="en-US" dirty="0" smtClean="0"/>
              <a:t>extreme cold weather.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 rot="1584918">
            <a:off x="6495136" y="2683607"/>
            <a:ext cx="304800" cy="8382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584918">
            <a:off x="3272914" y="2774677"/>
            <a:ext cx="304800" cy="8382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4198493"/>
              </p:ext>
            </p:extLst>
          </p:nvPr>
        </p:nvGraphicFramePr>
        <p:xfrm>
          <a:off x="381000" y="2743200"/>
          <a:ext cx="8145966" cy="3038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993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The graph below shows the performance of the three LDF sets for overall study period.</a:t>
            </a:r>
          </a:p>
          <a:p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 3 LDF sets show </a:t>
            </a:r>
            <a:r>
              <a:rPr lang="en-US" dirty="0"/>
              <a:t>the </a:t>
            </a:r>
            <a:r>
              <a:rPr lang="en-US" dirty="0" smtClean="0"/>
              <a:t>similar performance overall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5818220"/>
              </p:ext>
            </p:extLst>
          </p:nvPr>
        </p:nvGraphicFramePr>
        <p:xfrm>
          <a:off x="401444" y="2631688"/>
          <a:ext cx="8086725" cy="302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56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2514599"/>
          </a:xfrm>
        </p:spPr>
        <p:txBody>
          <a:bodyPr/>
          <a:lstStyle/>
          <a:p>
            <a:r>
              <a:rPr lang="en-US" dirty="0" smtClean="0"/>
              <a:t>Averaging across whole studying period again indicates that the </a:t>
            </a:r>
            <a:r>
              <a:rPr lang="en-US" dirty="0"/>
              <a:t>3 LDF sets show the similar performance </a:t>
            </a:r>
            <a:r>
              <a:rPr lang="en-US" dirty="0" smtClean="0"/>
              <a:t>overall</a:t>
            </a:r>
          </a:p>
          <a:p>
            <a:r>
              <a:rPr lang="en-US" dirty="0" smtClean="0"/>
              <a:t>PUN B </a:t>
            </a:r>
            <a:r>
              <a:rPr lang="en-US" dirty="0" smtClean="0"/>
              <a:t>7-day </a:t>
            </a:r>
            <a:r>
              <a:rPr lang="en-US" dirty="0" smtClean="0"/>
              <a:t>LDF is slightly better than other LDFs</a:t>
            </a:r>
            <a:endParaRPr lang="en-US" dirty="0"/>
          </a:p>
          <a:p>
            <a:r>
              <a:rPr lang="en-US" dirty="0"/>
              <a:t>PUN </a:t>
            </a:r>
            <a:r>
              <a:rPr lang="en-US" dirty="0" smtClean="0"/>
              <a:t>C </a:t>
            </a:r>
            <a:r>
              <a:rPr lang="en-US" dirty="0" smtClean="0"/>
              <a:t>1-day </a:t>
            </a:r>
            <a:r>
              <a:rPr lang="en-US" dirty="0"/>
              <a:t>LDF is slightly better than other </a:t>
            </a:r>
            <a:r>
              <a:rPr lang="en-US" dirty="0" smtClean="0"/>
              <a:t>LDFs</a:t>
            </a:r>
          </a:p>
          <a:p>
            <a:r>
              <a:rPr lang="en-US" dirty="0" smtClean="0"/>
              <a:t>Note </a:t>
            </a:r>
            <a:r>
              <a:rPr lang="en-US" dirty="0"/>
              <a:t>that the results have been normalized to the largest average difference for each PUN.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754000"/>
              </p:ext>
            </p:extLst>
          </p:nvPr>
        </p:nvGraphicFramePr>
        <p:xfrm>
          <a:off x="1447800" y="3886200"/>
          <a:ext cx="6096000" cy="186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LDF type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 B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Absolute Error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 C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Absolute Error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0.531965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0.488385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0.50513</a:t>
                      </a:r>
                    </a:p>
                  </a:txBody>
                  <a:tcPr marL="9525" marR="9525" marT="9525" marB="0"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</a:t>
                      </a:r>
                    </a:p>
                  </a:txBody>
                  <a:tcPr marL="9525" marR="9525" marT="9525" marB="0" anchor="b">
                    <a:solidFill>
                      <a:srgbClr val="D7DCD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26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2514599"/>
          </a:xfrm>
        </p:spPr>
        <p:txBody>
          <a:bodyPr/>
          <a:lstStyle/>
          <a:p>
            <a:r>
              <a:rPr lang="en-US" dirty="0"/>
              <a:t>During period </a:t>
            </a:r>
            <a:r>
              <a:rPr lang="en-US" dirty="0" smtClean="0">
                <a:solidFill>
                  <a:srgbClr val="CC9900"/>
                </a:solidFill>
              </a:rPr>
              <a:t>LDF &lt;Load</a:t>
            </a:r>
            <a:r>
              <a:rPr lang="en-US" dirty="0" smtClean="0"/>
              <a:t>, error is calculated individually</a:t>
            </a:r>
          </a:p>
          <a:p>
            <a:r>
              <a:rPr lang="en-US" dirty="0"/>
              <a:t>Averaging across whole studying period again indicates that the </a:t>
            </a:r>
            <a:r>
              <a:rPr lang="en-US" dirty="0" smtClean="0"/>
              <a:t>28-day </a:t>
            </a:r>
            <a:r>
              <a:rPr lang="en-US" dirty="0"/>
              <a:t>method for calculating PUN LDFs produces the less </a:t>
            </a:r>
            <a:r>
              <a:rPr lang="en-US" dirty="0" smtClean="0">
                <a:solidFill>
                  <a:srgbClr val="CC9900"/>
                </a:solidFill>
              </a:rPr>
              <a:t>negative error </a:t>
            </a:r>
            <a:r>
              <a:rPr lang="en-US" dirty="0">
                <a:solidFill>
                  <a:srgbClr val="CC9900"/>
                </a:solidFill>
              </a:rPr>
              <a:t>overall</a:t>
            </a:r>
            <a:r>
              <a:rPr lang="en-US" dirty="0"/>
              <a:t>.</a:t>
            </a:r>
          </a:p>
          <a:p>
            <a:r>
              <a:rPr lang="en-US" dirty="0"/>
              <a:t>Note that the results have been normalized to the largest average difference for each </a:t>
            </a:r>
            <a:r>
              <a:rPr lang="en-US" dirty="0" smtClean="0"/>
              <a:t>PUN in each snapshot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885311"/>
              </p:ext>
            </p:extLst>
          </p:nvPr>
        </p:nvGraphicFramePr>
        <p:xfrm>
          <a:off x="1447800" y="3886200"/>
          <a:ext cx="6096000" cy="150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LDF type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 B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 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95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Background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Analysis Methodology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Performance Result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Conclusion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2514599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LDF&lt;load time over </a:t>
            </a:r>
            <a:r>
              <a:rPr lang="en-US" dirty="0" smtClean="0"/>
              <a:t>study period is </a:t>
            </a:r>
            <a:r>
              <a:rPr lang="en-US" dirty="0"/>
              <a:t>listed below: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925208"/>
              </p:ext>
            </p:extLst>
          </p:nvPr>
        </p:nvGraphicFramePr>
        <p:xfrm>
          <a:off x="1371600" y="3288029"/>
          <a:ext cx="6096000" cy="150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778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LDF type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 B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 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 LDF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 LDF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 LDF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68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2514599"/>
          </a:xfrm>
        </p:spPr>
        <p:txBody>
          <a:bodyPr/>
          <a:lstStyle/>
          <a:p>
            <a:r>
              <a:rPr lang="en-US" dirty="0" smtClean="0"/>
              <a:t>For hurricane Harvey(8/17/2017 </a:t>
            </a:r>
            <a:r>
              <a:rPr lang="en-US" dirty="0"/>
              <a:t>– 9/ 2/ </a:t>
            </a:r>
            <a:r>
              <a:rPr lang="en-US" dirty="0" smtClean="0"/>
              <a:t>2017), period </a:t>
            </a:r>
            <a:r>
              <a:rPr lang="en-US" dirty="0">
                <a:solidFill>
                  <a:srgbClr val="CC9900"/>
                </a:solidFill>
              </a:rPr>
              <a:t>LDF &lt;Load</a:t>
            </a:r>
            <a:r>
              <a:rPr lang="en-US" dirty="0"/>
              <a:t>, error is calculated individually</a:t>
            </a:r>
          </a:p>
          <a:p>
            <a:r>
              <a:rPr lang="en-US" dirty="0"/>
              <a:t>Averaging across whole studying period again indicates that the </a:t>
            </a:r>
            <a:r>
              <a:rPr lang="en-US" dirty="0" smtClean="0"/>
              <a:t>for PUN B, 1-day method is best and for PUN C 28-day is best.</a:t>
            </a:r>
            <a:endParaRPr lang="en-US" dirty="0"/>
          </a:p>
          <a:p>
            <a:r>
              <a:rPr lang="en-US" dirty="0"/>
              <a:t>Note that the results have been normalized to the largest average difference for each PUN in each snapshot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044430"/>
              </p:ext>
            </p:extLst>
          </p:nvPr>
        </p:nvGraphicFramePr>
        <p:xfrm>
          <a:off x="1371600" y="4038599"/>
          <a:ext cx="6096000" cy="150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LDF type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 B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 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06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2514599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dirty="0" smtClean="0"/>
              <a:t>Hurricane Harvey (</a:t>
            </a:r>
            <a:r>
              <a:rPr lang="en-US" dirty="0" smtClean="0"/>
              <a:t>8/17/2017 </a:t>
            </a:r>
            <a:r>
              <a:rPr lang="en-US" dirty="0"/>
              <a:t>– 9/ 2/ </a:t>
            </a:r>
            <a:r>
              <a:rPr lang="en-US" dirty="0" smtClean="0"/>
              <a:t>2017), </a:t>
            </a:r>
            <a:r>
              <a:rPr lang="en-US" dirty="0" smtClean="0"/>
              <a:t>7/9 PUN </a:t>
            </a:r>
            <a:r>
              <a:rPr lang="en-US" dirty="0" smtClean="0"/>
              <a:t>LDF is used </a:t>
            </a:r>
            <a:r>
              <a:rPr lang="en-US" dirty="0"/>
              <a:t>to calculate error </a:t>
            </a:r>
            <a:r>
              <a:rPr lang="en-US" dirty="0" smtClean="0"/>
              <a:t>individually</a:t>
            </a:r>
          </a:p>
          <a:p>
            <a:r>
              <a:rPr lang="en-US" dirty="0"/>
              <a:t>Averaging across whole studying period again indicates that the </a:t>
            </a:r>
            <a:r>
              <a:rPr lang="en-US" dirty="0" smtClean="0"/>
              <a:t>28-day </a:t>
            </a:r>
            <a:r>
              <a:rPr lang="en-US" dirty="0"/>
              <a:t>method for calculating PUN LDFs produces the less </a:t>
            </a:r>
            <a:r>
              <a:rPr lang="en-US" dirty="0" smtClean="0">
                <a:solidFill>
                  <a:srgbClr val="CC9900"/>
                </a:solidFill>
              </a:rPr>
              <a:t>negative error </a:t>
            </a:r>
            <a:r>
              <a:rPr lang="en-US" dirty="0">
                <a:solidFill>
                  <a:srgbClr val="CC9900"/>
                </a:solidFill>
              </a:rPr>
              <a:t>overall</a:t>
            </a:r>
            <a:r>
              <a:rPr lang="en-US" dirty="0"/>
              <a:t>.</a:t>
            </a:r>
          </a:p>
          <a:p>
            <a:r>
              <a:rPr lang="en-US" dirty="0"/>
              <a:t>Note that the results have been normalized to the largest average difference for each </a:t>
            </a:r>
            <a:r>
              <a:rPr lang="en-US" dirty="0" smtClean="0"/>
              <a:t>PUN in each snapshot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618885"/>
              </p:ext>
            </p:extLst>
          </p:nvPr>
        </p:nvGraphicFramePr>
        <p:xfrm>
          <a:off x="1371600" y="4349505"/>
          <a:ext cx="6096000" cy="150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LDF type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 B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 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34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2514599"/>
          </a:xfrm>
        </p:spPr>
        <p:txBody>
          <a:bodyPr/>
          <a:lstStyle/>
          <a:p>
            <a:r>
              <a:rPr lang="en-US" dirty="0" smtClean="0"/>
              <a:t>The LDF&lt;load time over hurricane Harvey is listed below: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452149"/>
              </p:ext>
            </p:extLst>
          </p:nvPr>
        </p:nvGraphicFramePr>
        <p:xfrm>
          <a:off x="1371600" y="2743200"/>
          <a:ext cx="6400800" cy="150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19304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LDF type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 B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 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 LDF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solidFill>
                      <a:srgbClr val="26D0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 LDF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28-day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 LDF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7DC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8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majority of PUNs studied, the method for calculating LDFs did not result in significantly different values.</a:t>
            </a:r>
          </a:p>
          <a:p>
            <a:endParaRPr lang="en-US" dirty="0"/>
          </a:p>
          <a:p>
            <a:r>
              <a:rPr lang="en-US" dirty="0" smtClean="0"/>
              <a:t>For the two PUNs with high variation in LDFs between calculation methods, additional analysis was performed.</a:t>
            </a:r>
          </a:p>
          <a:p>
            <a:endParaRPr lang="en-US" dirty="0"/>
          </a:p>
          <a:p>
            <a:r>
              <a:rPr lang="en-US" dirty="0" smtClean="0"/>
              <a:t>The analysis indicated the LDFs calculated using the 28-day method showed the best performance overall when compared with load.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2017, NPRR 831 is proposed with new </a:t>
            </a:r>
            <a:r>
              <a:rPr lang="en-US" dirty="0"/>
              <a:t>methodology of PUN LDF </a:t>
            </a:r>
            <a:endParaRPr lang="en-US" dirty="0" smtClean="0"/>
          </a:p>
          <a:p>
            <a:r>
              <a:rPr lang="en-US" dirty="0" smtClean="0"/>
              <a:t>Jun. 2017 PUN net load is stored in historical database</a:t>
            </a:r>
          </a:p>
          <a:p>
            <a:r>
              <a:rPr lang="en-US" dirty="0" smtClean="0"/>
              <a:t>Sep.2017 analysis of new methodology was presented in WMS meeting. Follow up analysis was requested</a:t>
            </a:r>
          </a:p>
          <a:p>
            <a:r>
              <a:rPr lang="en-US" dirty="0" smtClean="0"/>
              <a:t>Oct.2017 new methodology is approved by TAC</a:t>
            </a:r>
          </a:p>
          <a:p>
            <a:r>
              <a:rPr lang="en-US" dirty="0" smtClean="0"/>
              <a:t>Nov.1.2017 </a:t>
            </a:r>
            <a:r>
              <a:rPr lang="en-US" dirty="0"/>
              <a:t>NPRR 831 </a:t>
            </a:r>
            <a:r>
              <a:rPr lang="en-US" dirty="0" smtClean="0"/>
              <a:t>is implemented </a:t>
            </a:r>
          </a:p>
          <a:p>
            <a:r>
              <a:rPr lang="en-US" dirty="0" smtClean="0"/>
              <a:t>Nov.2017, first PUN LDF is published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4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evaluate the LDF performance, 5 minute load data from implementation date 11/3/2017 till 2/9/2018 was pulled.</a:t>
            </a:r>
          </a:p>
          <a:p>
            <a:endParaRPr lang="en-US" dirty="0"/>
          </a:p>
          <a:p>
            <a:r>
              <a:rPr lang="en-US" dirty="0" smtClean="0"/>
              <a:t>The absolute difference between LDF and actual load was then calculated by every 5 minutes for all three LDF sets.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647700" y="4724400"/>
            <a:ext cx="7848600" cy="533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62400" y="5541108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Snapshot Date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0" y="4724400"/>
            <a:ext cx="3200400" cy="533400"/>
          </a:xfrm>
          <a:prstGeom prst="rect">
            <a:avLst/>
          </a:prstGeom>
          <a:solidFill>
            <a:srgbClr val="FF820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16200000">
            <a:off x="6019800" y="2946838"/>
            <a:ext cx="304800" cy="3182815"/>
          </a:xfrm>
          <a:prstGeom prst="rightBrace">
            <a:avLst>
              <a:gd name="adj1" fmla="val 59615"/>
              <a:gd name="adj2" fmla="val 50000"/>
            </a:avLst>
          </a:prstGeom>
          <a:ln w="19050">
            <a:solidFill>
              <a:srgbClr val="FF8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82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0" y="3665915"/>
            <a:ext cx="198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8200"/>
                </a:solidFill>
              </a:rPr>
              <a:t>Load data from this period compared to posted LDFs</a:t>
            </a:r>
            <a:endParaRPr lang="en-US" sz="1400" dirty="0">
              <a:solidFill>
                <a:srgbClr val="FF82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4419600"/>
            <a:ext cx="0" cy="11430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68258" y="5541107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Next Snapshot Date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7772400" y="4348674"/>
            <a:ext cx="0" cy="11430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65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5min PUN net load data was used to calculate PUN LDFs.</a:t>
            </a:r>
          </a:p>
          <a:p>
            <a:r>
              <a:rPr lang="en-US" dirty="0" smtClean="0"/>
              <a:t>Four “snapshot” dates were used according to LDF post: </a:t>
            </a:r>
          </a:p>
          <a:p>
            <a:pPr lvl="1"/>
            <a:r>
              <a:rPr lang="en-US" dirty="0"/>
              <a:t>11/2/2017	</a:t>
            </a:r>
          </a:p>
          <a:p>
            <a:pPr lvl="1"/>
            <a:r>
              <a:rPr lang="en-US" dirty="0"/>
              <a:t>12/13/2017	</a:t>
            </a:r>
          </a:p>
          <a:p>
            <a:pPr lvl="1"/>
            <a:r>
              <a:rPr lang="en-US" dirty="0"/>
              <a:t>1/15/2018	</a:t>
            </a:r>
          </a:p>
          <a:p>
            <a:pPr lvl="1"/>
            <a:r>
              <a:rPr lang="en-US" dirty="0"/>
              <a:t>1/18/2018	</a:t>
            </a:r>
          </a:p>
          <a:p>
            <a:r>
              <a:rPr lang="en-US" dirty="0" smtClean="0"/>
              <a:t>These dates represent the start points of usage for the LDFs .</a:t>
            </a:r>
          </a:p>
          <a:p>
            <a:r>
              <a:rPr lang="en-US" dirty="0"/>
              <a:t>Studying period: 11/3/2017-2/9/2018 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0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2819401"/>
          </a:xfrm>
        </p:spPr>
        <p:txBody>
          <a:bodyPr/>
          <a:lstStyle/>
          <a:p>
            <a:r>
              <a:rPr lang="en-US" dirty="0" smtClean="0"/>
              <a:t>For each snapshot date, three separate LDFs sets were calculated using three different lengths of historical data.</a:t>
            </a:r>
          </a:p>
          <a:p>
            <a:endParaRPr lang="en-US" dirty="0"/>
          </a:p>
          <a:p>
            <a:r>
              <a:rPr lang="en-US" dirty="0" smtClean="0"/>
              <a:t>In the 28-day method, hourly load data from the previous 28 days from the snapshot was averaged by hour to calculate the LDFs.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Left-Right Arrow 5"/>
          <p:cNvSpPr/>
          <p:nvPr/>
        </p:nvSpPr>
        <p:spPr>
          <a:xfrm>
            <a:off x="647700" y="4724400"/>
            <a:ext cx="7848600" cy="533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62400" y="5541108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Snapshot Date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371600" y="4724400"/>
            <a:ext cx="3200400" cy="533400"/>
          </a:xfrm>
          <a:prstGeom prst="rect">
            <a:avLst/>
          </a:prstGeom>
          <a:solidFill>
            <a:srgbClr val="8A0C58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095500" y="52578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8A0C58"/>
                </a:solidFill>
              </a:rPr>
              <a:t>Previous 28 days</a:t>
            </a:r>
            <a:endParaRPr lang="en-US" sz="1600" dirty="0">
              <a:solidFill>
                <a:srgbClr val="8A0C58"/>
              </a:solidFill>
            </a:endParaRPr>
          </a:p>
        </p:txBody>
      </p:sp>
      <p:sp>
        <p:nvSpPr>
          <p:cNvPr id="17" name="Right Brace 16"/>
          <p:cNvSpPr/>
          <p:nvPr/>
        </p:nvSpPr>
        <p:spPr>
          <a:xfrm rot="16200000">
            <a:off x="2828193" y="2946838"/>
            <a:ext cx="304800" cy="3182815"/>
          </a:xfrm>
          <a:prstGeom prst="rightBrace">
            <a:avLst>
              <a:gd name="adj1" fmla="val 59615"/>
              <a:gd name="adj2" fmla="val 50000"/>
            </a:avLst>
          </a:prstGeom>
          <a:ln w="19050">
            <a:solidFill>
              <a:srgbClr val="8A0C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989993" y="3862625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8A0C58"/>
                </a:solidFill>
              </a:rPr>
              <a:t>Averages by hour used to compute LDFs</a:t>
            </a:r>
            <a:endParaRPr lang="en-US" sz="1400" dirty="0">
              <a:solidFill>
                <a:srgbClr val="8A0C58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0" y="4419600"/>
            <a:ext cx="0" cy="11430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79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2819401"/>
          </a:xfrm>
        </p:spPr>
        <p:txBody>
          <a:bodyPr/>
          <a:lstStyle/>
          <a:p>
            <a:r>
              <a:rPr lang="en-US" dirty="0" smtClean="0"/>
              <a:t>In the 7-day method, hourly load data from the previous 7 days from the snapshot was averaged by hour to calculate the LDFs.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Left-Right Arrow 5"/>
          <p:cNvSpPr/>
          <p:nvPr/>
        </p:nvSpPr>
        <p:spPr>
          <a:xfrm>
            <a:off x="647700" y="4724400"/>
            <a:ext cx="7848600" cy="533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62400" y="5541108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Snapshot Date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767328" y="4724400"/>
            <a:ext cx="804672" cy="533400"/>
          </a:xfrm>
          <a:prstGeom prst="rect">
            <a:avLst/>
          </a:prstGeom>
          <a:solidFill>
            <a:srgbClr val="8A0C58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012007" y="5694996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8A0C58"/>
                </a:solidFill>
              </a:rPr>
              <a:t>Previous 7 days</a:t>
            </a:r>
            <a:endParaRPr lang="en-US" sz="1600" dirty="0">
              <a:solidFill>
                <a:srgbClr val="8A0C58"/>
              </a:solidFill>
            </a:endParaRPr>
          </a:p>
        </p:txBody>
      </p:sp>
      <p:sp>
        <p:nvSpPr>
          <p:cNvPr id="17" name="Right Brace 16"/>
          <p:cNvSpPr/>
          <p:nvPr/>
        </p:nvSpPr>
        <p:spPr>
          <a:xfrm rot="16200000">
            <a:off x="4017266" y="4135910"/>
            <a:ext cx="304800" cy="804671"/>
          </a:xfrm>
          <a:prstGeom prst="rightBrace">
            <a:avLst>
              <a:gd name="adj1" fmla="val 35508"/>
              <a:gd name="adj2" fmla="val 50000"/>
            </a:avLst>
          </a:prstGeom>
          <a:ln w="19050">
            <a:solidFill>
              <a:srgbClr val="8A0C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476135" y="3647777"/>
            <a:ext cx="13870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8A0C58"/>
                </a:solidFill>
              </a:rPr>
              <a:t>Averages by hour used to compute LDFs</a:t>
            </a:r>
            <a:endParaRPr lang="en-US" sz="1400" dirty="0">
              <a:solidFill>
                <a:srgbClr val="8A0C58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0" y="4419600"/>
            <a:ext cx="0" cy="11430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16" idx="0"/>
            <a:endCxn id="15" idx="2"/>
          </p:cNvCxnSpPr>
          <p:nvPr/>
        </p:nvCxnSpPr>
        <p:spPr>
          <a:xfrm rot="5400000" flipH="1" flipV="1">
            <a:off x="3310387" y="4835720"/>
            <a:ext cx="437196" cy="1281357"/>
          </a:xfrm>
          <a:prstGeom prst="bentConnector3">
            <a:avLst/>
          </a:prstGeom>
          <a:ln w="19050">
            <a:solidFill>
              <a:srgbClr val="8A0C5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81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2819401"/>
          </a:xfrm>
        </p:spPr>
        <p:txBody>
          <a:bodyPr/>
          <a:lstStyle/>
          <a:p>
            <a:r>
              <a:rPr lang="en-US" dirty="0" smtClean="0"/>
              <a:t>In the 7-day method, hourly load data from the previous 7 days from the snapshot was averaged by hour to calculate the LDFs.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In the </a:t>
            </a:r>
            <a:r>
              <a:rPr lang="en-US" dirty="0" smtClean="0"/>
              <a:t>1-day </a:t>
            </a:r>
            <a:r>
              <a:rPr lang="en-US" dirty="0"/>
              <a:t>method, hourly load data from the previous </a:t>
            </a:r>
            <a:r>
              <a:rPr lang="en-US" dirty="0" smtClean="0"/>
              <a:t>operating day was used  to calculate </a:t>
            </a:r>
            <a:r>
              <a:rPr lang="en-US" dirty="0"/>
              <a:t>the LDFs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Left-Right Arrow 5"/>
          <p:cNvSpPr/>
          <p:nvPr/>
        </p:nvSpPr>
        <p:spPr>
          <a:xfrm>
            <a:off x="647700" y="4724400"/>
            <a:ext cx="7848600" cy="533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62400" y="5541108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Snapshot Date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453127" y="4724400"/>
            <a:ext cx="118872" cy="533400"/>
          </a:xfrm>
          <a:prstGeom prst="rect">
            <a:avLst/>
          </a:prstGeom>
          <a:solidFill>
            <a:srgbClr val="8A0C58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012007" y="5680147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8A0C58"/>
                </a:solidFill>
              </a:rPr>
              <a:t>Previous 1 day</a:t>
            </a:r>
            <a:endParaRPr lang="en-US" sz="1600" dirty="0">
              <a:solidFill>
                <a:srgbClr val="8A0C58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76135" y="3647777"/>
            <a:ext cx="13870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8A0C58"/>
                </a:solidFill>
              </a:rPr>
              <a:t>Hourly loads used to compute LDFs</a:t>
            </a:r>
            <a:endParaRPr lang="en-US" sz="1400" dirty="0">
              <a:solidFill>
                <a:srgbClr val="8A0C58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0" y="4419600"/>
            <a:ext cx="0" cy="11430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16" idx="0"/>
            <a:endCxn id="15" idx="2"/>
          </p:cNvCxnSpPr>
          <p:nvPr/>
        </p:nvCxnSpPr>
        <p:spPr>
          <a:xfrm rot="5400000" flipH="1" flipV="1">
            <a:off x="3489262" y="4656846"/>
            <a:ext cx="422347" cy="1624256"/>
          </a:xfrm>
          <a:prstGeom prst="bentConnector3">
            <a:avLst/>
          </a:prstGeom>
          <a:ln w="19050">
            <a:solidFill>
              <a:srgbClr val="8A0C5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18" idx="2"/>
            <a:endCxn id="15" idx="0"/>
          </p:cNvCxnSpPr>
          <p:nvPr/>
        </p:nvCxnSpPr>
        <p:spPr>
          <a:xfrm rot="16200000" flipH="1">
            <a:off x="4172134" y="4383970"/>
            <a:ext cx="337959" cy="342899"/>
          </a:xfrm>
          <a:prstGeom prst="bentConnector3">
            <a:avLst/>
          </a:prstGeom>
          <a:ln w="19050">
            <a:solidFill>
              <a:srgbClr val="8A0C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99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initial analysis began by identifying PUNs that were net consumers on average for the previous 60 days. 12 PUNs were identified.</a:t>
            </a:r>
          </a:p>
          <a:p>
            <a:endParaRPr lang="en-US" dirty="0"/>
          </a:p>
          <a:p>
            <a:r>
              <a:rPr lang="en-US" dirty="0" smtClean="0"/>
              <a:t>For each identified PUNs, LDFs were calculated using the 28-day, </a:t>
            </a:r>
            <a:r>
              <a:rPr lang="en-US" dirty="0"/>
              <a:t>7-day and 1</a:t>
            </a:r>
            <a:r>
              <a:rPr lang="en-US" dirty="0" smtClean="0"/>
              <a:t>-day methodology for all four snapshot dates. </a:t>
            </a:r>
          </a:p>
          <a:p>
            <a:endParaRPr lang="en-US" dirty="0"/>
          </a:p>
          <a:p>
            <a:r>
              <a:rPr lang="en-US" dirty="0" smtClean="0"/>
              <a:t>The three sets of LDFs were then compared.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c34af464-7aa1-4edd-9be4-83dffc1cb926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55285</TotalTime>
  <Words>1289</Words>
  <Application>Microsoft Office PowerPoint</Application>
  <PresentationFormat>On-screen Show (4:3)</PresentationFormat>
  <Paragraphs>254</Paragraphs>
  <Slides>24</Slides>
  <Notes>24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Outline</vt:lpstr>
      <vt:lpstr>Background</vt:lpstr>
      <vt:lpstr>Methodology</vt:lpstr>
      <vt:lpstr>Methodology</vt:lpstr>
      <vt:lpstr>Methodology</vt:lpstr>
      <vt:lpstr>Methodology</vt:lpstr>
      <vt:lpstr>Methodology</vt:lpstr>
      <vt:lpstr>Methodology</vt:lpstr>
      <vt:lpstr>Methodology</vt:lpstr>
      <vt:lpstr>Methodology</vt:lpstr>
      <vt:lpstr>Methodology</vt:lpstr>
      <vt:lpstr>Methodology</vt:lpstr>
      <vt:lpstr>Methodology</vt:lpstr>
      <vt:lpstr>Results</vt:lpstr>
      <vt:lpstr>Results</vt:lpstr>
      <vt:lpstr>Results</vt:lpstr>
      <vt:lpstr>Results</vt:lpstr>
      <vt:lpstr>Results</vt:lpstr>
      <vt:lpstr>Results</vt:lpstr>
      <vt:lpstr>Results</vt:lpstr>
      <vt:lpstr>Results</vt:lpstr>
      <vt:lpstr>Results</vt:lpstr>
      <vt:lpstr>Conclusion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Wu, Jian</cp:lastModifiedBy>
  <cp:revision>655</cp:revision>
  <cp:lastPrinted>2018-03-12T19:42:55Z</cp:lastPrinted>
  <dcterms:created xsi:type="dcterms:W3CDTF">2016-01-21T15:20:31Z</dcterms:created>
  <dcterms:modified xsi:type="dcterms:W3CDTF">2018-03-14T20:29:22Z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