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3725D3-EAFB-4FC5-9D50-8211D5D2E1A0}">
          <p14:sldIdLst>
            <p14:sldId id="256"/>
            <p14:sldId id="257"/>
            <p14:sldId id="260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marker>
            <c:symbol val="none"/>
          </c:marker>
          <c:xVal>
            <c:numRef>
              <c:f>Sheet1!$P$3:$P$20</c:f>
              <c:numCache>
                <c:formatCode>General</c:formatCode>
                <c:ptCount val="18"/>
                <c:pt idx="0">
                  <c:v>0</c:v>
                </c:pt>
                <c:pt idx="1">
                  <c:v>5</c:v>
                </c:pt>
                <c:pt idx="2">
                  <c:v>5.0000999999999998</c:v>
                </c:pt>
                <c:pt idx="3">
                  <c:v>10</c:v>
                </c:pt>
                <c:pt idx="4">
                  <c:v>10.0001</c:v>
                </c:pt>
                <c:pt idx="5">
                  <c:v>20</c:v>
                </c:pt>
                <c:pt idx="6">
                  <c:v>20.0001</c:v>
                </c:pt>
                <c:pt idx="7">
                  <c:v>30</c:v>
                </c:pt>
                <c:pt idx="8">
                  <c:v>30.0001</c:v>
                </c:pt>
                <c:pt idx="9">
                  <c:v>40</c:v>
                </c:pt>
                <c:pt idx="10">
                  <c:v>40.000100000000003</c:v>
                </c:pt>
                <c:pt idx="11">
                  <c:v>50</c:v>
                </c:pt>
                <c:pt idx="12">
                  <c:v>50.000100000000003</c:v>
                </c:pt>
                <c:pt idx="13">
                  <c:v>75</c:v>
                </c:pt>
                <c:pt idx="14">
                  <c:v>75.000100000000003</c:v>
                </c:pt>
                <c:pt idx="15">
                  <c:v>100</c:v>
                </c:pt>
                <c:pt idx="16">
                  <c:v>100.0001</c:v>
                </c:pt>
                <c:pt idx="17">
                  <c:v>250</c:v>
                </c:pt>
              </c:numCache>
            </c:numRef>
          </c:xVal>
          <c:yVal>
            <c:numRef>
              <c:f>Sheet1!$Q$3:$Q$20</c:f>
              <c:numCache>
                <c:formatCode>General</c:formatCode>
                <c:ptCount val="18"/>
                <c:pt idx="0">
                  <c:v>250</c:v>
                </c:pt>
                <c:pt idx="1">
                  <c:v>250</c:v>
                </c:pt>
                <c:pt idx="2">
                  <c:v>300</c:v>
                </c:pt>
                <c:pt idx="3">
                  <c:v>300</c:v>
                </c:pt>
                <c:pt idx="4">
                  <c:v>400</c:v>
                </c:pt>
                <c:pt idx="5">
                  <c:v>400</c:v>
                </c:pt>
                <c:pt idx="6">
                  <c:v>500</c:v>
                </c:pt>
                <c:pt idx="7">
                  <c:v>500</c:v>
                </c:pt>
                <c:pt idx="8">
                  <c:v>1000</c:v>
                </c:pt>
                <c:pt idx="9">
                  <c:v>1000</c:v>
                </c:pt>
                <c:pt idx="10">
                  <c:v>2250</c:v>
                </c:pt>
                <c:pt idx="11">
                  <c:v>2250</c:v>
                </c:pt>
                <c:pt idx="12">
                  <c:v>4500</c:v>
                </c:pt>
                <c:pt idx="13">
                  <c:v>4500</c:v>
                </c:pt>
                <c:pt idx="14">
                  <c:v>7000</c:v>
                </c:pt>
                <c:pt idx="15">
                  <c:v>7000</c:v>
                </c:pt>
                <c:pt idx="16">
                  <c:v>9001</c:v>
                </c:pt>
                <c:pt idx="17">
                  <c:v>9001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8277632"/>
        <c:axId val="158281088"/>
      </c:scatterChart>
      <c:valAx>
        <c:axId val="158277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8281088"/>
        <c:crosses val="autoZero"/>
        <c:crossBetween val="midCat"/>
      </c:valAx>
      <c:valAx>
        <c:axId val="158281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827763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6752-94E9-497C-91C5-463E72A00952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AAD0-00C1-4343-895C-FFECA9DD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77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6752-94E9-497C-91C5-463E72A00952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AAD0-00C1-4343-895C-FFECA9DD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9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6752-94E9-497C-91C5-463E72A00952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AAD0-00C1-4343-895C-FFECA9DD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5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6752-94E9-497C-91C5-463E72A00952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AAD0-00C1-4343-895C-FFECA9DD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4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6752-94E9-497C-91C5-463E72A00952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AAD0-00C1-4343-895C-FFECA9DD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44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6752-94E9-497C-91C5-463E72A00952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AAD0-00C1-4343-895C-FFECA9DD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6752-94E9-497C-91C5-463E72A00952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AAD0-00C1-4343-895C-FFECA9DD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53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6752-94E9-497C-91C5-463E72A00952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AAD0-00C1-4343-895C-FFECA9DD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9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6752-94E9-497C-91C5-463E72A00952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AAD0-00C1-4343-895C-FFECA9DD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53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6752-94E9-497C-91C5-463E72A00952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AAD0-00C1-4343-895C-FFECA9DD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6752-94E9-497C-91C5-463E72A00952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AAD0-00C1-4343-895C-FFECA9DD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6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86752-94E9-497C-91C5-463E72A00952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EAAD0-00C1-4343-895C-FFECA9DD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 Balance Penalty Curve Proposal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QMWG </a:t>
            </a:r>
            <a:r>
              <a:rPr lang="en-US" dirty="0" smtClean="0"/>
              <a:t>March 19, 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394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Business Practice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factors considered by ERCOT in its qualitative analysis, include the following: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The amount of regulation that can be sacrificed without affecting reliability</a:t>
            </a:r>
            <a:r>
              <a:rPr lang="en-US" dirty="0"/>
              <a:t>,</a:t>
            </a:r>
          </a:p>
          <a:p>
            <a:pPr lvl="1"/>
            <a:r>
              <a:rPr lang="en-US" dirty="0"/>
              <a:t>The PUCT defined System Wide Offer Cap (SWCAP),</a:t>
            </a:r>
          </a:p>
          <a:p>
            <a:pPr lvl="1"/>
            <a:r>
              <a:rPr lang="en-US" dirty="0"/>
              <a:t>The expected percentage of intervals with SCED Up Ramp scarcity,</a:t>
            </a:r>
          </a:p>
          <a:p>
            <a:pPr lvl="1"/>
            <a:r>
              <a:rPr lang="en-US" dirty="0"/>
              <a:t>The expected extent of Ancillary Service deployment by operators during intervals with capacity scarcity, and</a:t>
            </a:r>
          </a:p>
          <a:p>
            <a:pPr lvl="1"/>
            <a:r>
              <a:rPr lang="en-US" dirty="0"/>
              <a:t>The transmission constraint penalty values.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973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Regulation Up Procurement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217481"/>
              </p:ext>
            </p:extLst>
          </p:nvPr>
        </p:nvGraphicFramePr>
        <p:xfrm>
          <a:off x="712517" y="1219200"/>
          <a:ext cx="7620002" cy="4620616"/>
        </p:xfrm>
        <a:graphic>
          <a:graphicData uri="http://schemas.openxmlformats.org/drawingml/2006/table">
            <a:tbl>
              <a:tblPr/>
              <a:tblGrid>
                <a:gridCol w="586154"/>
                <a:gridCol w="586154"/>
                <a:gridCol w="586154"/>
                <a:gridCol w="586154"/>
                <a:gridCol w="586154"/>
                <a:gridCol w="586154"/>
                <a:gridCol w="586154"/>
                <a:gridCol w="586154"/>
                <a:gridCol w="586154"/>
                <a:gridCol w="586154"/>
                <a:gridCol w="586154"/>
                <a:gridCol w="586154"/>
                <a:gridCol w="586154"/>
              </a:tblGrid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Jun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Jul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 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 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 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284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7169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7411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7345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7589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8127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7908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7982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7945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7833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7406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6563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6712</a:t>
                      </a:r>
                    </a:p>
                  </a:txBody>
                  <a:tcPr marL="6302" marR="6302" marT="6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60579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21 intervals BELOW the 200MWs needed for PBPC to work properly!</a:t>
            </a:r>
          </a:p>
          <a:p>
            <a:r>
              <a:rPr lang="en-US" dirty="0" smtClean="0"/>
              <a:t>Many more intervals in the 200-300MW range.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002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Power Balance Penalty Curve</a:t>
            </a:r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5467350" cy="356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797163"/>
              </p:ext>
            </p:extLst>
          </p:nvPr>
        </p:nvGraphicFramePr>
        <p:xfrm>
          <a:off x="6553200" y="2400300"/>
          <a:ext cx="2009775" cy="2876550"/>
        </p:xfrm>
        <a:graphic>
          <a:graphicData uri="http://schemas.openxmlformats.org/drawingml/2006/table">
            <a:tbl>
              <a:tblPr firstRow="1" firstCol="1" bandRow="1"/>
              <a:tblGrid>
                <a:gridCol w="1093928"/>
                <a:gridCol w="915847"/>
              </a:tblGrid>
              <a:tr h="8001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/>
                          <a:ea typeface="Times New Roman"/>
                        </a:rPr>
                        <a:t>MW Violation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/>
                          <a:ea typeface="Times New Roman"/>
                        </a:rPr>
                        <a:t>Penalty Value ($/MWh)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≤ 5</a:t>
                      </a: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250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5 &lt; to ≤ 10</a:t>
                      </a: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300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10 &lt; to ≤ 20</a:t>
                      </a: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400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20 &lt; to ≤ 30</a:t>
                      </a: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500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30 &lt; to ≤ 40</a:t>
                      </a: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1,000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40 &lt; to ≤ 50</a:t>
                      </a: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2,250 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50 &lt; to ≤ 100</a:t>
                      </a: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4,500 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100 &lt; to ≤ 150</a:t>
                      </a: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6,000 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150 &lt; to ≤ 200</a:t>
                      </a: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7,500 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200 or more</a:t>
                      </a: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9,001 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036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Power Balance Penalty Curve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9485906"/>
              </p:ext>
            </p:extLst>
          </p:nvPr>
        </p:nvGraphicFramePr>
        <p:xfrm>
          <a:off x="762000" y="1905000"/>
          <a:ext cx="5105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18010"/>
              </p:ext>
            </p:extLst>
          </p:nvPr>
        </p:nvGraphicFramePr>
        <p:xfrm>
          <a:off x="6400800" y="1447800"/>
          <a:ext cx="2057400" cy="43434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0794"/>
                <a:gridCol w="1136606"/>
              </a:tblGrid>
              <a:tr h="818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MW Violation</a:t>
                      </a:r>
                      <a:endParaRPr lang="en-US" sz="12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Penalty Value ($/MWh)</a:t>
                      </a:r>
                      <a:endParaRPr lang="en-US" sz="12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1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≤ 5</a:t>
                      </a:r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41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 &lt; to ≤ 10</a:t>
                      </a:r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41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 &lt; to ≤ 20</a:t>
                      </a:r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41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20 &lt; to ≤ 30</a:t>
                      </a:r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41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30 &lt; to ≤ 40</a:t>
                      </a:r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1,000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41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40 &lt; to ≤ 50</a:t>
                      </a:r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2,250 </a:t>
                      </a:r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41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50 &lt; to ≤ 75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4,500 </a:t>
                      </a:r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41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75 &lt; to ≤ 100</a:t>
                      </a:r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7000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41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100 &lt; or more</a:t>
                      </a:r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9,001 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55626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MW Violation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912910" y="3503711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Power Balance Penalty ($/MWh)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70537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582</Words>
  <Application>Microsoft Office PowerPoint</Application>
  <PresentationFormat>On-screen Show (4:3)</PresentationFormat>
  <Paragraphs>396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 Balance Penalty Curve Proposal</vt:lpstr>
      <vt:lpstr>From Business Practice Manual</vt:lpstr>
      <vt:lpstr>2018 Regulation Up Procurement</vt:lpstr>
      <vt:lpstr>Current Power Balance Penalty Curve</vt:lpstr>
      <vt:lpstr>Proposed Power Balance Penalty Curve</vt:lpstr>
    </vt:vector>
  </TitlesOfParts>
  <Company>Morgan Stanley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Greer, Clayton (COMMOD)</dc:creator>
  <cp:lastModifiedBy>Greer, Clayton (COMMOD)</cp:lastModifiedBy>
  <cp:revision>6</cp:revision>
  <dcterms:created xsi:type="dcterms:W3CDTF">2018-03-14T19:35:35Z</dcterms:created>
  <dcterms:modified xsi:type="dcterms:W3CDTF">2018-03-14T20:49:14Z</dcterms:modified>
</cp:coreProperties>
</file>