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368" r:id="rId4"/>
    <p:sldId id="542" r:id="rId5"/>
    <p:sldId id="543" r:id="rId6"/>
    <p:sldId id="544" r:id="rId7"/>
    <p:sldId id="545" r:id="rId8"/>
    <p:sldId id="546" r:id="rId9"/>
    <p:sldId id="38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06" d="100"/>
          <a:sy n="106" d="100"/>
        </p:scale>
        <p:origin x="12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3/8/2018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aylor.ercot.com/owa/redir.aspx?C=oPhl4_Wz9UCI7oVqJkGdaM-P4-MvhtMIRAMJFZ7-K5eOg6lo6esBMUiebAbXd4c8z8FTPzV8g8A.&amp;URL=http://www.vox.com/2015/6/19/8808545/wind-solar-grid-integration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astaylor.ercot.com/owa/redir.aspx?C=oPhl4_Wz9UCI7oVqJkGdaM-P4-MvhtMIRAMJFZ7-K5eOg6lo6esBMUiebAbXd4c8z8FTPzV8g8A.&amp;URL=http://energy.gov/eere/sunshot/systems-integration" TargetMode="External"/><Relationship Id="rId5" Type="http://schemas.openxmlformats.org/officeDocument/2006/relationships/hyperlink" Target="https://castaylor.ercot.com/owa/redir.aspx?C=oPhl4_Wz9UCI7oVqJkGdaM-P4-MvhtMIRAMJFZ7-K5eOg6lo6esBMUiebAbXd4c8z8FTPzV8g8A.&amp;URL=https://ec.europa.eu/energy/intelligent/projects/en/projects/pv-grid" TargetMode="External"/><Relationship Id="rId4" Type="http://schemas.openxmlformats.org/officeDocument/2006/relationships/hyperlink" Target="https://castaylor.ercot.com/owa/redir.aspx?C=oPhl4_Wz9UCI7oVqJkGdaM-P4-MvhtMIRAMJFZ7-K5eOg6lo6esBMUiebAbXd4c8z8FTPzV8g8A.&amp;URL=http://greeningthegrid.org/quick-read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5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staylor.ercot.com/owa/redir.aspx?C=oPhl4_Wz9UCI7oVqJkGdaM-P4-MvhtMIRAMJFZ7-K5eOg6lo6esBMUiebAbXd4c8z8FTPzV8g8A.&amp;URL=https%3a%2f%2ftheconversation.com%2fwhen-will-rooftop-solar-be-cheaper-than-the-grid-heres-a-map-54789%3futm_source%3dtwitter%26utm_medium%3dreferral%26utm_campaign%3dUTAustinNew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http://www.vox.com/2015/6/19/8808545/wind-solar-grid-integration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http://greeningthegrid.org/quick-reads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https://ec.europa.eu/energy/intelligent/projects/en/projects/pv-grid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http://energy.gov/eere/sunshot/systems-integration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828562"/>
            <a:ext cx="4800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for Improving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 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Fuel Index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(FIP)</a:t>
            </a:r>
          </a:p>
          <a:p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Kevin Hanson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Market Operations Analyst, 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Wholesale Market Operations and  Analysis</a:t>
            </a:r>
          </a:p>
          <a:p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RCWG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20, 2018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86700" cy="36067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Historically, there have been some days in which a Houston Ship Channel (HSC) index </a:t>
            </a:r>
            <a:r>
              <a:rPr lang="en-US" dirty="0" smtClean="0"/>
              <a:t>was no available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While not typically the case, using the last available HSC index can result in an increased lag in capturing market dynamics.</a:t>
            </a:r>
          </a:p>
          <a:p>
            <a:pPr lvl="1"/>
            <a:r>
              <a:rPr lang="en-US" dirty="0" smtClean="0"/>
              <a:t>Either a much higher price from the prior day is lower in all markets the following day (or visa versa)</a:t>
            </a:r>
          </a:p>
          <a:p>
            <a:pPr lvl="1"/>
            <a:r>
              <a:rPr lang="en-US" dirty="0" smtClean="0"/>
              <a:t>Such a case occurred on a day during the cold weather event between January 15</a:t>
            </a:r>
            <a:r>
              <a:rPr lang="en-US" baseline="30000" dirty="0" smtClean="0"/>
              <a:t>th</a:t>
            </a:r>
            <a:r>
              <a:rPr lang="en-US" dirty="0" smtClean="0"/>
              <a:t> and 18</a:t>
            </a:r>
            <a:r>
              <a:rPr lang="en-US" baseline="30000" dirty="0" smtClean="0"/>
              <a:t>th</a:t>
            </a:r>
            <a:r>
              <a:rPr lang="en-US" dirty="0" smtClean="0"/>
              <a:t>, 2018.</a:t>
            </a:r>
          </a:p>
          <a:p>
            <a:pPr lvl="1"/>
            <a:endParaRPr lang="en-US" dirty="0"/>
          </a:p>
          <a:p>
            <a:r>
              <a:rPr lang="en-US" dirty="0" smtClean="0"/>
              <a:t>Utilizing a nearby pricing point, such as Katy, could help.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There is a deficiency in the current FIP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34" y="304800"/>
            <a:ext cx="8701790" cy="708371"/>
          </a:xfrm>
        </p:spPr>
        <p:txBody>
          <a:bodyPr/>
          <a:lstStyle/>
          <a:p>
            <a:r>
              <a:rPr lang="en-US" dirty="0" smtClean="0"/>
              <a:t>Katy and HSC prices are similar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73241"/>
              </p:ext>
            </p:extLst>
          </p:nvPr>
        </p:nvGraphicFramePr>
        <p:xfrm>
          <a:off x="1662639" y="1219200"/>
          <a:ext cx="6198180" cy="311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060"/>
                <a:gridCol w="2066060"/>
                <a:gridCol w="2066060"/>
              </a:tblGrid>
              <a:tr h="13487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Average Annual Day Ahead Prices ($/MMBtu)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Houston</a:t>
                      </a:r>
                      <a:r>
                        <a:rPr lang="en-US" sz="2100" baseline="0" dirty="0" smtClean="0"/>
                        <a:t> Ship Channel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Katy Texas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4.30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4.31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2.57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2.56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2.45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2.45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YTD 2017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3.00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2.98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4648200"/>
            <a:ext cx="60517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https://www.ferc.gov/market-oversight/mkt-gas/gulf/ngas-sc-yr-pr.pdf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53" y="304800"/>
            <a:ext cx="8666018" cy="981575"/>
          </a:xfrm>
        </p:spPr>
        <p:txBody>
          <a:bodyPr>
            <a:normAutofit/>
          </a:bodyPr>
          <a:lstStyle/>
          <a:p>
            <a:r>
              <a:rPr lang="en-US" dirty="0" smtClean="0"/>
              <a:t>Katy was pricing on all days in which the HSC index was unavailable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90323"/>
              </p:ext>
            </p:extLst>
          </p:nvPr>
        </p:nvGraphicFramePr>
        <p:xfrm>
          <a:off x="1600200" y="1613678"/>
          <a:ext cx="6096000" cy="290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487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Number of Business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Days </a:t>
                      </a:r>
                      <a:br>
                        <a:rPr lang="en-US" sz="21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Houston Ship Channel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Published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21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by Year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2018 YTD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9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4811602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8010" y="5376570"/>
            <a:ext cx="7366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For all indexes, weekends and holidays do not have published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 smtClean="0"/>
              <a:t>Katy has a larger volume of trades than HSC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796732"/>
              </p:ext>
            </p:extLst>
          </p:nvPr>
        </p:nvGraphicFramePr>
        <p:xfrm>
          <a:off x="1371600" y="1447800"/>
          <a:ext cx="6198180" cy="279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060"/>
                <a:gridCol w="2066060"/>
                <a:gridCol w="2066060"/>
              </a:tblGrid>
              <a:tr h="102870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Average Daily Volume (MMBtu)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Houston</a:t>
                      </a:r>
                      <a:r>
                        <a:rPr lang="en-US" sz="2100" baseline="0" dirty="0" smtClean="0"/>
                        <a:t> Ship Channel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Katy Texas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71,753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295,628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48,406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329,658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69,017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487,626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42,238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356,487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4524732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86700" cy="3606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With the indexes already being provided to ERCOT by Argus, there may be some cost effective ways to address missing HSC data.</a:t>
            </a:r>
          </a:p>
          <a:p>
            <a:endParaRPr lang="en-US" dirty="0" smtClean="0"/>
          </a:p>
          <a:p>
            <a:r>
              <a:rPr lang="en-US" dirty="0" smtClean="0"/>
              <a:t>Option 1 – No change (Keep doing what we are doing)</a:t>
            </a:r>
          </a:p>
          <a:p>
            <a:endParaRPr lang="en-US" dirty="0"/>
          </a:p>
          <a:p>
            <a:r>
              <a:rPr lang="en-US" dirty="0" smtClean="0"/>
              <a:t>Option 2 – Fill in the missing days with prices from Katy</a:t>
            </a:r>
          </a:p>
          <a:p>
            <a:endParaRPr lang="en-US" dirty="0"/>
          </a:p>
          <a:p>
            <a:r>
              <a:rPr lang="en-US" dirty="0" smtClean="0"/>
              <a:t>Option 3 – Replace HSC with Katy 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594518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266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16591</TotalTime>
  <Words>324</Words>
  <Application>Microsoft Office PowerPoint</Application>
  <PresentationFormat>On-screen Show (4:3)</PresentationFormat>
  <Paragraphs>90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There is a deficiency in the current FIP</vt:lpstr>
      <vt:lpstr>Katy and HSC prices are similar</vt:lpstr>
      <vt:lpstr>Katy was pricing on all days in which the HSC index was unavailable</vt:lpstr>
      <vt:lpstr>Katy has a larger volume of trades than HSC</vt:lpstr>
      <vt:lpstr>Possible Solutions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402</cp:revision>
  <cp:lastPrinted>2016-05-23T17:34:43Z</cp:lastPrinted>
  <dcterms:created xsi:type="dcterms:W3CDTF">2016-01-21T15:20:31Z</dcterms:created>
  <dcterms:modified xsi:type="dcterms:W3CDTF">2018-03-08T19:00:50Z</dcterms:modified>
</cp:coreProperties>
</file>