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8"/>
    <p:restoredTop sz="94631"/>
  </p:normalViewPr>
  <p:slideViewPr>
    <p:cSldViewPr snapToGrid="0" snapToObjects="1">
      <p:cViewPr varScale="1">
        <p:scale>
          <a:sx n="104" d="100"/>
          <a:sy n="104" d="100"/>
        </p:scale>
        <p:origin x="224" y="2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7CD478-A878-C445-A523-0448521635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DD6D25-DE74-F641-BED7-C88DD0F580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25857B-2193-5647-9B9D-08BAF4A60C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28F8B-6694-7340-9FF1-F6ED3C2C1034}" type="datetimeFigureOut">
              <a:rPr lang="en-US" smtClean="0"/>
              <a:t>3/7/18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8A843D-9138-3845-9138-7C4BDCD932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577016-504A-D446-811A-C8E56759D1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6CA36-D625-AE43-B661-E11CB0481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39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73E87E-6D25-614F-8A82-4170084AE3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999FBE4-41DF-C24F-9B2C-D2EFB113FB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E4BF6A-4815-6644-9500-59945E363E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28F8B-6694-7340-9FF1-F6ED3C2C1034}" type="datetimeFigureOut">
              <a:rPr lang="en-US" smtClean="0"/>
              <a:t>3/7/18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CE7474-34E5-2E46-A61E-E435C732C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212FA6-50B7-5844-811B-4B287A468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6CA36-D625-AE43-B661-E11CB0481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981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FB59317-757F-504F-9844-055F1BED68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DC0C48-99D9-C349-A151-6D2CF0BE41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7D9CB1-A5F1-FA4E-8C3A-43226FAA56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28F8B-6694-7340-9FF1-F6ED3C2C1034}" type="datetimeFigureOut">
              <a:rPr lang="en-US" smtClean="0"/>
              <a:t>3/7/18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E1453A-D30A-E443-B393-B88F9628B0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E3F725-AB07-D045-BC8F-190685AF1B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6CA36-D625-AE43-B661-E11CB0481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735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7F0DF3-2813-B847-9805-0491D835F5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91BC48-83BD-764E-B71C-C15514568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39B35F-1FED-C34F-9B54-893C4AE4B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28F8B-6694-7340-9FF1-F6ED3C2C1034}" type="datetimeFigureOut">
              <a:rPr lang="en-US" smtClean="0"/>
              <a:t>3/7/18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940425-A079-8346-8C05-6CCFF7638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A29AB7-655D-9046-A639-15E1B68E5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6CA36-D625-AE43-B661-E11CB0481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795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B831C3-EB66-354E-B7D0-1B00AA4B1F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DA4F75-8A4D-5F4C-B451-F90FBCACB0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EC34C4-347E-324C-9B1A-9A073C0BEC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28F8B-6694-7340-9FF1-F6ED3C2C1034}" type="datetimeFigureOut">
              <a:rPr lang="en-US" smtClean="0"/>
              <a:t>3/7/18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4F7276-4443-DF49-9818-8F5A2155D2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EE346A-E4E2-3C4D-8012-39EE096817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6CA36-D625-AE43-B661-E11CB0481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051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8BD2B-E3B4-864A-AF68-68F8AB7132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3E1347-A4BD-9040-A09D-A09619E597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C104FE-9710-524E-A12D-D75A6381B0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632EDA-1BE5-7344-9537-5486543FF7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28F8B-6694-7340-9FF1-F6ED3C2C1034}" type="datetimeFigureOut">
              <a:rPr lang="en-US" smtClean="0"/>
              <a:t>3/7/18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C49481-1002-644E-8BD3-10CCDBA362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99B7D7-4891-0343-8572-D9EB83033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6CA36-D625-AE43-B661-E11CB0481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249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D8955E-DD80-BD4D-AB71-40D7CE3C9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4CCDAE-408F-DA49-9E00-8D963D1425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96E46E-0254-0F45-BBDC-1EBF92881E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6FE5BD0-8B85-0B4D-810F-9C2DD5B842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63A4CD6-DCC9-2444-84F1-43E5F30609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E0A022F-8360-864C-A57B-BC4FB98603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28F8B-6694-7340-9FF1-F6ED3C2C1034}" type="datetimeFigureOut">
              <a:rPr lang="en-US" smtClean="0"/>
              <a:t>3/7/18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5BE0953-E11C-D84F-86EA-45C2964C9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6000D20-6A5B-F844-97BC-EF2045C3DA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6CA36-D625-AE43-B661-E11CB0481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54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42E7E7-07A6-B541-ADED-BD74537607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C20F8CB-0F83-E740-AFB2-9ACB1AA431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28F8B-6694-7340-9FF1-F6ED3C2C1034}" type="datetimeFigureOut">
              <a:rPr lang="en-US" smtClean="0"/>
              <a:t>3/7/18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C31AA0-0EF7-4347-B3D9-638BF64084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232F48-1970-9741-BF5C-7FC1824196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6CA36-D625-AE43-B661-E11CB0481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440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EE1885B-7C5A-E641-AABD-A666804901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28F8B-6694-7340-9FF1-F6ED3C2C1034}" type="datetimeFigureOut">
              <a:rPr lang="en-US" smtClean="0"/>
              <a:t>3/7/18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3634286-0F59-E043-B38E-E43F575DBD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884909-5991-6240-8189-BCAA17365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6CA36-D625-AE43-B661-E11CB0481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172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C5CE8D-1056-5749-90F7-843E10F061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FE33D8-01FE-A34C-9BC9-6107381FA5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9E744A-BDB6-5D46-923D-7264C0EC35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B13704-EA52-6F4B-8160-B1BEF040E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28F8B-6694-7340-9FF1-F6ED3C2C1034}" type="datetimeFigureOut">
              <a:rPr lang="en-US" smtClean="0"/>
              <a:t>3/7/18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87BED5-77E6-0B4C-ADC5-A9015E625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97C6AB-AF9C-5847-A8E6-1DD242709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6CA36-D625-AE43-B661-E11CB0481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107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EFC836-7FE4-E94E-B902-24DE1B09BE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80B6518-08F3-244F-AF41-F8096DB11C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010A46-3417-484C-9B2F-681A3D7456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E9F5E3-D501-AE43-95B1-8FC37382D0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28F8B-6694-7340-9FF1-F6ED3C2C1034}" type="datetimeFigureOut">
              <a:rPr lang="en-US" smtClean="0"/>
              <a:t>3/7/18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16059F-ED09-7742-A491-2E47C6DC49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58FCDA-2789-B14C-9C27-B79DCA1D2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6CA36-D625-AE43-B661-E11CB0481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161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66E4460-07BF-B943-A064-2B3879ADD8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3BC9F2-52BA-234D-908E-67CAFF0A31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B2ED3E-BE57-AD46-A819-8694054B21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B28F8B-6694-7340-9FF1-F6ED3C2C1034}" type="datetimeFigureOut">
              <a:rPr lang="en-US" smtClean="0"/>
              <a:t>3/7/18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2619AB-1250-5341-B7B2-CE4A95C50A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0846D0-E0B6-864F-9E46-1FA3C16C06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C6CA36-D625-AE43-B661-E11CB0481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305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5C0D5-EC8E-A44F-AA7E-5D502998BD9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PLANNED TRANSMISSION OUTAGE PLANNING</a:t>
            </a:r>
          </a:p>
        </p:txBody>
      </p:sp>
    </p:spTree>
    <p:extLst>
      <p:ext uri="{BB962C8B-B14F-4D97-AF65-F5344CB8AC3E}">
        <p14:creationId xmlns:p14="http://schemas.microsoft.com/office/powerpoint/2010/main" val="215684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CA675B-5535-944C-A389-FED10651C6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31341"/>
            <a:ext cx="10515600" cy="5645622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MOST MAJOR PLANNED TRANSMISSION OUTAGES ARE KNOWN MANY YEARS IN ADVANCE</a:t>
            </a:r>
          </a:p>
          <a:p>
            <a:pPr lvl="1"/>
            <a:r>
              <a:rPr lang="en-US" dirty="0"/>
              <a:t>CONSTRUCTION OUTAGES</a:t>
            </a:r>
          </a:p>
          <a:p>
            <a:pPr lvl="2"/>
            <a:r>
              <a:rPr lang="en-US" dirty="0"/>
              <a:t>WELL KNOWN AHEAD OF TIME</a:t>
            </a:r>
          </a:p>
          <a:p>
            <a:pPr lvl="2"/>
            <a:r>
              <a:rPr lang="en-US" dirty="0"/>
              <a:t>MITIGATION COST COULD BE INCLUDED IN </a:t>
            </a:r>
            <a:r>
              <a:rPr lang="en-US" dirty="0" err="1"/>
              <a:t>CCN</a:t>
            </a:r>
            <a:endParaRPr lang="en-US" dirty="0"/>
          </a:p>
          <a:p>
            <a:pPr lvl="1"/>
            <a:r>
              <a:rPr lang="en-US" dirty="0"/>
              <a:t>ROUTINE MAINTENANCE</a:t>
            </a:r>
          </a:p>
          <a:p>
            <a:pPr lvl="2"/>
            <a:r>
              <a:rPr lang="en-US" dirty="0"/>
              <a:t>MAINTENANCE MANAGEMENT SYSTEMS PROVIDE DATA NEEDED TO ANTICIPATE ROUTINE MAINTENANCE REQUIREMENTS FOR A DECADE OR MORE</a:t>
            </a:r>
          </a:p>
          <a:p>
            <a:pPr lvl="2"/>
            <a:r>
              <a:rPr lang="en-US" dirty="0"/>
              <a:t> ROUTINE MAINTENANCE TYPICALLY HAS SIGNIFICANT SCHEDULE FLEXIBILITY</a:t>
            </a:r>
          </a:p>
          <a:p>
            <a:pPr lvl="1"/>
            <a:r>
              <a:rPr lang="en-US" dirty="0"/>
              <a:t>MAINTENANCE DUE TO INSPECTION RESULTS</a:t>
            </a:r>
          </a:p>
          <a:p>
            <a:pPr lvl="2"/>
            <a:r>
              <a:rPr lang="en-US" dirty="0"/>
              <a:t>COULD BE AN EMERGENCY</a:t>
            </a:r>
          </a:p>
          <a:p>
            <a:pPr lvl="3"/>
            <a:r>
              <a:rPr lang="en-US" dirty="0"/>
              <a:t>STILL TAKES TIME TO EVALUATE OPTIONS AND ASSEMBLE RESOURCES</a:t>
            </a:r>
          </a:p>
          <a:p>
            <a:pPr lvl="3"/>
            <a:r>
              <a:rPr lang="en-US" dirty="0"/>
              <a:t>QUICKLY MOVE FROM PLANNING TO SCHEDULING </a:t>
            </a:r>
          </a:p>
          <a:p>
            <a:pPr lvl="2"/>
            <a:r>
              <a:rPr lang="en-US" dirty="0"/>
              <a:t>IF NOT AN EMERGENCY </a:t>
            </a:r>
          </a:p>
          <a:p>
            <a:pPr lvl="3"/>
            <a:r>
              <a:rPr lang="en-US" dirty="0"/>
              <a:t>TYPICALLY MORE TIME IS TAKEN TO EVALUATE DATA AND REPAIR OPTIONS AND THEN FOLLOWED WITH EQUIPMENT SPECIFICATIONS/PURCHASING  AND RESOURCE PLANNING</a:t>
            </a:r>
          </a:p>
          <a:p>
            <a:pPr lvl="3"/>
            <a:r>
              <a:rPr lang="en-US" dirty="0"/>
              <a:t>THERE IS LIKELY SOME SCHEDULING FLEXIBILITY</a:t>
            </a:r>
          </a:p>
          <a:p>
            <a:pPr lvl="1"/>
            <a:r>
              <a:rPr lang="en-US" dirty="0"/>
              <a:t>FORCED OUTAGE – IMMEDIATE ACTION – POSSIBLE PLANNING FOR LONG RANGE REPAIR</a:t>
            </a:r>
          </a:p>
        </p:txBody>
      </p:sp>
    </p:spTree>
    <p:extLst>
      <p:ext uri="{BB962C8B-B14F-4D97-AF65-F5344CB8AC3E}">
        <p14:creationId xmlns:p14="http://schemas.microsoft.com/office/powerpoint/2010/main" val="5645917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EDD9B6-F2DA-044A-A24B-610AFD4A51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69558"/>
            <a:ext cx="10515600" cy="5906528"/>
          </a:xfrm>
        </p:spPr>
        <p:txBody>
          <a:bodyPr>
            <a:normAutofit/>
          </a:bodyPr>
          <a:lstStyle/>
          <a:p>
            <a:r>
              <a:rPr lang="en-US" dirty="0"/>
              <a:t>INCLUDE AN ESTIMATE OF COST TO THE MARKET EARLY IN THE PLANNED OUTAGE PROCESS</a:t>
            </a:r>
          </a:p>
          <a:p>
            <a:pPr lvl="1"/>
            <a:r>
              <a:rPr lang="en-US" dirty="0"/>
              <a:t>THIS IS A PLANNING PROCESS – NOT A SCHEDULING PROCESS</a:t>
            </a:r>
          </a:p>
          <a:p>
            <a:pPr lvl="1"/>
            <a:r>
              <a:rPr lang="en-US" dirty="0"/>
              <a:t>A ROUGH ESTIMATE (FIGURE OF MERIT) IS ALL THAT IS NEEDED</a:t>
            </a:r>
          </a:p>
          <a:p>
            <a:pPr lvl="2"/>
            <a:r>
              <a:rPr lang="en-US" dirty="0"/>
              <a:t>USE STANDARD LOAD FLOW CASES WITH NO ADDITIONAL OUTAGES</a:t>
            </a:r>
          </a:p>
          <a:p>
            <a:pPr lvl="2"/>
            <a:r>
              <a:rPr lang="en-US" dirty="0"/>
              <a:t>ADJUST GENERATION PATTERNS IF NEEDED TO EVALUATE POSSIBILITIES</a:t>
            </a:r>
          </a:p>
          <a:p>
            <a:pPr lvl="2"/>
            <a:r>
              <a:rPr lang="en-US" dirty="0"/>
              <a:t>TSP COMMUNICATES ONLY WITH </a:t>
            </a:r>
            <a:r>
              <a:rPr lang="en-US" dirty="0" err="1"/>
              <a:t>ERCOT</a:t>
            </a:r>
            <a:r>
              <a:rPr lang="en-US" dirty="0"/>
              <a:t> – NO STAKEHOLDER INVOLVEMENT</a:t>
            </a:r>
          </a:p>
          <a:p>
            <a:pPr lvl="1"/>
            <a:r>
              <a:rPr lang="en-US" dirty="0"/>
              <a:t>THE TSP WILL HAVE A BETTER IDEA OF THE POTENTIAL VALUE OF MITIGATING MEASURES</a:t>
            </a:r>
          </a:p>
          <a:p>
            <a:pPr lvl="2"/>
            <a:r>
              <a:rPr lang="en-US" dirty="0"/>
              <a:t>WORKING CIRCUITS HOT</a:t>
            </a:r>
          </a:p>
          <a:p>
            <a:pPr lvl="2"/>
            <a:r>
              <a:rPr lang="en-US" dirty="0"/>
              <a:t>ADDITIONAL CREWS</a:t>
            </a:r>
          </a:p>
          <a:p>
            <a:pPr lvl="2"/>
            <a:r>
              <a:rPr lang="en-US" dirty="0"/>
              <a:t>TEMPORARY STRUCTURES</a:t>
            </a:r>
          </a:p>
          <a:p>
            <a:pPr lvl="2"/>
            <a:r>
              <a:rPr lang="en-US" dirty="0"/>
              <a:t>SCHEDULING </a:t>
            </a:r>
            <a:r>
              <a:rPr lang="en-US" dirty="0" err="1"/>
              <a:t>CREZ</a:t>
            </a:r>
            <a:r>
              <a:rPr lang="en-US" dirty="0"/>
              <a:t> AREA WORK DURING LOW WIND SEASONS</a:t>
            </a:r>
          </a:p>
          <a:p>
            <a:pPr lvl="2"/>
            <a:r>
              <a:rPr lang="en-US" dirty="0"/>
              <a:t>DESIGN SPECIALTY TOOLS/JIGS AND SYSTEMS FOR SPEED AND SAFETY</a:t>
            </a:r>
          </a:p>
          <a:p>
            <a:pPr lvl="1"/>
            <a:r>
              <a:rPr lang="en-US" dirty="0"/>
              <a:t>DEVELOP MARKET IMPACT ESTIMATES EARLY IN THE PROCESS TO INCREASE THE TIME TO EVALUATE AND IMPLEMENT OPTIONS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49591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9C4BFB-1594-A341-8483-B79D19B007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20130"/>
            <a:ext cx="10515600" cy="5881816"/>
          </a:xfrm>
        </p:spPr>
        <p:txBody>
          <a:bodyPr/>
          <a:lstStyle/>
          <a:p>
            <a:r>
              <a:rPr lang="en-US" dirty="0"/>
              <a:t>DEVELOPING A ROUGH ESTIMATE OF MARKET IMPACT DUE TO TRANSMISSION OUTAGES</a:t>
            </a:r>
          </a:p>
          <a:p>
            <a:pPr lvl="1"/>
            <a:r>
              <a:rPr lang="en-US" dirty="0"/>
              <a:t>USE </a:t>
            </a:r>
            <a:r>
              <a:rPr lang="en-US" dirty="0" err="1"/>
              <a:t>SSWG</a:t>
            </a:r>
            <a:r>
              <a:rPr lang="en-US" dirty="0"/>
              <a:t> CASES “AS IS” FOR THE YEAR STUDIED</a:t>
            </a:r>
          </a:p>
          <a:p>
            <a:pPr lvl="1"/>
            <a:r>
              <a:rPr lang="en-US" dirty="0"/>
              <a:t>USE STANDARD PRODUCTION COST DATA</a:t>
            </a:r>
          </a:p>
          <a:p>
            <a:pPr lvl="1"/>
            <a:r>
              <a:rPr lang="en-US" dirty="0"/>
              <a:t>DO NOT MODEL ADDITIONAL TRANSMISSION OUTAGES</a:t>
            </a:r>
          </a:p>
          <a:p>
            <a:pPr lvl="1"/>
            <a:r>
              <a:rPr lang="en-US" dirty="0"/>
              <a:t>MAY NEED TO MODIFY GENERATION PATTERNS</a:t>
            </a:r>
          </a:p>
          <a:p>
            <a:pPr lvl="1"/>
            <a:r>
              <a:rPr lang="en-US" dirty="0"/>
              <a:t>THE OBJECTIVE IS TO START ESTIMATING EFFECTS</a:t>
            </a:r>
          </a:p>
          <a:p>
            <a:r>
              <a:rPr lang="en-US" dirty="0"/>
              <a:t>INITIALLY LIMIT </a:t>
            </a:r>
            <a:r>
              <a:rPr lang="en-US" dirty="0" err="1"/>
              <a:t>TSPs</a:t>
            </a:r>
            <a:r>
              <a:rPr lang="en-US" dirty="0"/>
              <a:t> TO ONLY A FEW STUDIES PER YEAR</a:t>
            </a:r>
          </a:p>
          <a:p>
            <a:r>
              <a:rPr lang="en-US" dirty="0"/>
              <a:t>DEVELOP A CRITERIA FOR SELECTING OUTAGES TO STUDY</a:t>
            </a:r>
          </a:p>
          <a:p>
            <a:r>
              <a:rPr lang="en-US" dirty="0"/>
              <a:t>FOCUS IS ON MITIGATING STRATEGIES NOT SCHEDULING</a:t>
            </a:r>
          </a:p>
          <a:p>
            <a:r>
              <a:rPr lang="en-US" dirty="0"/>
              <a:t>NEXT STEPS</a:t>
            </a:r>
          </a:p>
          <a:p>
            <a:pPr lvl="1"/>
            <a:r>
              <a:rPr lang="en-US" dirty="0"/>
              <a:t>ESTIMATED STAFF IMPACT ON </a:t>
            </a:r>
            <a:r>
              <a:rPr lang="en-US" dirty="0" err="1"/>
              <a:t>ERCOT</a:t>
            </a:r>
            <a:endParaRPr lang="en-US" dirty="0"/>
          </a:p>
          <a:p>
            <a:pPr lvl="1"/>
            <a:r>
              <a:rPr lang="en-US" dirty="0"/>
              <a:t>INITIAL CRITERIA FOR SELECTING OUTAGES TO </a:t>
            </a:r>
            <a:r>
              <a:rPr lang="en-US"/>
              <a:t>EVALUATE IMPACTS</a:t>
            </a:r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4815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329</Words>
  <Application>Microsoft Macintosh PowerPoint</Application>
  <PresentationFormat>Widescreen</PresentationFormat>
  <Paragraphs>42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PLANNED TRANSMISSION OUTAGE PLANNING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PLANNED TRANSMISSION OUTAGE PLANNING</dc:title>
  <dc:creator>Walter Reid</dc:creator>
  <cp:lastModifiedBy>Walter Reid</cp:lastModifiedBy>
  <cp:revision>9</cp:revision>
  <dcterms:created xsi:type="dcterms:W3CDTF">2018-03-07T17:04:05Z</dcterms:created>
  <dcterms:modified xsi:type="dcterms:W3CDTF">2018-03-07T19:20:33Z</dcterms:modified>
</cp:coreProperties>
</file>