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2" r:id="rId7"/>
    <p:sldMasterId id="2147483674" r:id="rId8"/>
    <p:sldMasterId id="2147483691" r:id="rId9"/>
  </p:sldMasterIdLst>
  <p:notesMasterIdLst>
    <p:notesMasterId r:id="rId33"/>
  </p:notesMasterIdLst>
  <p:handoutMasterIdLst>
    <p:handoutMasterId r:id="rId34"/>
  </p:handoutMasterIdLst>
  <p:sldIdLst>
    <p:sldId id="260" r:id="rId10"/>
    <p:sldId id="327" r:id="rId11"/>
    <p:sldId id="328" r:id="rId12"/>
    <p:sldId id="339" r:id="rId13"/>
    <p:sldId id="337" r:id="rId14"/>
    <p:sldId id="355" r:id="rId15"/>
    <p:sldId id="341" r:id="rId16"/>
    <p:sldId id="360" r:id="rId17"/>
    <p:sldId id="361" r:id="rId18"/>
    <p:sldId id="348" r:id="rId19"/>
    <p:sldId id="351" r:id="rId20"/>
    <p:sldId id="362" r:id="rId21"/>
    <p:sldId id="365" r:id="rId22"/>
    <p:sldId id="364" r:id="rId23"/>
    <p:sldId id="344" r:id="rId24"/>
    <p:sldId id="345" r:id="rId25"/>
    <p:sldId id="346" r:id="rId26"/>
    <p:sldId id="352" r:id="rId27"/>
    <p:sldId id="354" r:id="rId28"/>
    <p:sldId id="358" r:id="rId29"/>
    <p:sldId id="359" r:id="rId30"/>
    <p:sldId id="329" r:id="rId31"/>
    <p:sldId id="363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vosjana, Julia" initials="MJ" lastIdx="1" clrIdx="0">
    <p:extLst/>
  </p:cmAuthor>
  <p:cmAuthor id="2" name="nbigbee" initials="NB" lastIdx="13" clrIdx="1">
    <p:extLst>
      <p:ext uri="{19B8F6BF-5375-455C-9EA6-DF929625EA0E}">
        <p15:presenceInfo xmlns:p15="http://schemas.microsoft.com/office/powerpoint/2012/main" userId="nbigbee" providerId="None"/>
      </p:ext>
    </p:extLst>
  </p:cmAuthor>
  <p:cmAuthor id="3" name="Stice, Clayton" initials="SC" lastIdx="1" clrIdx="2">
    <p:extLst>
      <p:ext uri="{19B8F6BF-5375-455C-9EA6-DF929625EA0E}">
        <p15:presenceInfo xmlns:p15="http://schemas.microsoft.com/office/powerpoint/2012/main" userId="S-1-5-21-639947351-343809578-3807592339-552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CBE2"/>
    <a:srgbClr val="EBDD34"/>
    <a:srgbClr val="4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2" autoAdjust="0"/>
    <p:restoredTop sz="94660"/>
  </p:normalViewPr>
  <p:slideViewPr>
    <p:cSldViewPr showGuides="1">
      <p:cViewPr varScale="1">
        <p:scale>
          <a:sx n="79" d="100"/>
          <a:sy n="79" d="100"/>
        </p:scale>
        <p:origin x="82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936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63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801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977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43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371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98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15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765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27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47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2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126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834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0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297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262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644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584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107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756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25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744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437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5940881-8DD1-4F38-B0F4-863F594443BA}" type="datetimeFigureOut">
              <a:rPr lang="en-US" smtClean="0">
                <a:solidFill>
                  <a:prstClr val="black"/>
                </a:solidFill>
              </a:rPr>
              <a:pPr/>
              <a:t>3/9/2018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3158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036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195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0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66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439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05902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75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6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38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46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40881-8DD1-4F38-B0F4-863F594443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98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41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7543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000250" y="6477002"/>
            <a:ext cx="713232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50" y="6248400"/>
            <a:ext cx="886400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 smtClean="0">
                <a:solidFill>
                  <a:srgbClr val="5B6770"/>
                </a:solidFill>
              </a:rPr>
              <a:t>PUBLIC</a:t>
            </a:r>
            <a:endParaRPr lang="en-US" sz="750" b="1" dirty="0">
              <a:solidFill>
                <a:srgbClr val="5B677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6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133600"/>
            <a:ext cx="579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Resource Definition </a:t>
            </a:r>
            <a:r>
              <a:rPr lang="en-US" sz="2800" b="1" dirty="0" smtClean="0"/>
              <a:t>Task Force Progress Update</a:t>
            </a:r>
            <a:endParaRPr lang="en-US" sz="2800" b="1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3352800" y="3730752"/>
            <a:ext cx="43434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March 2018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974552"/>
            <a:ext cx="7391400" cy="541504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 rot="19428164">
            <a:off x="3671753" y="2967335"/>
            <a:ext cx="18004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Draft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6394" y="6324600"/>
            <a:ext cx="6502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 Term used as part of the original NPRR190-for example only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2115449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15200" y="2092988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65826" y="296863"/>
            <a:ext cx="7886700" cy="473074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1ECBE2"/>
                </a:solidFill>
                <a:latin typeface="Calibri Light" panose="020F0302020204030204"/>
              </a:rPr>
              <a:t>Example Technical Requirements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5413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245770" y="1219200"/>
            <a:ext cx="8573975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1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 smtClean="0"/>
              <a:t>COPs</a:t>
            </a:r>
          </a:p>
          <a:p>
            <a:pPr marL="857250" lvl="1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 smtClean="0"/>
              <a:t>Offer curves</a:t>
            </a:r>
          </a:p>
          <a:p>
            <a:pPr marL="857250" lvl="1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 smtClean="0"/>
              <a:t>Following Base Points</a:t>
            </a:r>
          </a:p>
          <a:p>
            <a:pPr marL="857250" lvl="1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/>
              <a:t>Dispatch Instructions outside of Emergency conditions</a:t>
            </a:r>
          </a:p>
          <a:p>
            <a:pPr marL="857250" lvl="1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 smtClean="0"/>
              <a:t>Etc.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3581400"/>
            <a:ext cx="5775157" cy="20313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This is not a comprehensive list of the Market Requirements for Generation Resources.  </a:t>
            </a:r>
          </a:p>
          <a:p>
            <a:endParaRPr lang="en-US" dirty="0"/>
          </a:p>
          <a:p>
            <a:r>
              <a:rPr lang="en-US" dirty="0" smtClean="0"/>
              <a:t>The rules should not change any requirements for Generation Resources, so sections of the Protocols related to requirements exclusively for Generation Resources should not change for this effort.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458200" cy="74691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rgbClr val="1ECBE2"/>
                </a:solidFill>
                <a:latin typeface="Calibri Light" panose="020F0302020204030204"/>
              </a:rPr>
              <a:t>Example Market Requirements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01021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1172"/>
            <a:ext cx="9144000" cy="4635656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1000" y="243682"/>
            <a:ext cx="8458200" cy="74691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rgbClr val="1ECBE2"/>
                </a:solidFill>
                <a:latin typeface="Calibri Light" panose="020F0302020204030204"/>
              </a:rPr>
              <a:t>Generation Resource Breakdown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73798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30457"/>
          </a:xfrm>
        </p:spPr>
        <p:txBody>
          <a:bodyPr/>
          <a:lstStyle/>
          <a:p>
            <a:r>
              <a:rPr lang="en-US" sz="2800" dirty="0">
                <a:solidFill>
                  <a:srgbClr val="1ECBE2"/>
                </a:solidFill>
                <a:latin typeface="Calibri Light" panose="020F0302020204030204" pitchFamily="34" charset="0"/>
              </a:rPr>
              <a:t>Revise terminology for resources in the ERCOT systems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66700" y="1600200"/>
            <a:ext cx="3581400" cy="44196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600" b="1" dirty="0" smtClean="0"/>
              <a:t>Old Nomenclature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300" b="1" dirty="0" smtClean="0"/>
          </a:p>
          <a:p>
            <a:pPr marL="457200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 smtClean="0"/>
              <a:t>Generation Resource</a:t>
            </a:r>
          </a:p>
          <a:p>
            <a:pPr marL="457200" indent="-228600">
              <a:spcBef>
                <a:spcPts val="0"/>
              </a:spcBef>
              <a:spcAft>
                <a:spcPts val="600"/>
              </a:spcAft>
              <a:defRPr/>
            </a:pPr>
            <a:endParaRPr lang="en-US" sz="1050" dirty="0" smtClean="0"/>
          </a:p>
          <a:p>
            <a:pPr marL="457200" indent="-228600">
              <a:spcBef>
                <a:spcPts val="0"/>
              </a:spcBef>
              <a:spcAft>
                <a:spcPts val="600"/>
              </a:spcAft>
              <a:defRPr/>
            </a:pPr>
            <a:endParaRPr lang="en-US" sz="1050" dirty="0" smtClean="0"/>
          </a:p>
          <a:p>
            <a:pPr marL="457200" indent="-228600">
              <a:spcBef>
                <a:spcPts val="0"/>
              </a:spcBef>
              <a:spcAft>
                <a:spcPts val="600"/>
              </a:spcAft>
              <a:defRPr/>
            </a:pPr>
            <a:endParaRPr lang="en-US" sz="1050" dirty="0" smtClean="0"/>
          </a:p>
          <a:p>
            <a:pPr marL="457200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 smtClean="0"/>
              <a:t>Non-modeled Generator</a:t>
            </a:r>
          </a:p>
          <a:p>
            <a:pPr marL="457200" indent="-228600">
              <a:spcBef>
                <a:spcPts val="0"/>
              </a:spcBef>
              <a:spcAft>
                <a:spcPts val="600"/>
              </a:spcAft>
              <a:defRPr/>
            </a:pPr>
            <a:endParaRPr lang="en-US" sz="2600" dirty="0" smtClean="0"/>
          </a:p>
          <a:p>
            <a:pPr marL="2286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en-US" sz="3500" dirty="0" smtClean="0"/>
          </a:p>
          <a:p>
            <a:pPr marL="2286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en-US" sz="1000" dirty="0" smtClean="0"/>
          </a:p>
          <a:p>
            <a:pPr marL="457200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 smtClean="0"/>
              <a:t>Unregistered generator</a:t>
            </a:r>
          </a:p>
          <a:p>
            <a:pPr marL="457200" indent="-228600">
              <a:spcBef>
                <a:spcPts val="0"/>
              </a:spcBef>
              <a:spcAft>
                <a:spcPts val="600"/>
              </a:spcAft>
              <a:defRPr/>
            </a:pPr>
            <a:endParaRPr lang="en-US" sz="2400" dirty="0" smtClean="0"/>
          </a:p>
          <a:p>
            <a:pPr marL="2286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en-US" sz="1700" dirty="0" smtClean="0">
              <a:solidFill>
                <a:srgbClr val="FF0000"/>
              </a:solidFill>
            </a:endParaRPr>
          </a:p>
          <a:p>
            <a:pPr marL="2286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457200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(Distribution connected Generation &gt; 10MW)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4038600" y="1495841"/>
            <a:ext cx="49530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/>
              <a:t>Revised nomenclature</a:t>
            </a:r>
          </a:p>
          <a:p>
            <a:pPr marL="457200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Generation Resource </a:t>
            </a:r>
            <a:r>
              <a:rPr lang="en-US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(no change)</a:t>
            </a:r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0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term(s)</a:t>
            </a:r>
          </a:p>
          <a:p>
            <a:pPr marL="857250"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Transmission connected</a:t>
            </a:r>
          </a:p>
          <a:p>
            <a:pPr marL="857250"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 connected</a:t>
            </a:r>
          </a:p>
          <a:p>
            <a:pPr marL="228600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Microgenerator (see PUCT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defs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228600">
              <a:spcBef>
                <a:spcPts val="0"/>
              </a:spcBef>
              <a:spcAft>
                <a:spcPts val="600"/>
              </a:spcAft>
              <a:defRPr/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spcBef>
                <a:spcPts val="0"/>
              </a:spcBef>
              <a:spcAft>
                <a:spcPts val="600"/>
              </a:spcAft>
              <a:defRPr/>
            </a:pPr>
            <a:endParaRPr 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FF0000"/>
                </a:solidFill>
              </a:rPr>
              <a:t>Generation Resource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581400" y="3200400"/>
            <a:ext cx="1154349" cy="125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581400" y="3200400"/>
            <a:ext cx="1154349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591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>
                <a:solidFill>
                  <a:srgbClr val="1ECBE2"/>
                </a:solidFill>
                <a:latin typeface="Calibri Light" panose="020F0302020204030204" pitchFamily="34" charset="0"/>
              </a:rPr>
              <a:t>Some</a:t>
            </a:r>
            <a:r>
              <a:rPr lang="en-US" dirty="0" smtClean="0">
                <a:solidFill>
                  <a:srgbClr val="1ECBE2"/>
                </a:solidFill>
              </a:rPr>
              <a:t> </a:t>
            </a:r>
            <a:r>
              <a:rPr lang="en-US" dirty="0" smtClean="0">
                <a:solidFill>
                  <a:srgbClr val="1ECBE2"/>
                </a:solidFill>
                <a:latin typeface="Calibri Light" panose="020F0302020204030204" pitchFamily="34" charset="0"/>
              </a:rPr>
              <a:t>Examples</a:t>
            </a:r>
            <a:endParaRPr lang="en-US" dirty="0">
              <a:solidFill>
                <a:srgbClr val="1ECBE2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628650" y="1674786"/>
            <a:ext cx="7777213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-228600" algn="just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sz="1800" dirty="0" smtClean="0"/>
              <a:t>The following pages illustrate a few simplistic examples of Generators.</a:t>
            </a:r>
          </a:p>
          <a:p>
            <a:pPr marL="457200" lvl="1" indent="-228600" algn="just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sz="1800" b="0" dirty="0" smtClean="0"/>
              <a:t>In each example, Generators that are owned by different companies are shown in different colors.</a:t>
            </a:r>
          </a:p>
          <a:p>
            <a:pPr marL="457200" lvl="1" indent="-228600" algn="just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sz="1800" dirty="0" smtClean="0"/>
              <a:t>Transmission voltage elements are shown in green and blue; distribution voltage elements and/or PUN-owned transmission are shown in gray.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629867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123" y="2738027"/>
            <a:ext cx="7886700" cy="1325563"/>
          </a:xfrm>
        </p:spPr>
        <p:txBody>
          <a:bodyPr/>
          <a:lstStyle/>
          <a:p>
            <a:r>
              <a:rPr lang="en-US" sz="2400" dirty="0" smtClean="0"/>
              <a:t>Examples</a:t>
            </a:r>
            <a:endParaRPr lang="en-US" sz="2400" dirty="0"/>
          </a:p>
        </p:txBody>
      </p:sp>
      <p:grpSp>
        <p:nvGrpSpPr>
          <p:cNvPr id="144" name="Group 143"/>
          <p:cNvGrpSpPr/>
          <p:nvPr/>
        </p:nvGrpSpPr>
        <p:grpSpPr>
          <a:xfrm>
            <a:off x="1147132" y="1323821"/>
            <a:ext cx="3330341" cy="1650442"/>
            <a:chOff x="1117045" y="715894"/>
            <a:chExt cx="3330341" cy="1650442"/>
          </a:xfrm>
        </p:grpSpPr>
        <p:sp>
          <p:nvSpPr>
            <p:cNvPr id="51" name="Oval 50"/>
            <p:cNvSpPr/>
            <p:nvPr/>
          </p:nvSpPr>
          <p:spPr>
            <a:xfrm>
              <a:off x="1400929" y="1172970"/>
              <a:ext cx="640080" cy="6400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100 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977068" y="1294162"/>
              <a:ext cx="185289" cy="346387"/>
              <a:chOff x="2760039" y="1930728"/>
              <a:chExt cx="185289" cy="346387"/>
            </a:xfrm>
          </p:grpSpPr>
          <p:sp>
            <p:nvSpPr>
              <p:cNvPr id="56" name="Wave 55"/>
              <p:cNvSpPr/>
              <p:nvPr/>
            </p:nvSpPr>
            <p:spPr>
              <a:xfrm rot="5400000">
                <a:off x="2625748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Wave 56"/>
              <p:cNvSpPr/>
              <p:nvPr/>
            </p:nvSpPr>
            <p:spPr>
              <a:xfrm rot="5400000">
                <a:off x="2733232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/>
            <p:cNvCxnSpPr/>
            <p:nvPr/>
          </p:nvCxnSpPr>
          <p:spPr>
            <a:xfrm flipH="1">
              <a:off x="3412634" y="797598"/>
              <a:ext cx="3" cy="1102700"/>
            </a:xfrm>
            <a:prstGeom prst="line">
              <a:avLst/>
            </a:prstGeom>
            <a:ln w="762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57" idx="0"/>
            </p:cNvCxnSpPr>
            <p:nvPr/>
          </p:nvCxnSpPr>
          <p:spPr>
            <a:xfrm flipV="1">
              <a:off x="3152631" y="1467355"/>
              <a:ext cx="260004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endCxn id="56" idx="2"/>
            </p:cNvCxnSpPr>
            <p:nvPr/>
          </p:nvCxnSpPr>
          <p:spPr>
            <a:xfrm>
              <a:off x="2748473" y="1467356"/>
              <a:ext cx="238321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3412636" y="1031010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412636" y="1260813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3412636" y="1720419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51" idx="6"/>
            </p:cNvCxnSpPr>
            <p:nvPr/>
          </p:nvCxnSpPr>
          <p:spPr>
            <a:xfrm>
              <a:off x="2041009" y="1493010"/>
              <a:ext cx="707464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2746182" y="797598"/>
              <a:ext cx="2293" cy="1063696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5" name="Group 114"/>
            <p:cNvGrpSpPr/>
            <p:nvPr/>
          </p:nvGrpSpPr>
          <p:grpSpPr>
            <a:xfrm>
              <a:off x="1117045" y="715894"/>
              <a:ext cx="3330341" cy="1650442"/>
              <a:chOff x="490888" y="985394"/>
              <a:chExt cx="3330341" cy="1834808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490888" y="985394"/>
                <a:ext cx="3330341" cy="183480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490888" y="2360266"/>
                <a:ext cx="3330341" cy="410589"/>
              </a:xfrm>
              <a:prstGeom prst="rect">
                <a:avLst/>
              </a:prstGeom>
              <a:noFill/>
            </p:spPr>
            <p:txBody>
              <a:bodyPr wrap="square" lIns="91440" tIns="0" rIns="91440" bIns="0" rtlCol="0" anchor="b" anchorCtr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Traditional Generation Resource </a:t>
                </a:r>
              </a:p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with POI to transmission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45" name="Group 144"/>
          <p:cNvGrpSpPr/>
          <p:nvPr/>
        </p:nvGrpSpPr>
        <p:grpSpPr>
          <a:xfrm>
            <a:off x="1147885" y="3603057"/>
            <a:ext cx="3330341" cy="1550940"/>
            <a:chOff x="1117045" y="2444452"/>
            <a:chExt cx="3330341" cy="1550940"/>
          </a:xfrm>
        </p:grpSpPr>
        <p:sp>
          <p:nvSpPr>
            <p:cNvPr id="127" name="Oval 126"/>
            <p:cNvSpPr/>
            <p:nvPr/>
          </p:nvSpPr>
          <p:spPr>
            <a:xfrm>
              <a:off x="1400929" y="2861891"/>
              <a:ext cx="640080" cy="6400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9.9 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128" name="Group 127"/>
            <p:cNvGrpSpPr/>
            <p:nvPr/>
          </p:nvGrpSpPr>
          <p:grpSpPr>
            <a:xfrm>
              <a:off x="2977068" y="2983083"/>
              <a:ext cx="185289" cy="346387"/>
              <a:chOff x="2760039" y="1930728"/>
              <a:chExt cx="185289" cy="346387"/>
            </a:xfrm>
          </p:grpSpPr>
          <p:sp>
            <p:nvSpPr>
              <p:cNvPr id="129" name="Wave 128"/>
              <p:cNvSpPr/>
              <p:nvPr/>
            </p:nvSpPr>
            <p:spPr>
              <a:xfrm rot="5400000">
                <a:off x="2625748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Wave 129"/>
              <p:cNvSpPr/>
              <p:nvPr/>
            </p:nvSpPr>
            <p:spPr>
              <a:xfrm rot="5400000">
                <a:off x="2733232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1" name="Straight Connector 130"/>
            <p:cNvCxnSpPr/>
            <p:nvPr/>
          </p:nvCxnSpPr>
          <p:spPr>
            <a:xfrm flipH="1">
              <a:off x="3412635" y="2486519"/>
              <a:ext cx="1" cy="1339514"/>
            </a:xfrm>
            <a:prstGeom prst="line">
              <a:avLst/>
            </a:prstGeom>
            <a:ln w="762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130" idx="0"/>
            </p:cNvCxnSpPr>
            <p:nvPr/>
          </p:nvCxnSpPr>
          <p:spPr>
            <a:xfrm flipV="1">
              <a:off x="3152631" y="3156276"/>
              <a:ext cx="260004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>
              <a:endCxn id="129" idx="2"/>
            </p:cNvCxnSpPr>
            <p:nvPr/>
          </p:nvCxnSpPr>
          <p:spPr>
            <a:xfrm>
              <a:off x="2748473" y="3156277"/>
              <a:ext cx="238321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3412636" y="2719931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3412636" y="2949734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3412636" y="3409340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3412636" y="3639143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127" idx="6"/>
            </p:cNvCxnSpPr>
            <p:nvPr/>
          </p:nvCxnSpPr>
          <p:spPr>
            <a:xfrm>
              <a:off x="2041009" y="3181931"/>
              <a:ext cx="707464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H="1">
              <a:off x="2748473" y="2486519"/>
              <a:ext cx="1" cy="1339514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0" name="Group 139"/>
            <p:cNvGrpSpPr/>
            <p:nvPr/>
          </p:nvGrpSpPr>
          <p:grpSpPr>
            <a:xfrm>
              <a:off x="1117045" y="2444452"/>
              <a:ext cx="3330341" cy="1550940"/>
              <a:chOff x="490888" y="985394"/>
              <a:chExt cx="3330341" cy="1837796"/>
            </a:xfrm>
          </p:grpSpPr>
          <p:sp>
            <p:nvSpPr>
              <p:cNvPr id="141" name="Rectangle 140"/>
              <p:cNvSpPr/>
              <p:nvPr/>
            </p:nvSpPr>
            <p:spPr>
              <a:xfrm>
                <a:off x="490888" y="985394"/>
                <a:ext cx="3330341" cy="183480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496280" y="2604369"/>
                <a:ext cx="3324949" cy="218821"/>
              </a:xfrm>
              <a:prstGeom prst="rect">
                <a:avLst/>
              </a:prstGeom>
              <a:noFill/>
            </p:spPr>
            <p:txBody>
              <a:bodyPr wrap="none" lIns="91440" tIns="0" rIns="91440" bIns="0" rtlCol="0" anchor="b" anchorCtr="0">
                <a:spAutoFit/>
              </a:bodyPr>
              <a:lstStyle/>
              <a:p>
                <a:pPr algn="r"/>
                <a:r>
                  <a:rPr lang="en-US" sz="1200" dirty="0" smtClean="0">
                    <a:solidFill>
                      <a:srgbClr val="FF0000"/>
                    </a:solidFill>
                  </a:rPr>
                  <a:t>&lt; 10 MW Generator with POI to transmission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51" name="Oval 150"/>
          <p:cNvSpPr/>
          <p:nvPr/>
        </p:nvSpPr>
        <p:spPr>
          <a:xfrm>
            <a:off x="3255798" y="4277059"/>
            <a:ext cx="89996" cy="1269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273688" y="2035234"/>
            <a:ext cx="89996" cy="1269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8"/>
          <p:cNvSpPr txBox="1">
            <a:spLocks/>
          </p:cNvSpPr>
          <p:nvPr/>
        </p:nvSpPr>
        <p:spPr>
          <a:xfrm>
            <a:off x="379663" y="179143"/>
            <a:ext cx="8444685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1ECBE2"/>
                </a:solidFill>
              </a:rPr>
              <a:t>Examples </a:t>
            </a:r>
            <a:r>
              <a:rPr lang="en-US" sz="2800" b="1" dirty="0">
                <a:solidFill>
                  <a:srgbClr val="1ECBE2"/>
                </a:solidFill>
              </a:rPr>
              <a:t>of Transmission Connected Resources</a:t>
            </a:r>
            <a:r>
              <a:rPr lang="en-US" sz="2800" b="1" dirty="0" smtClean="0">
                <a:solidFill>
                  <a:srgbClr val="1ECBE2"/>
                </a:solidFill>
              </a:rPr>
              <a:t> </a:t>
            </a:r>
            <a:endParaRPr lang="en-US" sz="2800" b="1" dirty="0">
              <a:solidFill>
                <a:srgbClr val="1ECB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17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094" y="3473003"/>
            <a:ext cx="3818707" cy="2764168"/>
            <a:chOff x="4855015" y="3473003"/>
            <a:chExt cx="3330341" cy="2764168"/>
          </a:xfrm>
        </p:grpSpPr>
        <p:sp>
          <p:nvSpPr>
            <p:cNvPr id="81" name="Oval 80"/>
            <p:cNvSpPr/>
            <p:nvPr/>
          </p:nvSpPr>
          <p:spPr>
            <a:xfrm>
              <a:off x="4926462" y="3763547"/>
              <a:ext cx="640080" cy="6400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4 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4926462" y="4549609"/>
              <a:ext cx="640080" cy="6400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5 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83" name="Elbow Connector 82"/>
            <p:cNvCxnSpPr>
              <a:stCxn id="81" idx="6"/>
            </p:cNvCxnSpPr>
            <p:nvPr/>
          </p:nvCxnSpPr>
          <p:spPr>
            <a:xfrm>
              <a:off x="5566542" y="4083587"/>
              <a:ext cx="707464" cy="320040"/>
            </a:xfrm>
            <a:prstGeom prst="bentConnector3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Elbow Connector 83"/>
            <p:cNvCxnSpPr>
              <a:stCxn id="82" idx="6"/>
            </p:cNvCxnSpPr>
            <p:nvPr/>
          </p:nvCxnSpPr>
          <p:spPr>
            <a:xfrm flipV="1">
              <a:off x="5566542" y="4639447"/>
              <a:ext cx="707464" cy="230202"/>
            </a:xfrm>
            <a:prstGeom prst="bentConnector3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5" name="Group 84"/>
            <p:cNvGrpSpPr/>
            <p:nvPr/>
          </p:nvGrpSpPr>
          <p:grpSpPr>
            <a:xfrm>
              <a:off x="6502601" y="4654739"/>
              <a:ext cx="185289" cy="346387"/>
              <a:chOff x="2760039" y="1930728"/>
              <a:chExt cx="185289" cy="346387"/>
            </a:xfrm>
          </p:grpSpPr>
          <p:sp>
            <p:nvSpPr>
              <p:cNvPr id="86" name="Wave 85"/>
              <p:cNvSpPr/>
              <p:nvPr/>
            </p:nvSpPr>
            <p:spPr>
              <a:xfrm rot="5400000">
                <a:off x="2625748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Wave 86"/>
              <p:cNvSpPr/>
              <p:nvPr/>
            </p:nvSpPr>
            <p:spPr>
              <a:xfrm rot="5400000">
                <a:off x="2733232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8" name="Straight Connector 87"/>
            <p:cNvCxnSpPr/>
            <p:nvPr/>
          </p:nvCxnSpPr>
          <p:spPr>
            <a:xfrm flipH="1">
              <a:off x="6938168" y="4158175"/>
              <a:ext cx="1" cy="1339514"/>
            </a:xfrm>
            <a:prstGeom prst="line">
              <a:avLst/>
            </a:prstGeom>
            <a:ln w="762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87" idx="0"/>
            </p:cNvCxnSpPr>
            <p:nvPr/>
          </p:nvCxnSpPr>
          <p:spPr>
            <a:xfrm flipV="1">
              <a:off x="6678164" y="4827932"/>
              <a:ext cx="260004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endCxn id="86" idx="2"/>
            </p:cNvCxnSpPr>
            <p:nvPr/>
          </p:nvCxnSpPr>
          <p:spPr>
            <a:xfrm>
              <a:off x="6274006" y="4827933"/>
              <a:ext cx="238321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6938169" y="4391587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6938169" y="4621390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938169" y="5080996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6938169" y="5310799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Elbow Connector 94"/>
            <p:cNvCxnSpPr>
              <a:stCxn id="96" idx="0"/>
            </p:cNvCxnSpPr>
            <p:nvPr/>
          </p:nvCxnSpPr>
          <p:spPr>
            <a:xfrm rot="5400000" flipH="1" flipV="1">
              <a:off x="5919276" y="5128921"/>
              <a:ext cx="293962" cy="415498"/>
            </a:xfrm>
            <a:prstGeom prst="bentConnector2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Down Arrow 95"/>
            <p:cNvSpPr/>
            <p:nvPr/>
          </p:nvSpPr>
          <p:spPr>
            <a:xfrm>
              <a:off x="5566542" y="5483651"/>
              <a:ext cx="583931" cy="422713"/>
            </a:xfrm>
            <a:prstGeom prst="downArrow">
              <a:avLst>
                <a:gd name="adj1" fmla="val 50000"/>
                <a:gd name="adj2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1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1 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97" name="Straight Connector 96"/>
            <p:cNvCxnSpPr/>
            <p:nvPr/>
          </p:nvCxnSpPr>
          <p:spPr>
            <a:xfrm flipH="1">
              <a:off x="6274006" y="4158175"/>
              <a:ext cx="1" cy="1339514"/>
            </a:xfrm>
            <a:prstGeom prst="line">
              <a:avLst/>
            </a:prstGeom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0" name="Group 109"/>
            <p:cNvGrpSpPr/>
            <p:nvPr/>
          </p:nvGrpSpPr>
          <p:grpSpPr>
            <a:xfrm>
              <a:off x="4855015" y="3473003"/>
              <a:ext cx="3330341" cy="2764168"/>
              <a:chOff x="490888" y="985394"/>
              <a:chExt cx="3330341" cy="1837796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490888" y="985394"/>
                <a:ext cx="3330341" cy="183480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518877" y="2700412"/>
                <a:ext cx="3302352" cy="122778"/>
              </a:xfrm>
              <a:prstGeom prst="rect">
                <a:avLst/>
              </a:prstGeom>
              <a:noFill/>
            </p:spPr>
            <p:txBody>
              <a:bodyPr wrap="none" lIns="91440" tIns="0" rIns="91440" bIns="0" rtlCol="0" anchor="b" anchorCtr="0">
                <a:spAutoFit/>
              </a:bodyPr>
              <a:lstStyle/>
              <a:p>
                <a:pPr algn="r"/>
                <a:r>
                  <a:rPr lang="en-US" sz="1200" dirty="0" smtClean="0">
                    <a:solidFill>
                      <a:srgbClr val="FF0000"/>
                    </a:solidFill>
                  </a:rPr>
                  <a:t>PUN with no single generator or aggregation &gt;10MW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17" name="Oval 116"/>
          <p:cNvSpPr/>
          <p:nvPr/>
        </p:nvSpPr>
        <p:spPr>
          <a:xfrm>
            <a:off x="7038775" y="4780435"/>
            <a:ext cx="89996" cy="1269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1" name="Group 140"/>
          <p:cNvGrpSpPr/>
          <p:nvPr/>
        </p:nvGrpSpPr>
        <p:grpSpPr>
          <a:xfrm>
            <a:off x="1023423" y="3457941"/>
            <a:ext cx="3330341" cy="2571346"/>
            <a:chOff x="4815152" y="897469"/>
            <a:chExt cx="3330341" cy="2571346"/>
          </a:xfrm>
        </p:grpSpPr>
        <p:sp>
          <p:nvSpPr>
            <p:cNvPr id="142" name="Oval 141"/>
            <p:cNvSpPr/>
            <p:nvPr/>
          </p:nvSpPr>
          <p:spPr>
            <a:xfrm>
              <a:off x="4975172" y="985394"/>
              <a:ext cx="640080" cy="6400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9.9 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3" name="Oval 142"/>
            <p:cNvSpPr/>
            <p:nvPr/>
          </p:nvSpPr>
          <p:spPr>
            <a:xfrm>
              <a:off x="4975172" y="1771456"/>
              <a:ext cx="640080" cy="6400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9.9 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44" name="Elbow Connector 143"/>
            <p:cNvCxnSpPr>
              <a:stCxn id="142" idx="6"/>
            </p:cNvCxnSpPr>
            <p:nvPr/>
          </p:nvCxnSpPr>
          <p:spPr>
            <a:xfrm>
              <a:off x="5615252" y="1305434"/>
              <a:ext cx="707464" cy="320040"/>
            </a:xfrm>
            <a:prstGeom prst="bentConnector3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Elbow Connector 144"/>
            <p:cNvCxnSpPr>
              <a:stCxn id="143" idx="6"/>
            </p:cNvCxnSpPr>
            <p:nvPr/>
          </p:nvCxnSpPr>
          <p:spPr>
            <a:xfrm flipV="1">
              <a:off x="5615252" y="1861294"/>
              <a:ext cx="707464" cy="230202"/>
            </a:xfrm>
            <a:prstGeom prst="bentConnector3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6" name="Group 145"/>
            <p:cNvGrpSpPr/>
            <p:nvPr/>
          </p:nvGrpSpPr>
          <p:grpSpPr>
            <a:xfrm>
              <a:off x="6551311" y="1876586"/>
              <a:ext cx="185289" cy="346387"/>
              <a:chOff x="2760039" y="1930728"/>
              <a:chExt cx="185289" cy="346387"/>
            </a:xfrm>
          </p:grpSpPr>
          <p:sp>
            <p:nvSpPr>
              <p:cNvPr id="160" name="Wave 159"/>
              <p:cNvSpPr/>
              <p:nvPr/>
            </p:nvSpPr>
            <p:spPr>
              <a:xfrm rot="5400000">
                <a:off x="2625748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Wave 160"/>
              <p:cNvSpPr/>
              <p:nvPr/>
            </p:nvSpPr>
            <p:spPr>
              <a:xfrm rot="5400000">
                <a:off x="2733232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7" name="Straight Connector 146"/>
            <p:cNvCxnSpPr/>
            <p:nvPr/>
          </p:nvCxnSpPr>
          <p:spPr>
            <a:xfrm flipH="1">
              <a:off x="6986878" y="1380022"/>
              <a:ext cx="1" cy="1339514"/>
            </a:xfrm>
            <a:prstGeom prst="line">
              <a:avLst/>
            </a:prstGeom>
            <a:ln w="762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61" idx="0"/>
            </p:cNvCxnSpPr>
            <p:nvPr/>
          </p:nvCxnSpPr>
          <p:spPr>
            <a:xfrm flipV="1">
              <a:off x="6726874" y="2049779"/>
              <a:ext cx="260004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endCxn id="160" idx="2"/>
            </p:cNvCxnSpPr>
            <p:nvPr/>
          </p:nvCxnSpPr>
          <p:spPr>
            <a:xfrm>
              <a:off x="6322716" y="2049780"/>
              <a:ext cx="238321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6986879" y="1613434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6986879" y="1843237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6986879" y="2302843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6986879" y="2532646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Elbow Connector 153"/>
            <p:cNvCxnSpPr>
              <a:stCxn id="155" idx="0"/>
            </p:cNvCxnSpPr>
            <p:nvPr/>
          </p:nvCxnSpPr>
          <p:spPr>
            <a:xfrm rot="5400000" flipH="1" flipV="1">
              <a:off x="5967986" y="2350768"/>
              <a:ext cx="293962" cy="415498"/>
            </a:xfrm>
            <a:prstGeom prst="bentConnector2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Down Arrow 154"/>
            <p:cNvSpPr/>
            <p:nvPr/>
          </p:nvSpPr>
          <p:spPr>
            <a:xfrm>
              <a:off x="5615252" y="2705498"/>
              <a:ext cx="583931" cy="422713"/>
            </a:xfrm>
            <a:prstGeom prst="downArrow">
              <a:avLst>
                <a:gd name="adj1" fmla="val 50000"/>
                <a:gd name="adj2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1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20 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56" name="Straight Connector 155"/>
            <p:cNvCxnSpPr/>
            <p:nvPr/>
          </p:nvCxnSpPr>
          <p:spPr>
            <a:xfrm flipH="1">
              <a:off x="6322716" y="1380022"/>
              <a:ext cx="1" cy="1339514"/>
            </a:xfrm>
            <a:prstGeom prst="line">
              <a:avLst/>
            </a:prstGeom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7" name="Group 156"/>
            <p:cNvGrpSpPr/>
            <p:nvPr/>
          </p:nvGrpSpPr>
          <p:grpSpPr>
            <a:xfrm>
              <a:off x="4815152" y="897469"/>
              <a:ext cx="3330341" cy="2571346"/>
              <a:chOff x="490888" y="985394"/>
              <a:chExt cx="3330341" cy="1834808"/>
            </a:xfrm>
          </p:grpSpPr>
          <p:sp>
            <p:nvSpPr>
              <p:cNvPr id="158" name="Rectangle 157"/>
              <p:cNvSpPr/>
              <p:nvPr/>
            </p:nvSpPr>
            <p:spPr>
              <a:xfrm>
                <a:off x="490888" y="985394"/>
                <a:ext cx="3330341" cy="183480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788822" y="2561405"/>
                <a:ext cx="2808333" cy="131770"/>
              </a:xfrm>
              <a:prstGeom prst="rect">
                <a:avLst/>
              </a:prstGeom>
              <a:noFill/>
            </p:spPr>
            <p:txBody>
              <a:bodyPr wrap="none" lIns="91440" tIns="0" rIns="91440" bIns="0" rtlCol="0" anchor="b" anchorCtr="0">
                <a:spAutoFit/>
              </a:bodyPr>
              <a:lstStyle/>
              <a:p>
                <a:pPr algn="r"/>
                <a:r>
                  <a:rPr lang="en-US" sz="1200" dirty="0" smtClean="0">
                    <a:solidFill>
                      <a:srgbClr val="FF0000"/>
                    </a:solidFill>
                  </a:rPr>
                  <a:t>PUN with Aggregation of gens &gt;10MW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62" name="Group 161"/>
          <p:cNvGrpSpPr/>
          <p:nvPr/>
        </p:nvGrpSpPr>
        <p:grpSpPr>
          <a:xfrm>
            <a:off x="4950018" y="618930"/>
            <a:ext cx="3330341" cy="2571346"/>
            <a:chOff x="4815152" y="897469"/>
            <a:chExt cx="3330341" cy="2571346"/>
          </a:xfrm>
        </p:grpSpPr>
        <p:sp>
          <p:nvSpPr>
            <p:cNvPr id="163" name="Oval 162"/>
            <p:cNvSpPr/>
            <p:nvPr/>
          </p:nvSpPr>
          <p:spPr>
            <a:xfrm>
              <a:off x="4975172" y="985394"/>
              <a:ext cx="640080" cy="6400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100MW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4" name="Oval 163"/>
            <p:cNvSpPr/>
            <p:nvPr/>
          </p:nvSpPr>
          <p:spPr>
            <a:xfrm>
              <a:off x="4975172" y="1771456"/>
              <a:ext cx="640080" cy="6400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100 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65" name="Elbow Connector 164"/>
            <p:cNvCxnSpPr>
              <a:stCxn id="163" idx="6"/>
            </p:cNvCxnSpPr>
            <p:nvPr/>
          </p:nvCxnSpPr>
          <p:spPr>
            <a:xfrm>
              <a:off x="5615252" y="1305434"/>
              <a:ext cx="707464" cy="320040"/>
            </a:xfrm>
            <a:prstGeom prst="bentConnector3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Elbow Connector 165"/>
            <p:cNvCxnSpPr>
              <a:stCxn id="164" idx="6"/>
            </p:cNvCxnSpPr>
            <p:nvPr/>
          </p:nvCxnSpPr>
          <p:spPr>
            <a:xfrm flipV="1">
              <a:off x="5615252" y="1861294"/>
              <a:ext cx="707464" cy="230202"/>
            </a:xfrm>
            <a:prstGeom prst="bentConnector3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7" name="Group 166"/>
            <p:cNvGrpSpPr/>
            <p:nvPr/>
          </p:nvGrpSpPr>
          <p:grpSpPr>
            <a:xfrm>
              <a:off x="6551311" y="1876586"/>
              <a:ext cx="185289" cy="346387"/>
              <a:chOff x="2760039" y="1930728"/>
              <a:chExt cx="185289" cy="346387"/>
            </a:xfrm>
          </p:grpSpPr>
          <p:sp>
            <p:nvSpPr>
              <p:cNvPr id="181" name="Wave 180"/>
              <p:cNvSpPr/>
              <p:nvPr/>
            </p:nvSpPr>
            <p:spPr>
              <a:xfrm rot="5400000">
                <a:off x="2625748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Wave 181"/>
              <p:cNvSpPr/>
              <p:nvPr/>
            </p:nvSpPr>
            <p:spPr>
              <a:xfrm rot="5400000">
                <a:off x="2733232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8" name="Straight Connector 167"/>
            <p:cNvCxnSpPr/>
            <p:nvPr/>
          </p:nvCxnSpPr>
          <p:spPr>
            <a:xfrm flipH="1">
              <a:off x="6986878" y="1380022"/>
              <a:ext cx="1" cy="1339514"/>
            </a:xfrm>
            <a:prstGeom prst="line">
              <a:avLst/>
            </a:prstGeom>
            <a:ln w="762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>
              <a:stCxn id="182" idx="0"/>
            </p:cNvCxnSpPr>
            <p:nvPr/>
          </p:nvCxnSpPr>
          <p:spPr>
            <a:xfrm flipV="1">
              <a:off x="6726874" y="2049779"/>
              <a:ext cx="260004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endCxn id="181" idx="2"/>
            </p:cNvCxnSpPr>
            <p:nvPr/>
          </p:nvCxnSpPr>
          <p:spPr>
            <a:xfrm>
              <a:off x="6322716" y="2049780"/>
              <a:ext cx="238321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6986879" y="1613434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6986879" y="1843237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6986879" y="2302843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>
              <a:off x="6986879" y="2532646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Elbow Connector 174"/>
            <p:cNvCxnSpPr>
              <a:stCxn id="176" idx="0"/>
            </p:cNvCxnSpPr>
            <p:nvPr/>
          </p:nvCxnSpPr>
          <p:spPr>
            <a:xfrm rot="5400000" flipH="1" flipV="1">
              <a:off x="5967986" y="2350768"/>
              <a:ext cx="293962" cy="415498"/>
            </a:xfrm>
            <a:prstGeom prst="bentConnector2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Down Arrow 175"/>
            <p:cNvSpPr/>
            <p:nvPr/>
          </p:nvSpPr>
          <p:spPr>
            <a:xfrm>
              <a:off x="5615252" y="2705498"/>
              <a:ext cx="583931" cy="422713"/>
            </a:xfrm>
            <a:prstGeom prst="downArrow">
              <a:avLst>
                <a:gd name="adj1" fmla="val 50000"/>
                <a:gd name="adj2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1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150 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77" name="Straight Connector 176"/>
            <p:cNvCxnSpPr/>
            <p:nvPr/>
          </p:nvCxnSpPr>
          <p:spPr>
            <a:xfrm flipH="1">
              <a:off x="6322716" y="1380022"/>
              <a:ext cx="1" cy="1339514"/>
            </a:xfrm>
            <a:prstGeom prst="line">
              <a:avLst/>
            </a:prstGeom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/>
          </p:nvGrpSpPr>
          <p:grpSpPr>
            <a:xfrm>
              <a:off x="4815152" y="897469"/>
              <a:ext cx="3330341" cy="2571346"/>
              <a:chOff x="490888" y="985394"/>
              <a:chExt cx="3330341" cy="1834808"/>
            </a:xfrm>
          </p:grpSpPr>
          <p:sp>
            <p:nvSpPr>
              <p:cNvPr id="179" name="Rectangle 178"/>
              <p:cNvSpPr/>
              <p:nvPr/>
            </p:nvSpPr>
            <p:spPr>
              <a:xfrm>
                <a:off x="490888" y="985394"/>
                <a:ext cx="3330341" cy="183480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TextBox 179"/>
              <p:cNvSpPr txBox="1"/>
              <p:nvPr/>
            </p:nvSpPr>
            <p:spPr>
              <a:xfrm>
                <a:off x="1820707" y="2561405"/>
                <a:ext cx="1776448" cy="131770"/>
              </a:xfrm>
              <a:prstGeom prst="rect">
                <a:avLst/>
              </a:prstGeom>
              <a:noFill/>
            </p:spPr>
            <p:txBody>
              <a:bodyPr wrap="none" lIns="91440" tIns="0" rIns="91440" bIns="0" rtlCol="0" anchor="b" anchorCtr="0">
                <a:spAutoFit/>
              </a:bodyPr>
              <a:lstStyle/>
              <a:p>
                <a:pPr algn="r"/>
                <a:r>
                  <a:rPr lang="en-US" sz="1200" dirty="0" smtClean="0">
                    <a:solidFill>
                      <a:srgbClr val="FF0000"/>
                    </a:solidFill>
                  </a:rPr>
                  <a:t>PUN with gens &gt;10MW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83" name="Oval 182"/>
          <p:cNvSpPr/>
          <p:nvPr/>
        </p:nvSpPr>
        <p:spPr>
          <a:xfrm>
            <a:off x="6932521" y="1717815"/>
            <a:ext cx="89996" cy="1269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itle 8"/>
          <p:cNvSpPr txBox="1">
            <a:spLocks/>
          </p:cNvSpPr>
          <p:nvPr/>
        </p:nvSpPr>
        <p:spPr>
          <a:xfrm>
            <a:off x="379663" y="179143"/>
            <a:ext cx="8444685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1ECBE2"/>
                </a:solidFill>
              </a:rPr>
              <a:t>Examples </a:t>
            </a:r>
            <a:r>
              <a:rPr lang="en-US" sz="2800" b="1" dirty="0">
                <a:solidFill>
                  <a:srgbClr val="1ECBE2"/>
                </a:solidFill>
              </a:rPr>
              <a:t>of </a:t>
            </a:r>
            <a:r>
              <a:rPr lang="en-US" sz="2800" b="1" dirty="0" smtClean="0">
                <a:solidFill>
                  <a:srgbClr val="1ECBE2"/>
                </a:solidFill>
              </a:rPr>
              <a:t>PUN Resources </a:t>
            </a:r>
            <a:endParaRPr lang="en-US" sz="2800" b="1" dirty="0">
              <a:solidFill>
                <a:srgbClr val="1ECB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111518" y="1043888"/>
            <a:ext cx="3330341" cy="2087141"/>
            <a:chOff x="1029888" y="985393"/>
            <a:chExt cx="3330341" cy="2087141"/>
          </a:xfrm>
        </p:grpSpPr>
        <p:sp>
          <p:nvSpPr>
            <p:cNvPr id="51" name="Oval 50"/>
            <p:cNvSpPr/>
            <p:nvPr/>
          </p:nvSpPr>
          <p:spPr>
            <a:xfrm>
              <a:off x="1297771" y="1193310"/>
              <a:ext cx="640080" cy="6400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9.9MW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889911" y="1643174"/>
              <a:ext cx="185289" cy="346387"/>
              <a:chOff x="2760039" y="1930728"/>
              <a:chExt cx="185289" cy="346387"/>
            </a:xfrm>
          </p:grpSpPr>
          <p:sp>
            <p:nvSpPr>
              <p:cNvPr id="56" name="Wave 55"/>
              <p:cNvSpPr/>
              <p:nvPr/>
            </p:nvSpPr>
            <p:spPr>
              <a:xfrm rot="5400000">
                <a:off x="2625748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Wave 56"/>
              <p:cNvSpPr/>
              <p:nvPr/>
            </p:nvSpPr>
            <p:spPr>
              <a:xfrm rot="5400000">
                <a:off x="2733232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/>
            <p:cNvCxnSpPr/>
            <p:nvPr/>
          </p:nvCxnSpPr>
          <p:spPr>
            <a:xfrm flipH="1">
              <a:off x="3325478" y="1146610"/>
              <a:ext cx="1" cy="1339514"/>
            </a:xfrm>
            <a:prstGeom prst="line">
              <a:avLst/>
            </a:prstGeom>
            <a:ln w="762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57" idx="0"/>
            </p:cNvCxnSpPr>
            <p:nvPr/>
          </p:nvCxnSpPr>
          <p:spPr>
            <a:xfrm flipV="1">
              <a:off x="3065474" y="1816367"/>
              <a:ext cx="260004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endCxn id="56" idx="2"/>
            </p:cNvCxnSpPr>
            <p:nvPr/>
          </p:nvCxnSpPr>
          <p:spPr>
            <a:xfrm>
              <a:off x="2661316" y="1816368"/>
              <a:ext cx="238321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3325479" y="1380022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325479" y="1609825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3325479" y="2069431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3325479" y="2299234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51" idx="6"/>
            </p:cNvCxnSpPr>
            <p:nvPr/>
          </p:nvCxnSpPr>
          <p:spPr>
            <a:xfrm>
              <a:off x="1937851" y="1513350"/>
              <a:ext cx="707464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2661316" y="1146610"/>
              <a:ext cx="1" cy="1339514"/>
            </a:xfrm>
            <a:prstGeom prst="line">
              <a:avLst/>
            </a:prstGeom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1" name="Group 100"/>
            <p:cNvGrpSpPr/>
            <p:nvPr/>
          </p:nvGrpSpPr>
          <p:grpSpPr>
            <a:xfrm>
              <a:off x="1029888" y="985393"/>
              <a:ext cx="3330341" cy="2087141"/>
              <a:chOff x="490888" y="985393"/>
              <a:chExt cx="3330341" cy="2087141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490888" y="985393"/>
                <a:ext cx="3330341" cy="2087141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596977" y="2581643"/>
                <a:ext cx="3118161" cy="369332"/>
              </a:xfrm>
              <a:prstGeom prst="rect">
                <a:avLst/>
              </a:prstGeom>
              <a:noFill/>
            </p:spPr>
            <p:txBody>
              <a:bodyPr wrap="none" lIns="91440" tIns="0" rIns="91440" bIns="0" rtlCol="0" anchor="b" anchorCtr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Generator &lt; 10MW on Distribution System </a:t>
                </a:r>
              </a:p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not in SCED or AS Market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1115304" y="3484728"/>
            <a:ext cx="3330341" cy="2567746"/>
            <a:chOff x="1115304" y="3484728"/>
            <a:chExt cx="3330341" cy="2154071"/>
          </a:xfrm>
        </p:grpSpPr>
        <p:sp>
          <p:nvSpPr>
            <p:cNvPr id="3" name="Oval 2"/>
            <p:cNvSpPr/>
            <p:nvPr/>
          </p:nvSpPr>
          <p:spPr>
            <a:xfrm>
              <a:off x="1313771" y="3604660"/>
              <a:ext cx="640080" cy="51458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9.9 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1313771" y="4164562"/>
              <a:ext cx="640080" cy="507492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9.9 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2889910" y="4187852"/>
              <a:ext cx="185289" cy="346387"/>
              <a:chOff x="2760039" y="1930728"/>
              <a:chExt cx="185289" cy="346387"/>
            </a:xfrm>
          </p:grpSpPr>
          <p:sp>
            <p:nvSpPr>
              <p:cNvPr id="14" name="Wave 13"/>
              <p:cNvSpPr/>
              <p:nvPr/>
            </p:nvSpPr>
            <p:spPr>
              <a:xfrm rot="5400000">
                <a:off x="2625748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Wave 14"/>
              <p:cNvSpPr/>
              <p:nvPr/>
            </p:nvSpPr>
            <p:spPr>
              <a:xfrm rot="5400000">
                <a:off x="2733232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 flipH="1">
              <a:off x="3325477" y="3691288"/>
              <a:ext cx="1" cy="1339514"/>
            </a:xfrm>
            <a:prstGeom prst="line">
              <a:avLst/>
            </a:prstGeom>
            <a:ln w="762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5" idx="0"/>
            </p:cNvCxnSpPr>
            <p:nvPr/>
          </p:nvCxnSpPr>
          <p:spPr>
            <a:xfrm flipV="1">
              <a:off x="3065473" y="4361045"/>
              <a:ext cx="260004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14" idx="2"/>
            </p:cNvCxnSpPr>
            <p:nvPr/>
          </p:nvCxnSpPr>
          <p:spPr>
            <a:xfrm>
              <a:off x="2661315" y="4361046"/>
              <a:ext cx="238321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2661315" y="3691288"/>
              <a:ext cx="1" cy="1339514"/>
            </a:xfrm>
            <a:prstGeom prst="line">
              <a:avLst/>
            </a:prstGeom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325478" y="3924700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325478" y="4154503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325478" y="4614109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3325478" y="4843912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4" name="Group 103"/>
            <p:cNvGrpSpPr/>
            <p:nvPr/>
          </p:nvGrpSpPr>
          <p:grpSpPr>
            <a:xfrm>
              <a:off x="1115304" y="3484728"/>
              <a:ext cx="3330341" cy="2154071"/>
              <a:chOff x="490888" y="985393"/>
              <a:chExt cx="3330341" cy="2154071"/>
            </a:xfrm>
          </p:grpSpPr>
          <p:sp>
            <p:nvSpPr>
              <p:cNvPr id="105" name="Rectangle 104"/>
              <p:cNvSpPr/>
              <p:nvPr/>
            </p:nvSpPr>
            <p:spPr>
              <a:xfrm>
                <a:off x="490888" y="985393"/>
                <a:ext cx="3330341" cy="2154071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554656" y="2688379"/>
                <a:ext cx="3266573" cy="369332"/>
              </a:xfrm>
              <a:prstGeom prst="rect">
                <a:avLst/>
              </a:prstGeom>
              <a:noFill/>
            </p:spPr>
            <p:txBody>
              <a:bodyPr wrap="square" lIns="91440" tIns="0" rIns="91440" bIns="0" rtlCol="0" anchor="b" anchorCtr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Multiple gens </a:t>
                </a:r>
                <a:r>
                  <a:rPr lang="en-US" sz="1200" dirty="0">
                    <a:solidFill>
                      <a:srgbClr val="FF0000"/>
                    </a:solidFill>
                  </a:rPr>
                  <a:t>&lt; </a:t>
                </a:r>
                <a:r>
                  <a:rPr lang="en-US" sz="1200" dirty="0" smtClean="0">
                    <a:solidFill>
                      <a:srgbClr val="FF0000"/>
                    </a:solidFill>
                  </a:rPr>
                  <a:t>10MW on Distribution System </a:t>
                </a:r>
              </a:p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with different Service </a:t>
                </a:r>
                <a:r>
                  <a:rPr lang="en-US" sz="1200" dirty="0">
                    <a:solidFill>
                      <a:srgbClr val="FF0000"/>
                    </a:solidFill>
                  </a:rPr>
                  <a:t>D</a:t>
                </a:r>
                <a:r>
                  <a:rPr lang="en-US" sz="1200" dirty="0" smtClean="0">
                    <a:solidFill>
                      <a:srgbClr val="FF0000"/>
                    </a:solidFill>
                  </a:rPr>
                  <a:t>elivery Points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4873908" y="3478883"/>
            <a:ext cx="3330341" cy="2573710"/>
            <a:chOff x="4837430" y="992989"/>
            <a:chExt cx="3330341" cy="2214300"/>
          </a:xfrm>
        </p:grpSpPr>
        <p:sp>
          <p:nvSpPr>
            <p:cNvPr id="66" name="Oval 65"/>
            <p:cNvSpPr/>
            <p:nvPr/>
          </p:nvSpPr>
          <p:spPr>
            <a:xfrm>
              <a:off x="4944047" y="1155502"/>
              <a:ext cx="640080" cy="44720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1</a:t>
              </a:r>
            </a:p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4954541" y="1771938"/>
              <a:ext cx="640080" cy="51754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8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M</a:t>
              </a:r>
              <a:r>
                <a:rPr lang="en-US" sz="1100" dirty="0" smtClean="0">
                  <a:solidFill>
                    <a:schemeClr val="tx1"/>
                  </a:solidFill>
                </a:rPr>
                <a:t>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69" name="Elbow Connector 68"/>
            <p:cNvCxnSpPr>
              <a:stCxn id="66" idx="6"/>
            </p:cNvCxnSpPr>
            <p:nvPr/>
          </p:nvCxnSpPr>
          <p:spPr>
            <a:xfrm>
              <a:off x="5584127" y="1379104"/>
              <a:ext cx="696275" cy="262656"/>
            </a:xfrm>
            <a:prstGeom prst="bentConnector3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>
              <a:stCxn id="67" idx="6"/>
            </p:cNvCxnSpPr>
            <p:nvPr/>
          </p:nvCxnSpPr>
          <p:spPr>
            <a:xfrm flipV="1">
              <a:off x="5594621" y="1641760"/>
              <a:ext cx="685781" cy="388950"/>
            </a:xfrm>
            <a:prstGeom prst="bentConnector3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6520186" y="1738693"/>
              <a:ext cx="185289" cy="346387"/>
              <a:chOff x="2760039" y="1930728"/>
              <a:chExt cx="185289" cy="346387"/>
            </a:xfrm>
          </p:grpSpPr>
          <p:sp>
            <p:nvSpPr>
              <p:cNvPr id="72" name="Wave 71"/>
              <p:cNvSpPr/>
              <p:nvPr/>
            </p:nvSpPr>
            <p:spPr>
              <a:xfrm rot="5400000">
                <a:off x="2625748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Wave 72"/>
              <p:cNvSpPr/>
              <p:nvPr/>
            </p:nvSpPr>
            <p:spPr>
              <a:xfrm rot="5400000">
                <a:off x="2733232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>
            <a:xfrm flipH="1">
              <a:off x="6955753" y="1242129"/>
              <a:ext cx="1" cy="1339514"/>
            </a:xfrm>
            <a:prstGeom prst="line">
              <a:avLst/>
            </a:prstGeom>
            <a:ln w="762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73" idx="0"/>
            </p:cNvCxnSpPr>
            <p:nvPr/>
          </p:nvCxnSpPr>
          <p:spPr>
            <a:xfrm flipV="1">
              <a:off x="6695749" y="1911886"/>
              <a:ext cx="260004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endCxn id="72" idx="2"/>
            </p:cNvCxnSpPr>
            <p:nvPr/>
          </p:nvCxnSpPr>
          <p:spPr>
            <a:xfrm>
              <a:off x="6291591" y="1911887"/>
              <a:ext cx="238321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6291591" y="1242129"/>
              <a:ext cx="1" cy="1339514"/>
            </a:xfrm>
            <a:prstGeom prst="line">
              <a:avLst/>
            </a:prstGeom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955754" y="1475541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955754" y="1705344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6955754" y="2164950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955754" y="2394753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7" name="Group 106"/>
            <p:cNvGrpSpPr/>
            <p:nvPr/>
          </p:nvGrpSpPr>
          <p:grpSpPr>
            <a:xfrm>
              <a:off x="4837430" y="992989"/>
              <a:ext cx="3330341" cy="2214300"/>
              <a:chOff x="490888" y="985394"/>
              <a:chExt cx="3330341" cy="2214300"/>
            </a:xfrm>
          </p:grpSpPr>
          <p:sp>
            <p:nvSpPr>
              <p:cNvPr id="108" name="Rectangle 107"/>
              <p:cNvSpPr/>
              <p:nvPr/>
            </p:nvSpPr>
            <p:spPr>
              <a:xfrm>
                <a:off x="490888" y="985394"/>
                <a:ext cx="3330341" cy="22143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597505" y="2748772"/>
                <a:ext cx="3138571" cy="369332"/>
              </a:xfrm>
              <a:prstGeom prst="rect">
                <a:avLst/>
              </a:prstGeom>
              <a:noFill/>
            </p:spPr>
            <p:txBody>
              <a:bodyPr wrap="square" lIns="91440" tIns="0" rIns="91440" bIns="0" rtlCol="0" anchor="b" anchorCtr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Aggregation of gens at common</a:t>
                </a:r>
              </a:p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Service Delivery Point &lt; 10MW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p:grpSp>
      </p:grpSp>
      <p:cxnSp>
        <p:nvCxnSpPr>
          <p:cNvPr id="113" name="Straight Connector 112"/>
          <p:cNvCxnSpPr/>
          <p:nvPr/>
        </p:nvCxnSpPr>
        <p:spPr>
          <a:xfrm flipV="1">
            <a:off x="1953851" y="3924700"/>
            <a:ext cx="636949" cy="945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965758" y="4600990"/>
            <a:ext cx="636949" cy="945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>
            <a:off x="2325237" y="3870682"/>
            <a:ext cx="89996" cy="1269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 flipV="1">
            <a:off x="2346019" y="4529336"/>
            <a:ext cx="45719" cy="1342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6099475" y="4172448"/>
            <a:ext cx="89996" cy="1269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357477" y="1491862"/>
            <a:ext cx="89996" cy="1269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2260224" y="6261818"/>
            <a:ext cx="5227367" cy="184666"/>
          </a:xfrm>
          <a:prstGeom prst="rect">
            <a:avLst/>
          </a:prstGeom>
          <a:noFill/>
        </p:spPr>
        <p:txBody>
          <a:bodyPr wrap="square" lIns="91440" tIns="0" rIns="91440" bIns="0" rtlCol="0" anchor="b" anchorCtr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Note: Unregistered Generator &lt; 1 MW on Distribution System not shown</a:t>
            </a:r>
          </a:p>
        </p:txBody>
      </p:sp>
      <p:cxnSp>
        <p:nvCxnSpPr>
          <p:cNvPr id="81" name="Elbow Connector 80"/>
          <p:cNvCxnSpPr>
            <a:stCxn id="82" idx="0"/>
          </p:cNvCxnSpPr>
          <p:nvPr/>
        </p:nvCxnSpPr>
        <p:spPr>
          <a:xfrm rot="5400000" flipH="1" flipV="1">
            <a:off x="2367504" y="1742028"/>
            <a:ext cx="301451" cy="423046"/>
          </a:xfrm>
          <a:prstGeom prst="bentConnector2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Down Arrow 81"/>
          <p:cNvSpPr/>
          <p:nvPr/>
        </p:nvSpPr>
        <p:spPr>
          <a:xfrm>
            <a:off x="1952097" y="2104276"/>
            <a:ext cx="709218" cy="422713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1MW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84" name="Elbow Connector 83"/>
          <p:cNvCxnSpPr>
            <a:stCxn id="85" idx="0"/>
          </p:cNvCxnSpPr>
          <p:nvPr/>
        </p:nvCxnSpPr>
        <p:spPr>
          <a:xfrm rot="5400000" flipH="1" flipV="1">
            <a:off x="2210547" y="4784491"/>
            <a:ext cx="301452" cy="485690"/>
          </a:xfrm>
          <a:prstGeom prst="bentConnector2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Down Arrow 84"/>
          <p:cNvSpPr/>
          <p:nvPr/>
        </p:nvSpPr>
        <p:spPr>
          <a:xfrm>
            <a:off x="1826462" y="5178062"/>
            <a:ext cx="583931" cy="422713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100" dirty="0" smtClean="0">
              <a:solidFill>
                <a:schemeClr val="tx1"/>
              </a:solidFill>
            </a:endParaRP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1-20 MW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91" name="Elbow Connector 90"/>
          <p:cNvCxnSpPr>
            <a:stCxn id="92" idx="0"/>
          </p:cNvCxnSpPr>
          <p:nvPr/>
        </p:nvCxnSpPr>
        <p:spPr>
          <a:xfrm rot="5400000" flipH="1" flipV="1">
            <a:off x="5904600" y="4795299"/>
            <a:ext cx="301452" cy="485690"/>
          </a:xfrm>
          <a:prstGeom prst="bentConnector2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Down Arrow 91"/>
          <p:cNvSpPr/>
          <p:nvPr/>
        </p:nvSpPr>
        <p:spPr>
          <a:xfrm>
            <a:off x="5520515" y="5188870"/>
            <a:ext cx="583931" cy="422713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100" dirty="0" smtClean="0">
              <a:solidFill>
                <a:schemeClr val="tx1"/>
              </a:solidFill>
            </a:endParaRP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1-20 MW</a:t>
            </a:r>
            <a:endParaRPr lang="en-US" sz="1100" dirty="0">
              <a:solidFill>
                <a:schemeClr val="tx1"/>
              </a:solidFill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4891493" y="1037629"/>
            <a:ext cx="3330341" cy="2087141"/>
            <a:chOff x="1029888" y="985393"/>
            <a:chExt cx="3330341" cy="2087141"/>
          </a:xfrm>
        </p:grpSpPr>
        <p:sp>
          <p:nvSpPr>
            <p:cNvPr id="94" name="Oval 93"/>
            <p:cNvSpPr/>
            <p:nvPr/>
          </p:nvSpPr>
          <p:spPr>
            <a:xfrm>
              <a:off x="1297771" y="1193310"/>
              <a:ext cx="640080" cy="6400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9.9MW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95" name="Group 94"/>
            <p:cNvGrpSpPr/>
            <p:nvPr/>
          </p:nvGrpSpPr>
          <p:grpSpPr>
            <a:xfrm>
              <a:off x="2889911" y="1643174"/>
              <a:ext cx="185289" cy="346387"/>
              <a:chOff x="2760039" y="1930728"/>
              <a:chExt cx="185289" cy="346387"/>
            </a:xfrm>
          </p:grpSpPr>
          <p:sp>
            <p:nvSpPr>
              <p:cNvPr id="145" name="Wave 144"/>
              <p:cNvSpPr/>
              <p:nvPr/>
            </p:nvSpPr>
            <p:spPr>
              <a:xfrm rot="5400000">
                <a:off x="2625748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Wave 145"/>
              <p:cNvSpPr/>
              <p:nvPr/>
            </p:nvSpPr>
            <p:spPr>
              <a:xfrm rot="5400000">
                <a:off x="2733232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6" name="Straight Connector 95"/>
            <p:cNvCxnSpPr/>
            <p:nvPr/>
          </p:nvCxnSpPr>
          <p:spPr>
            <a:xfrm flipH="1">
              <a:off x="3325478" y="1146610"/>
              <a:ext cx="1" cy="1339514"/>
            </a:xfrm>
            <a:prstGeom prst="line">
              <a:avLst/>
            </a:prstGeom>
            <a:ln w="762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146" idx="0"/>
            </p:cNvCxnSpPr>
            <p:nvPr/>
          </p:nvCxnSpPr>
          <p:spPr>
            <a:xfrm flipV="1">
              <a:off x="3065474" y="1816367"/>
              <a:ext cx="260004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endCxn id="145" idx="2"/>
            </p:cNvCxnSpPr>
            <p:nvPr/>
          </p:nvCxnSpPr>
          <p:spPr>
            <a:xfrm>
              <a:off x="2661316" y="1816368"/>
              <a:ext cx="238321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3325479" y="1380022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3325479" y="1609825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3325479" y="2069431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3325479" y="2299234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94" idx="6"/>
            </p:cNvCxnSpPr>
            <p:nvPr/>
          </p:nvCxnSpPr>
          <p:spPr>
            <a:xfrm>
              <a:off x="1937851" y="1513350"/>
              <a:ext cx="707464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H="1">
              <a:off x="2661316" y="1146610"/>
              <a:ext cx="1" cy="1339514"/>
            </a:xfrm>
            <a:prstGeom prst="line">
              <a:avLst/>
            </a:prstGeom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2" name="Group 141"/>
            <p:cNvGrpSpPr/>
            <p:nvPr/>
          </p:nvGrpSpPr>
          <p:grpSpPr>
            <a:xfrm>
              <a:off x="1029888" y="985393"/>
              <a:ext cx="3330341" cy="2087141"/>
              <a:chOff x="490888" y="985393"/>
              <a:chExt cx="3330341" cy="2087141"/>
            </a:xfrm>
          </p:grpSpPr>
          <p:sp>
            <p:nvSpPr>
              <p:cNvPr id="143" name="Rectangle 142"/>
              <p:cNvSpPr/>
              <p:nvPr/>
            </p:nvSpPr>
            <p:spPr>
              <a:xfrm>
                <a:off x="490888" y="985393"/>
                <a:ext cx="3330341" cy="2087141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596977" y="2581643"/>
                <a:ext cx="3118161" cy="369332"/>
              </a:xfrm>
              <a:prstGeom prst="rect">
                <a:avLst/>
              </a:prstGeom>
              <a:noFill/>
            </p:spPr>
            <p:txBody>
              <a:bodyPr wrap="none" lIns="91440" tIns="0" rIns="91440" bIns="0" rtlCol="0" anchor="b" anchorCtr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Generator &lt; 10MW on Distribution System </a:t>
                </a:r>
              </a:p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not in SCED or AS Market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47" name="Oval 146"/>
          <p:cNvSpPr/>
          <p:nvPr/>
        </p:nvSpPr>
        <p:spPr>
          <a:xfrm>
            <a:off x="6137452" y="1485603"/>
            <a:ext cx="89996" cy="1269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8" name="Elbow Connector 147"/>
          <p:cNvCxnSpPr>
            <a:stCxn id="149" idx="0"/>
          </p:cNvCxnSpPr>
          <p:nvPr/>
        </p:nvCxnSpPr>
        <p:spPr>
          <a:xfrm rot="5400000" flipH="1" flipV="1">
            <a:off x="6084214" y="1735090"/>
            <a:ext cx="301450" cy="357064"/>
          </a:xfrm>
          <a:prstGeom prst="bentConnector2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Down Arrow 148"/>
          <p:cNvSpPr/>
          <p:nvPr/>
        </p:nvSpPr>
        <p:spPr>
          <a:xfrm>
            <a:off x="5635814" y="2064347"/>
            <a:ext cx="841185" cy="422713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100" dirty="0" smtClean="0">
              <a:solidFill>
                <a:schemeClr val="tx1"/>
              </a:solidFill>
            </a:endParaRP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20MW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9" name="Title 8"/>
          <p:cNvSpPr txBox="1">
            <a:spLocks/>
          </p:cNvSpPr>
          <p:nvPr/>
        </p:nvSpPr>
        <p:spPr>
          <a:xfrm>
            <a:off x="379663" y="179143"/>
            <a:ext cx="8444685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1ECBE2"/>
                </a:solidFill>
              </a:rPr>
              <a:t>Examples </a:t>
            </a:r>
            <a:r>
              <a:rPr lang="en-US" sz="2800" b="1" dirty="0">
                <a:solidFill>
                  <a:srgbClr val="1ECBE2"/>
                </a:solidFill>
              </a:rPr>
              <a:t>of </a:t>
            </a:r>
            <a:r>
              <a:rPr lang="en-US" sz="2800" b="1" dirty="0" smtClean="0">
                <a:solidFill>
                  <a:srgbClr val="1ECBE2"/>
                </a:solidFill>
              </a:rPr>
              <a:t>Distribution </a:t>
            </a:r>
            <a:r>
              <a:rPr lang="en-US" sz="2800" b="1" dirty="0">
                <a:solidFill>
                  <a:srgbClr val="1ECBE2"/>
                </a:solidFill>
              </a:rPr>
              <a:t>Connected Resources</a:t>
            </a:r>
            <a:r>
              <a:rPr lang="en-US" sz="2800" b="1" dirty="0" smtClean="0">
                <a:solidFill>
                  <a:srgbClr val="1ECBE2"/>
                </a:solidFill>
              </a:rPr>
              <a:t> </a:t>
            </a:r>
            <a:endParaRPr lang="en-US" sz="2800" b="1" dirty="0">
              <a:solidFill>
                <a:srgbClr val="1ECB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55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335665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1ECBE2"/>
                </a:solidFill>
              </a:rPr>
              <a:t>Examples of </a:t>
            </a:r>
            <a:r>
              <a:rPr lang="en-US" sz="2800" b="1" dirty="0" smtClean="0">
                <a:solidFill>
                  <a:srgbClr val="1ECBE2"/>
                </a:solidFill>
              </a:rPr>
              <a:t>Distribution Connected Resources</a:t>
            </a:r>
            <a:endParaRPr lang="en-US" sz="2800" b="1" dirty="0">
              <a:solidFill>
                <a:srgbClr val="1ECBE2"/>
              </a:solidFill>
            </a:endParaRPr>
          </a:p>
        </p:txBody>
      </p:sp>
      <p:grpSp>
        <p:nvGrpSpPr>
          <p:cNvPr id="120" name="Group 119"/>
          <p:cNvGrpSpPr/>
          <p:nvPr/>
        </p:nvGrpSpPr>
        <p:grpSpPr>
          <a:xfrm>
            <a:off x="381000" y="1066800"/>
            <a:ext cx="3330341" cy="2306235"/>
            <a:chOff x="1029888" y="985393"/>
            <a:chExt cx="3330341" cy="2087141"/>
          </a:xfrm>
        </p:grpSpPr>
        <p:sp>
          <p:nvSpPr>
            <p:cNvPr id="121" name="Oval 120"/>
            <p:cNvSpPr/>
            <p:nvPr/>
          </p:nvSpPr>
          <p:spPr>
            <a:xfrm>
              <a:off x="1186907" y="1201942"/>
              <a:ext cx="732857" cy="6400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&gt;</a:t>
              </a:r>
              <a:r>
                <a:rPr lang="en-US" sz="1100" dirty="0" smtClean="0">
                  <a:solidFill>
                    <a:schemeClr val="tx1"/>
                  </a:solidFill>
                </a:rPr>
                <a:t>10 MW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122" name="Group 121"/>
            <p:cNvGrpSpPr/>
            <p:nvPr/>
          </p:nvGrpSpPr>
          <p:grpSpPr>
            <a:xfrm>
              <a:off x="2889911" y="1643174"/>
              <a:ext cx="185289" cy="346387"/>
              <a:chOff x="2760039" y="1930728"/>
              <a:chExt cx="185289" cy="346387"/>
            </a:xfrm>
          </p:grpSpPr>
          <p:sp>
            <p:nvSpPr>
              <p:cNvPr id="135" name="Wave 134"/>
              <p:cNvSpPr/>
              <p:nvPr/>
            </p:nvSpPr>
            <p:spPr>
              <a:xfrm rot="5400000">
                <a:off x="2625748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Wave 135"/>
              <p:cNvSpPr/>
              <p:nvPr/>
            </p:nvSpPr>
            <p:spPr>
              <a:xfrm rot="5400000">
                <a:off x="2733232" y="2065019"/>
                <a:ext cx="346387" cy="77805"/>
              </a:xfrm>
              <a:prstGeom prst="wav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23" name="Straight Connector 122"/>
            <p:cNvCxnSpPr/>
            <p:nvPr/>
          </p:nvCxnSpPr>
          <p:spPr>
            <a:xfrm flipH="1">
              <a:off x="3325478" y="1146610"/>
              <a:ext cx="1" cy="1339514"/>
            </a:xfrm>
            <a:prstGeom prst="line">
              <a:avLst/>
            </a:prstGeom>
            <a:ln w="762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36" idx="0"/>
            </p:cNvCxnSpPr>
            <p:nvPr/>
          </p:nvCxnSpPr>
          <p:spPr>
            <a:xfrm flipV="1">
              <a:off x="3065474" y="1816367"/>
              <a:ext cx="260004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endCxn id="135" idx="2"/>
            </p:cNvCxnSpPr>
            <p:nvPr/>
          </p:nvCxnSpPr>
          <p:spPr>
            <a:xfrm>
              <a:off x="2661316" y="1816368"/>
              <a:ext cx="238321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3325479" y="1380022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3325479" y="1609825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3325479" y="2069431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3325479" y="2299234"/>
              <a:ext cx="41385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1903605" y="1521982"/>
              <a:ext cx="707464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flipH="1">
              <a:off x="2661316" y="1146610"/>
              <a:ext cx="1" cy="1339514"/>
            </a:xfrm>
            <a:prstGeom prst="line">
              <a:avLst/>
            </a:prstGeom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2" name="Group 131"/>
            <p:cNvGrpSpPr/>
            <p:nvPr/>
          </p:nvGrpSpPr>
          <p:grpSpPr>
            <a:xfrm>
              <a:off x="1029888" y="985393"/>
              <a:ext cx="3330341" cy="2087141"/>
              <a:chOff x="490888" y="985393"/>
              <a:chExt cx="3330341" cy="2087141"/>
            </a:xfrm>
          </p:grpSpPr>
          <p:sp>
            <p:nvSpPr>
              <p:cNvPr id="133" name="Rectangle 132"/>
              <p:cNvSpPr/>
              <p:nvPr/>
            </p:nvSpPr>
            <p:spPr>
              <a:xfrm>
                <a:off x="490888" y="985393"/>
                <a:ext cx="3330341" cy="2087141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1274247" y="2581643"/>
                <a:ext cx="1763623" cy="369332"/>
              </a:xfrm>
              <a:prstGeom prst="rect">
                <a:avLst/>
              </a:prstGeom>
              <a:noFill/>
            </p:spPr>
            <p:txBody>
              <a:bodyPr wrap="none" lIns="91440" tIns="0" rIns="91440" bIns="0" rtlCol="0" anchor="b" anchorCtr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Generator </a:t>
                </a:r>
                <a:r>
                  <a:rPr lang="en-US" sz="1200" dirty="0">
                    <a:solidFill>
                      <a:srgbClr val="FF0000"/>
                    </a:solidFill>
                  </a:rPr>
                  <a:t>&gt;</a:t>
                </a:r>
                <a:r>
                  <a:rPr lang="en-US" sz="1200" dirty="0" smtClean="0">
                    <a:solidFill>
                      <a:srgbClr val="FF0000"/>
                    </a:solidFill>
                  </a:rPr>
                  <a:t> 10 MW </a:t>
                </a:r>
              </a:p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on Distribution System </a:t>
                </a:r>
              </a:p>
            </p:txBody>
          </p:sp>
        </p:grpSp>
      </p:grpSp>
      <p:sp>
        <p:nvSpPr>
          <p:cNvPr id="137" name="Oval 136"/>
          <p:cNvSpPr/>
          <p:nvPr/>
        </p:nvSpPr>
        <p:spPr>
          <a:xfrm>
            <a:off x="1653257" y="1584011"/>
            <a:ext cx="89996" cy="1269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Elbow Connector 85"/>
          <p:cNvCxnSpPr>
            <a:stCxn id="87" idx="0"/>
          </p:cNvCxnSpPr>
          <p:nvPr/>
        </p:nvCxnSpPr>
        <p:spPr>
          <a:xfrm rot="5400000" flipH="1" flipV="1">
            <a:off x="1568610" y="1825493"/>
            <a:ext cx="301452" cy="485690"/>
          </a:xfrm>
          <a:prstGeom prst="bentConnector2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Down Arrow 86"/>
          <p:cNvSpPr/>
          <p:nvPr/>
        </p:nvSpPr>
        <p:spPr>
          <a:xfrm>
            <a:off x="1184525" y="2219064"/>
            <a:ext cx="583931" cy="422713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100" dirty="0" smtClean="0">
              <a:solidFill>
                <a:schemeClr val="tx1"/>
              </a:solidFill>
            </a:endParaRP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1-20 MW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47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Category Nomenclature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42807"/>
              </p:ext>
            </p:extLst>
          </p:nvPr>
        </p:nvGraphicFramePr>
        <p:xfrm>
          <a:off x="142746" y="762000"/>
          <a:ext cx="8772654" cy="5739935"/>
        </p:xfrm>
        <a:graphic>
          <a:graphicData uri="http://schemas.openxmlformats.org/drawingml/2006/table">
            <a:tbl>
              <a:tblPr firstRow="1" firstCol="1" bandRow="1"/>
              <a:tblGrid>
                <a:gridCol w="53065"/>
                <a:gridCol w="1437672"/>
                <a:gridCol w="274563"/>
                <a:gridCol w="2094996"/>
                <a:gridCol w="411731"/>
                <a:gridCol w="1774221"/>
                <a:gridCol w="235570"/>
                <a:gridCol w="200009"/>
                <a:gridCol w="1066800"/>
                <a:gridCol w="1224027"/>
              </a:tblGrid>
              <a:tr h="1590526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Transmission Generation Resource (TGR)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GR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Participates in the market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SCED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A/S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in ERCOT systems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Telemetry, etc.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Nodally</a:t>
                      </a: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27665" marR="27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27665" marR="27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Only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Transmission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Generator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(SOTG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 less than 10 MW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ERCOT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as SOG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for exported energy only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Intermittent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sources will typically export based on fuel availability.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Self-dispatched may choose to export based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on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in ERCOT systems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Reliability systems only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- Load Zone</a:t>
                      </a:r>
                      <a:endParaRPr lang="en-US" sz="1000" dirty="0" smtClean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27665" marR="27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Transmission Self-Generator (TSG)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</a:t>
                      </a: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PUC as a Self-Generator and registered with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SOG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May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occasionally export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but does not generate with the </a:t>
                      </a:r>
                      <a:r>
                        <a:rPr lang="en-US" sz="1000" i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intent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to sell at wholesale</a:t>
                      </a: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If it exports, then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settled for exported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energy only</a:t>
                      </a: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Continuous exports will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be re-evaluated for TGR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  <a:p>
                      <a:pPr marL="457200" lvl="0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 ERCOT systems</a:t>
                      </a: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Reliability systems only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- Load Zone </a:t>
                      </a: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3100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Distribution Generation Resource (DGR)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connected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GR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&gt;10 MW require to register as GR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Participates in the market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SCED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A/S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Pseudo-Modeled </a:t>
                      </a: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 ERCOT systems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effectLst/>
                          <a:latin typeface="+mj-lt"/>
                        </a:rPr>
                        <a:t>Future--Modeling </a:t>
                      </a:r>
                      <a:r>
                        <a:rPr lang="en-US" sz="1000" dirty="0">
                          <a:effectLst/>
                          <a:latin typeface="+mj-lt"/>
                        </a:rPr>
                        <a:t>light?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effectLst/>
                          <a:latin typeface="+mj-lt"/>
                        </a:rPr>
                        <a:t>Telemetry, etc.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dirty="0" err="1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nodally</a:t>
                      </a:r>
                      <a:endParaRPr lang="en-US" sz="1000" dirty="0" smtClean="0">
                        <a:effectLst/>
                        <a:latin typeface="+mj-lt"/>
                      </a:endParaRPr>
                    </a:p>
                    <a:p>
                      <a:pPr marL="457200"/>
                      <a:endParaRPr lang="en-US" sz="1000" dirty="0" smtClean="0">
                        <a:effectLst/>
                        <a:latin typeface="+mj-lt"/>
                      </a:endParaRPr>
                    </a:p>
                    <a:p>
                      <a:pPr marL="457200"/>
                      <a:endParaRPr lang="en-US" sz="1000" dirty="0" smtClean="0">
                        <a:effectLst/>
                        <a:latin typeface="+mj-lt"/>
                      </a:endParaRPr>
                    </a:p>
                  </a:txBody>
                  <a:tcPr marL="27665" marR="27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lvl="1" indent="0">
                        <a:buFont typeface="Courier New" panose="02070309020205020404" pitchFamily="49" charset="0"/>
                        <a:buNone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7665" marR="27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Only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Distribution Generator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(SODG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connected but less than 10 MW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SOG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for exported 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nergy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only </a:t>
                      </a: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Intermittent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sources will typically export based on fuel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availability.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Self-dispatched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may choose to export based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on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Mapped in ERCOT systems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Telemetry light?  (ex--NPRR829)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Load Zone </a:t>
                      </a: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0">
                        <a:buFont typeface="Courier New" panose="02070309020205020404" pitchFamily="49" charset="0"/>
                        <a:buNone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7665" marR="27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Unregistered Distribution Self-Generator (UDSG)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Distributed generation greater than 1 MW co-located with larger load, but smaller than minimum facility load.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Registered with PUC as a Self-Generator but not registered with ERCOT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not export—otherwise must register with ERCOT as SODG.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Neither Mapped nor modeled in ERCOT systems </a:t>
                      </a:r>
                    </a:p>
                    <a:p>
                      <a:pPr marL="457200" marR="0" lvl="1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(future mapping?)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settlement policy since no exports.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800100" lvl="1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F497D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Unregistered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Distributed </a:t>
                      </a:r>
                      <a:r>
                        <a:rPr lang="en-US" sz="1000" b="1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Microgenerator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UDMG)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connected less than 1 MW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 requirement for registration 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Reported by DSP per PUCT 25.211(n)  (competitive choice)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Reported by NOIEs per ERCOT protocol 10.2.2.1.b(ii) for 50kW -1 MW 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reported by NOIEs for &lt;50kW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Neither Mapped nor modeled in ERCOT systems  </a:t>
                      </a: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future mapping of accumulations?)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 </a:t>
                      </a: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settlement policy—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NOIEs, REPs may provide</a:t>
                      </a:r>
                      <a:r>
                        <a:rPr lang="en-US" sz="1000" baseline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compensation for exports</a:t>
                      </a: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800100" lvl="1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800100" lvl="1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615"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**Settlement Only </a:t>
                      </a: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means that the generator may not participate in Ancillary Services Market, RUC, SCED, or make Energy Offers.</a:t>
                      </a:r>
                      <a:endParaRPr lang="en-US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4300"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8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8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 sz="8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6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702644" y="838299"/>
            <a:ext cx="7767588" cy="5863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Previous attempts at addressing non-modeled generation or distributed generation have struggled to resolve the various issues.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This task force is intended to resolve issues with the protocols regarding resources and definitions in ERCOT.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Attempting to resolve with a single over-arching NPRR to address everything is expected to stretch out the timeline significantly to get overall agreement.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The recommended approach is to selectively identify and resolve issues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It is anticipated that several NPRRs will be developed to address existing issues.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Topics or definitions the group is unable to resolve but require further review will be included in a whitepaper that is shared with PRS.</a:t>
            </a:r>
          </a:p>
          <a:p>
            <a:pPr marL="45720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dirty="0"/>
          </a:p>
          <a:p>
            <a:pPr marL="22860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sz="2800" dirty="0">
                <a:solidFill>
                  <a:srgbClr val="1ECBE2"/>
                </a:solidFill>
                <a:latin typeface="Calibri Light" panose="020F0302020204030204" pitchFamily="34" charset="0"/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948738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Resource </a:t>
            </a:r>
            <a:r>
              <a:rPr lang="en-US" dirty="0"/>
              <a:t>Definition Framework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066800"/>
            <a:ext cx="8710968" cy="3810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64394" y="5291464"/>
            <a:ext cx="741521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**Settlement Only generator means that they may not participate in Ancillary Services Market, RUC, SCED, or make Energy Offers.</a:t>
            </a:r>
            <a:endParaRPr lang="en-US" sz="135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9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Registration Flowchart page 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609600"/>
            <a:ext cx="8458200" cy="565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5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887657"/>
          </a:xfrm>
        </p:spPr>
        <p:txBody>
          <a:bodyPr/>
          <a:lstStyle/>
          <a:p>
            <a:r>
              <a:rPr lang="en-US" dirty="0">
                <a:solidFill>
                  <a:srgbClr val="1ECBE2"/>
                </a:solidFill>
              </a:rPr>
              <a:t>Points brought up during discussions for consideration in future NPRRs (Stage 2+)</a:t>
            </a: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220505" y="1524000"/>
            <a:ext cx="8763000" cy="5155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b="0" dirty="0"/>
              <a:t>Clarify Implicit Definitions in Protocols for Distribution connected resources 10 MW and greater</a:t>
            </a: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600" b="0" dirty="0" smtClean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b="0" dirty="0" smtClean="0"/>
              <a:t>All transmission connected resources would be required to be registered and modeled, regardless of size.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900" b="0" dirty="0" smtClean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b="0" dirty="0" smtClean="0"/>
              <a:t>A Transmission connected self-generator may be registered as an Non-modeled even though it might occasionally produce more than 10 MW net output for payment during an ERCOT-declared Emergency.</a:t>
            </a:r>
          </a:p>
          <a:p>
            <a:pPr marL="857250" lvl="1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b="0" dirty="0"/>
              <a:t>ERCOT would review output and determine if a generator is exceeding </a:t>
            </a:r>
            <a:r>
              <a:rPr lang="en-US" sz="1400" b="0" dirty="0" smtClean="0"/>
              <a:t>the </a:t>
            </a:r>
            <a:r>
              <a:rPr lang="en-US" sz="1400" b="0" dirty="0"/>
              <a:t>threshold and should </a:t>
            </a:r>
            <a:r>
              <a:rPr lang="en-US" sz="1400" b="0" dirty="0" smtClean="0"/>
              <a:t>subject </a:t>
            </a:r>
            <a:r>
              <a:rPr lang="en-US" sz="1400" b="0" dirty="0"/>
              <a:t>to registering as a Generation Resource</a:t>
            </a:r>
            <a:r>
              <a:rPr lang="en-US" sz="1400" b="0" dirty="0" smtClean="0"/>
              <a:t>.</a:t>
            </a:r>
          </a:p>
          <a:p>
            <a:pPr marL="62865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90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b="0" dirty="0" smtClean="0"/>
              <a:t>Any resource that wants to participate in Ancillary service market or SCED is required to register as a Generation Resource.</a:t>
            </a: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900" b="0" dirty="0" smtClean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b="0" dirty="0" smtClean="0"/>
              <a:t>Existing resources </a:t>
            </a:r>
            <a:r>
              <a:rPr lang="en-US" sz="1600" b="0" dirty="0"/>
              <a:t>that are not currently registered, but </a:t>
            </a:r>
            <a:r>
              <a:rPr lang="en-US" sz="1600" b="0" dirty="0" smtClean="0"/>
              <a:t>might be required to </a:t>
            </a:r>
            <a:r>
              <a:rPr lang="en-US" sz="1600" b="0" dirty="0"/>
              <a:t>register under </a:t>
            </a:r>
            <a:r>
              <a:rPr lang="en-US" sz="1600" b="0" dirty="0" smtClean="0"/>
              <a:t>any proposed </a:t>
            </a:r>
            <a:r>
              <a:rPr lang="en-US" sz="1600" b="0" dirty="0"/>
              <a:t>requirements and choose to register as </a:t>
            </a:r>
            <a:r>
              <a:rPr lang="en-US" sz="1600" b="0" dirty="0">
                <a:solidFill>
                  <a:srgbClr val="FF0000"/>
                </a:solidFill>
              </a:rPr>
              <a:t>Non-modeled generators</a:t>
            </a:r>
            <a:r>
              <a:rPr lang="en-US" sz="1600" b="0" dirty="0"/>
              <a:t>, may be grandfathered if they cannot meet specific “Technical Requirements” (reactive, governor</a:t>
            </a:r>
            <a:r>
              <a:rPr lang="en-US" sz="1600" b="0" dirty="0" smtClean="0"/>
              <a:t>).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900" b="0" dirty="0" smtClean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0441588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702644" y="838299"/>
            <a:ext cx="7767588" cy="324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 smtClean="0"/>
              <a:t>How </a:t>
            </a:r>
            <a:r>
              <a:rPr lang="en-US" sz="1800" dirty="0"/>
              <a:t>to handle Aggregations of distribution connected </a:t>
            </a:r>
            <a:r>
              <a:rPr lang="en-US" sz="1800" dirty="0" smtClean="0"/>
              <a:t>generators that want to register as Generation </a:t>
            </a:r>
            <a:r>
              <a:rPr lang="en-US" sz="1800" dirty="0"/>
              <a:t>R</a:t>
            </a:r>
            <a:r>
              <a:rPr lang="en-US" sz="1800" dirty="0" smtClean="0"/>
              <a:t>esources ?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dirty="0"/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/>
              <a:t>Energy Storage registration/modeling issues.</a:t>
            </a:r>
          </a:p>
          <a:p>
            <a:pPr marL="857250"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This will not be a significant area of focus as part of this task force and will instead be included in the whitepaper for further discussion</a:t>
            </a:r>
            <a:r>
              <a:rPr lang="en-US" dirty="0" smtClean="0"/>
              <a:t>.</a:t>
            </a:r>
          </a:p>
          <a:p>
            <a:pPr marL="857250" lvl="2">
              <a:spcBef>
                <a:spcPts val="0"/>
              </a:spcBef>
              <a:spcAft>
                <a:spcPts val="600"/>
              </a:spcAft>
              <a:defRPr/>
            </a:pPr>
            <a:endParaRPr lang="en-US" dirty="0"/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 smtClean="0"/>
              <a:t>To </a:t>
            </a:r>
            <a:r>
              <a:rPr lang="en-US" sz="1800" dirty="0"/>
              <a:t>what extent do we construct definitions-- and do definitions correlate to obligations? This may be a whitepaper issue.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>
                <a:solidFill>
                  <a:srgbClr val="1ECBE2"/>
                </a:solidFill>
              </a:rPr>
              <a:t>Topics for Additional Discussion</a:t>
            </a:r>
          </a:p>
        </p:txBody>
      </p:sp>
    </p:spTree>
    <p:extLst>
      <p:ext uri="{BB962C8B-B14F-4D97-AF65-F5344CB8AC3E}">
        <p14:creationId xmlns:p14="http://schemas.microsoft.com/office/powerpoint/2010/main" val="416460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</a:rPr>
              <a:t>Stages of Activities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 smtClean="0"/>
              <a:t>Stage </a:t>
            </a:r>
            <a:r>
              <a:rPr lang="en-US" sz="2400" dirty="0"/>
              <a:t>1 - Align definitions to identify differences</a:t>
            </a:r>
          </a:p>
          <a:p>
            <a:pPr lvl="1"/>
            <a:r>
              <a:rPr lang="en-US" sz="2000" dirty="0"/>
              <a:t>Initial </a:t>
            </a:r>
            <a:r>
              <a:rPr lang="en-US" sz="2000" dirty="0" smtClean="0">
                <a:solidFill>
                  <a:srgbClr val="1ECBE2"/>
                </a:solidFill>
              </a:rPr>
              <a:t>Framework</a:t>
            </a:r>
            <a:r>
              <a:rPr lang="en-US" sz="2000" dirty="0" smtClean="0"/>
              <a:t> </a:t>
            </a:r>
            <a:r>
              <a:rPr lang="en-US" sz="2000" dirty="0"/>
              <a:t>by Jay identifies resource types</a:t>
            </a:r>
            <a:r>
              <a:rPr lang="en-US" sz="2000" dirty="0" smtClean="0"/>
              <a:t>. (see slide 6) </a:t>
            </a:r>
            <a:endParaRPr lang="en-US" sz="2000" dirty="0"/>
          </a:p>
          <a:p>
            <a:pPr lvl="1"/>
            <a:r>
              <a:rPr lang="en-US" sz="2000" dirty="0" smtClean="0"/>
              <a:t>Initial </a:t>
            </a:r>
            <a:r>
              <a:rPr lang="en-US" sz="2000" dirty="0"/>
              <a:t>table comparing </a:t>
            </a:r>
            <a:r>
              <a:rPr lang="en-US" sz="2000" dirty="0" smtClean="0"/>
              <a:t>NERC/PURA/PUCT/ERCOT generated</a:t>
            </a:r>
          </a:p>
          <a:p>
            <a:pPr lvl="1"/>
            <a:r>
              <a:rPr lang="en-US" sz="2000" dirty="0"/>
              <a:t>Develop consensus on new Terms and/or </a:t>
            </a:r>
            <a:r>
              <a:rPr lang="en-US" sz="2000" dirty="0" smtClean="0"/>
              <a:t>definitions</a:t>
            </a:r>
            <a:endParaRPr lang="en-US" sz="2000" dirty="0"/>
          </a:p>
          <a:p>
            <a:pPr lvl="1"/>
            <a:r>
              <a:rPr lang="en-US" sz="2000" dirty="0" smtClean="0"/>
              <a:t>Align </a:t>
            </a:r>
            <a:r>
              <a:rPr lang="en-US" sz="2000" dirty="0"/>
              <a:t>with Jay’s Resource analysis</a:t>
            </a:r>
          </a:p>
          <a:p>
            <a:pPr lvl="2"/>
            <a:r>
              <a:rPr lang="en-US" sz="1600" dirty="0"/>
              <a:t>Revise and streamline to capture key issues and gaps</a:t>
            </a:r>
          </a:p>
          <a:p>
            <a:pPr lvl="1"/>
            <a:r>
              <a:rPr lang="en-US" sz="2000" dirty="0" smtClean="0"/>
              <a:t>Publish </a:t>
            </a:r>
            <a:r>
              <a:rPr lang="en-US" sz="2000" dirty="0"/>
              <a:t>new Terms/Definitions</a:t>
            </a:r>
          </a:p>
          <a:p>
            <a:pPr lvl="2"/>
            <a:r>
              <a:rPr lang="en-US" sz="1600" dirty="0">
                <a:solidFill>
                  <a:srgbClr val="FF0000"/>
                </a:solidFill>
              </a:rPr>
              <a:t>Terms or definitions without agreement will be included in the whitepaper.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Should suggested changes be sent to PRS for approval</a:t>
            </a:r>
            <a:r>
              <a:rPr lang="en-US" sz="2000" dirty="0" smtClean="0">
                <a:solidFill>
                  <a:srgbClr val="FF0000"/>
                </a:solidFill>
              </a:rPr>
              <a:t>?</a:t>
            </a:r>
          </a:p>
          <a:p>
            <a:pPr lvl="1"/>
            <a:endParaRPr lang="en-US" sz="2000" dirty="0">
              <a:solidFill>
                <a:srgbClr val="FF0000"/>
              </a:solidFill>
            </a:endParaRPr>
          </a:p>
          <a:p>
            <a:r>
              <a:rPr lang="en-US" sz="2400" dirty="0"/>
              <a:t>Estimated duration 6-8 months</a:t>
            </a:r>
          </a:p>
        </p:txBody>
      </p:sp>
    </p:spTree>
    <p:extLst>
      <p:ext uri="{BB962C8B-B14F-4D97-AF65-F5344CB8AC3E}">
        <p14:creationId xmlns:p14="http://schemas.microsoft.com/office/powerpoint/2010/main" val="371923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</a:rPr>
              <a:t>Stages of </a:t>
            </a:r>
            <a:r>
              <a:rPr lang="en-US" dirty="0" smtClean="0">
                <a:latin typeface="Calibri Light" panose="020F0302020204030204" pitchFamily="34" charset="0"/>
              </a:rPr>
              <a:t>Activities (</a:t>
            </a:r>
            <a:r>
              <a:rPr lang="en-US" dirty="0" err="1" smtClean="0">
                <a:latin typeface="Calibri Light" panose="020F0302020204030204" pitchFamily="34" charset="0"/>
              </a:rPr>
              <a:t>cont</a:t>
            </a:r>
            <a:r>
              <a:rPr lang="en-US" dirty="0" smtClean="0">
                <a:latin typeface="Calibri Light" panose="020F0302020204030204" pitchFamily="34" charset="0"/>
              </a:rPr>
              <a:t>)</a:t>
            </a:r>
            <a:endParaRPr lang="en-US" dirty="0">
              <a:latin typeface="Calibri Light" panose="020F03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 smtClean="0"/>
              <a:t>Stage </a:t>
            </a:r>
            <a:r>
              <a:rPr lang="en-US" sz="2400" dirty="0"/>
              <a:t>2 – Clarify Definitions for Transmission connected resources </a:t>
            </a:r>
          </a:p>
          <a:p>
            <a:pPr lvl="1"/>
            <a:r>
              <a:rPr lang="en-US" sz="2000" dirty="0"/>
              <a:t>Revise/replace “Non-modeled” term per new definitions</a:t>
            </a:r>
          </a:p>
          <a:p>
            <a:pPr lvl="1"/>
            <a:r>
              <a:rPr lang="en-US" sz="2000" dirty="0"/>
              <a:t>Recommend/Submit first NPRR.</a:t>
            </a:r>
          </a:p>
          <a:p>
            <a:pPr lvl="1"/>
            <a:endParaRPr lang="en-US" sz="2000" dirty="0"/>
          </a:p>
          <a:p>
            <a:r>
              <a:rPr lang="en-US" sz="2400" dirty="0"/>
              <a:t>Estimated Duration 6 months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2657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</a:rPr>
              <a:t>Stages of </a:t>
            </a:r>
            <a:r>
              <a:rPr lang="en-US" dirty="0" smtClean="0">
                <a:latin typeface="Calibri Light" panose="020F0302020204030204" pitchFamily="34" charset="0"/>
              </a:rPr>
              <a:t>Activities (</a:t>
            </a:r>
            <a:r>
              <a:rPr lang="en-US" dirty="0" err="1" smtClean="0">
                <a:latin typeface="Calibri Light" panose="020F0302020204030204" pitchFamily="34" charset="0"/>
              </a:rPr>
              <a:t>cont</a:t>
            </a:r>
            <a:r>
              <a:rPr lang="en-US" dirty="0" smtClean="0">
                <a:latin typeface="Calibri Light" panose="020F0302020204030204" pitchFamily="34" charset="0"/>
              </a:rPr>
              <a:t>)</a:t>
            </a:r>
            <a:endParaRPr lang="en-US" dirty="0">
              <a:latin typeface="Calibri Light" panose="020F03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 smtClean="0"/>
              <a:t>Stage </a:t>
            </a:r>
            <a:r>
              <a:rPr lang="en-US" sz="2400" dirty="0"/>
              <a:t>3 – Clarify definitions for Distribution connected resources</a:t>
            </a:r>
          </a:p>
          <a:p>
            <a:pPr lvl="1"/>
            <a:r>
              <a:rPr lang="en-US" sz="2000" dirty="0"/>
              <a:t>Generate new categories addressing multiple configurations</a:t>
            </a:r>
          </a:p>
          <a:p>
            <a:pPr lvl="1"/>
            <a:r>
              <a:rPr lang="en-US" sz="2000" dirty="0"/>
              <a:t>Utilize definitions  established in step 1 where possible.</a:t>
            </a:r>
          </a:p>
          <a:p>
            <a:pPr lvl="1"/>
            <a:r>
              <a:rPr lang="en-US" sz="2000" dirty="0"/>
              <a:t>Include current and proposed future DG categories together, or address in separate NPRRs?</a:t>
            </a:r>
          </a:p>
          <a:p>
            <a:pPr lvl="1"/>
            <a:r>
              <a:rPr lang="en-US" sz="2000" dirty="0"/>
              <a:t>Submit  NPRR(s).</a:t>
            </a:r>
          </a:p>
          <a:p>
            <a:pPr lvl="1"/>
            <a:endParaRPr lang="en-US" sz="2000" dirty="0"/>
          </a:p>
          <a:p>
            <a:r>
              <a:rPr lang="en-US" sz="2400" dirty="0"/>
              <a:t>Estimated duration 6-8 months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1372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Initial Framework (see RTF Aug 11, 2017)</a:t>
            </a:r>
            <a:endParaRPr lang="en-US" dirty="0">
              <a:latin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990600"/>
            <a:ext cx="6705600" cy="4977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846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Current definition (Protocol Section 2.1)</a:t>
            </a:r>
            <a:endParaRPr lang="en-US" dirty="0">
              <a:latin typeface="Calibri Light" panose="020F03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657" y="1219200"/>
            <a:ext cx="8153400" cy="288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33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>
                <a:solidFill>
                  <a:srgbClr val="1ECBE2"/>
                </a:solidFill>
                <a:latin typeface="Calibri Light" panose="020F0302020204030204"/>
              </a:rPr>
              <a:t>Existing Resource Definition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041" y="1676400"/>
            <a:ext cx="858876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49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 smtClean="0">
                <a:solidFill>
                  <a:srgbClr val="1ECBE2"/>
                </a:solidFill>
                <a:latin typeface="Calibri Light" panose="020F0302020204030204"/>
              </a:rPr>
              <a:t>Framework (continued)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721493" y="1219200"/>
            <a:ext cx="7777213" cy="3308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-2286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/>
              <a:t>All-Inclusive Generation Resources (comprised of Generation Resources and </a:t>
            </a:r>
            <a:r>
              <a:rPr lang="en-US" dirty="0" smtClean="0">
                <a:solidFill>
                  <a:srgbClr val="FF0000"/>
                </a:solidFill>
              </a:rPr>
              <a:t>Non-Modeled</a:t>
            </a:r>
            <a:r>
              <a:rPr lang="en-US" dirty="0" smtClean="0"/>
              <a:t> Resources) must meet existing designated </a:t>
            </a:r>
            <a:r>
              <a:rPr lang="en-US" dirty="0"/>
              <a:t>technical and data provision requirements </a:t>
            </a:r>
            <a:r>
              <a:rPr lang="en-US" dirty="0" smtClean="0"/>
              <a:t>(“Technical Requirements”) as well as the Market Requirements.</a:t>
            </a:r>
            <a:endParaRPr lang="en-US" dirty="0"/>
          </a:p>
          <a:p>
            <a:pPr marL="457200" lvl="1" indent="-2286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/>
              <a:t>Generation Resources must also meet additional qualification</a:t>
            </a:r>
            <a:r>
              <a:rPr lang="en-US" b="0" dirty="0" smtClean="0"/>
              <a:t> requirements depending on the “Services” they are </a:t>
            </a:r>
            <a:r>
              <a:rPr lang="en-US" dirty="0" smtClean="0"/>
              <a:t>providing:</a:t>
            </a:r>
            <a:r>
              <a:rPr lang="en-US" b="0" dirty="0" smtClean="0"/>
              <a:t> </a:t>
            </a:r>
          </a:p>
          <a:p>
            <a:pPr marL="857250" lvl="2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Example – Additional requirements to be qualified for providing Black Start Services</a:t>
            </a:r>
          </a:p>
          <a:p>
            <a:pPr marL="857250" lvl="2" algn="just">
              <a:spcBef>
                <a:spcPts val="0"/>
              </a:spcBef>
              <a:spcAft>
                <a:spcPts val="600"/>
              </a:spcAft>
              <a:defRPr/>
            </a:pP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167389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c34af464-7aa1-4edd-9be4-83dffc1cb926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7561</TotalTime>
  <Words>1170</Words>
  <Application>Microsoft Office PowerPoint</Application>
  <PresentationFormat>On-screen Show (4:3)</PresentationFormat>
  <Paragraphs>257</Paragraphs>
  <Slides>23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Times New Roman</vt:lpstr>
      <vt:lpstr>Wingdings</vt:lpstr>
      <vt:lpstr>1_Custom Design</vt:lpstr>
      <vt:lpstr>Office Theme</vt:lpstr>
      <vt:lpstr>Custom Design</vt:lpstr>
      <vt:lpstr>1_Office Theme</vt:lpstr>
      <vt:lpstr>2_Office Theme</vt:lpstr>
      <vt:lpstr>4_Office Theme</vt:lpstr>
      <vt:lpstr>PowerPoint Presentation</vt:lpstr>
      <vt:lpstr>Background</vt:lpstr>
      <vt:lpstr>Stages of Activities</vt:lpstr>
      <vt:lpstr>Stages of Activities (cont)</vt:lpstr>
      <vt:lpstr>Stages of Activities (cont)</vt:lpstr>
      <vt:lpstr>Initial Framework (see RTF Aug 11, 2017)</vt:lpstr>
      <vt:lpstr>Current definition (Protocol Section 2.1)</vt:lpstr>
      <vt:lpstr>Existing Resource Definition Framework</vt:lpstr>
      <vt:lpstr>Framework (continued)</vt:lpstr>
      <vt:lpstr>Example Technical Requirements</vt:lpstr>
      <vt:lpstr>PowerPoint Presentation</vt:lpstr>
      <vt:lpstr>PowerPoint Presentation</vt:lpstr>
      <vt:lpstr>Revise terminology for resources in the ERCOT systems</vt:lpstr>
      <vt:lpstr>Some Examples</vt:lpstr>
      <vt:lpstr>Examples</vt:lpstr>
      <vt:lpstr>PowerPoint Presentation</vt:lpstr>
      <vt:lpstr>PowerPoint Presentation</vt:lpstr>
      <vt:lpstr>Examples of Distribution Connected Resources</vt:lpstr>
      <vt:lpstr>Proposed Category Nomenclature</vt:lpstr>
      <vt:lpstr>Proposed Resource Definition Framework</vt:lpstr>
      <vt:lpstr>Example Registration Flowchart page 1</vt:lpstr>
      <vt:lpstr>Points brought up during discussions for consideration in future NPRRs (Stage 2+)</vt:lpstr>
      <vt:lpstr>Topics for Additional 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184</cp:revision>
  <cp:lastPrinted>2016-01-21T20:53:15Z</cp:lastPrinted>
  <dcterms:created xsi:type="dcterms:W3CDTF">2016-01-21T15:20:31Z</dcterms:created>
  <dcterms:modified xsi:type="dcterms:W3CDTF">2018-03-09T17:49:12Z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