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9"/>
  </p:notesMasterIdLst>
  <p:handoutMasterIdLst>
    <p:handoutMasterId r:id="rId10"/>
  </p:handoutMasterIdLst>
  <p:sldIdLst>
    <p:sldId id="260" r:id="rId6"/>
    <p:sldId id="268" r:id="rId7"/>
    <p:sldId id="267"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088" autoAdjust="0"/>
  </p:normalViewPr>
  <p:slideViewPr>
    <p:cSldViewPr showGuides="1">
      <p:cViewPr varScale="1">
        <p:scale>
          <a:sx n="79" d="100"/>
          <a:sy n="79" d="100"/>
        </p:scale>
        <p:origin x="54" y="55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3/8/2018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3/8/2018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endParaRPr lang="en-US" b="1" baseline="0" dirty="0">
              <a:solidFill>
                <a:srgbClr val="FF0000"/>
              </a:solidFill>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889343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369880"/>
          </a:xfrm>
          <a:prstGeom prst="rect">
            <a:avLst/>
          </a:prstGeom>
          <a:noFill/>
        </p:spPr>
        <p:txBody>
          <a:bodyPr wrap="square" rtlCol="0">
            <a:spAutoFit/>
          </a:bodyPr>
          <a:lstStyle/>
          <a:p>
            <a:r>
              <a:rPr lang="en-US" sz="2000" b="1" dirty="0" smtClean="0">
                <a:solidFill>
                  <a:schemeClr val="tx2"/>
                </a:solidFill>
              </a:rPr>
              <a:t>2018 ERCOT UFLS Survey Overview and Timeline</a:t>
            </a:r>
            <a:endParaRPr lang="en-US" sz="2000" b="1" dirty="0">
              <a:solidFill>
                <a:schemeClr val="tx2"/>
              </a:solidFill>
            </a:endParaRPr>
          </a:p>
          <a:p>
            <a:endParaRPr lang="en-US" dirty="0" smtClean="0">
              <a:solidFill>
                <a:schemeClr val="tx2"/>
              </a:solidFill>
            </a:endParaRPr>
          </a:p>
          <a:p>
            <a:endParaRPr lang="en-US" dirty="0" smtClean="0">
              <a:solidFill>
                <a:schemeClr val="tx2"/>
              </a:solidFill>
            </a:endParaRPr>
          </a:p>
          <a:p>
            <a:r>
              <a:rPr lang="en-US" dirty="0" smtClean="0">
                <a:solidFill>
                  <a:schemeClr val="tx2"/>
                </a:solidFill>
              </a:rPr>
              <a:t>Daniel Sanchez</a:t>
            </a:r>
          </a:p>
          <a:p>
            <a:r>
              <a:rPr lang="en-US" dirty="0" smtClean="0">
                <a:solidFill>
                  <a:schemeClr val="tx2"/>
                </a:solidFill>
              </a:rPr>
              <a:t>ERCOT Compliance </a:t>
            </a:r>
            <a:r>
              <a:rPr lang="en-US" dirty="0" smtClean="0">
                <a:solidFill>
                  <a:schemeClr val="tx2"/>
                </a:solidFill>
              </a:rPr>
              <a:t>Analyst</a:t>
            </a:r>
            <a:endParaRPr lang="en-US" dirty="0">
              <a:solidFill>
                <a:schemeClr val="tx2"/>
              </a:solidFill>
            </a:endParaRPr>
          </a:p>
          <a:p>
            <a:endParaRPr lang="en-US" dirty="0">
              <a:solidFill>
                <a:schemeClr val="tx2"/>
              </a:solidFill>
            </a:endParaRPr>
          </a:p>
          <a:p>
            <a:r>
              <a:rPr lang="en-US" dirty="0" smtClean="0">
                <a:solidFill>
                  <a:schemeClr val="tx2"/>
                </a:solidFill>
              </a:rPr>
              <a:t>March 15</a:t>
            </a:r>
            <a:r>
              <a:rPr lang="en-US" baseline="30000" dirty="0" smtClean="0">
                <a:solidFill>
                  <a:schemeClr val="tx2"/>
                </a:solidFill>
              </a:rPr>
              <a:t>th</a:t>
            </a:r>
            <a:r>
              <a:rPr lang="en-US" dirty="0" smtClean="0">
                <a:solidFill>
                  <a:schemeClr val="tx2"/>
                </a:solidFill>
              </a:rPr>
              <a:t>, 2018</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Overview and Requirements</a:t>
            </a:r>
            <a:endParaRPr lang="en-US" dirty="0"/>
          </a:p>
        </p:txBody>
      </p:sp>
      <p:sp>
        <p:nvSpPr>
          <p:cNvPr id="3" name="Content Placeholder 2"/>
          <p:cNvSpPr>
            <a:spLocks noGrp="1"/>
          </p:cNvSpPr>
          <p:nvPr>
            <p:ph idx="1"/>
          </p:nvPr>
        </p:nvSpPr>
        <p:spPr/>
        <p:txBody>
          <a:bodyPr/>
          <a:lstStyle/>
          <a:p>
            <a:pPr marL="0" indent="0">
              <a:buNone/>
            </a:pPr>
            <a:r>
              <a:rPr lang="en-US" sz="1600" dirty="0" smtClean="0"/>
              <a:t>On an annual basis ERCOT coordinates and conducts a survey with applicable TSPs and DSPs to ensure that the required automatic under-frequency load shed circuits are configured to provide the appropriate load relief in an under-frequency event. Under-frequency relays are to be set to provide the amount of relief as required by the table below from the ERCOT Operating Guides, 2.6.1(1), Automatic Firm Load Shedding:</a:t>
            </a:r>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pPr marL="0" indent="0">
              <a:buNone/>
            </a:pPr>
            <a:r>
              <a:rPr lang="en-US" sz="1600" i="1" dirty="0" smtClean="0"/>
              <a:t>Operating </a:t>
            </a:r>
            <a:r>
              <a:rPr lang="en-US" sz="1600" i="1" dirty="0"/>
              <a:t>Guide </a:t>
            </a:r>
            <a:r>
              <a:rPr lang="en-US" sz="1600" i="1" dirty="0" smtClean="0"/>
              <a:t>2.6.1(2): </a:t>
            </a:r>
            <a:r>
              <a:rPr lang="en-US" sz="1600" i="1" dirty="0"/>
              <a:t>With the assistance of applicable Transmission Service Providers (TSPs), ERCOT will, prior to the peak each year, survey each Distribution Service Provider’s (DSP’s) compliance with the automatic Load shedding steps above, and report its findings to the Technical Advisory Committee (TAC).  For minimum compliance, DSPs are obligated to meet the prescribed percent values at all times. It is not permitted to use rounding to meet the minimum.</a:t>
            </a:r>
          </a:p>
          <a:p>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512279984"/>
              </p:ext>
            </p:extLst>
          </p:nvPr>
        </p:nvGraphicFramePr>
        <p:xfrm>
          <a:off x="1828800" y="2590800"/>
          <a:ext cx="5200650" cy="1645920"/>
        </p:xfrm>
        <a:graphic>
          <a:graphicData uri="http://schemas.openxmlformats.org/drawingml/2006/table">
            <a:tbl>
              <a:tblPr/>
              <a:tblGrid>
                <a:gridCol w="1710055"/>
                <a:gridCol w="3490595"/>
              </a:tblGrid>
              <a:tr h="0">
                <a:tc>
                  <a:txBody>
                    <a:bodyPr/>
                    <a:lstStyle/>
                    <a:p>
                      <a:pPr marL="0" marR="0" algn="ctr">
                        <a:spcBef>
                          <a:spcPts val="0"/>
                        </a:spcBef>
                        <a:spcAft>
                          <a:spcPts val="0"/>
                        </a:spcAft>
                      </a:pPr>
                      <a:r>
                        <a:rPr lang="en-US" sz="1200" b="1" kern="1200" dirty="0">
                          <a:solidFill>
                            <a:schemeClr val="tx2"/>
                          </a:solidFill>
                          <a:latin typeface="+mn-lt"/>
                          <a:ea typeface="+mn-ea"/>
                          <a:cs typeface="+mn-cs"/>
                        </a:rPr>
                        <a:t>Frequency Threshold</a:t>
                      </a: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200" b="1" kern="1200" dirty="0">
                          <a:solidFill>
                            <a:schemeClr val="tx2"/>
                          </a:solidFill>
                          <a:latin typeface="+mn-lt"/>
                          <a:ea typeface="+mn-ea"/>
                          <a:cs typeface="+mn-cs"/>
                        </a:rPr>
                        <a:t>Load Relief</a:t>
                      </a: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0" marR="0" algn="ctr">
                        <a:spcBef>
                          <a:spcPts val="0"/>
                        </a:spcBef>
                        <a:spcAft>
                          <a:spcPts val="0"/>
                        </a:spcAft>
                      </a:pPr>
                      <a:r>
                        <a:rPr lang="en-US" sz="1200" kern="1200">
                          <a:solidFill>
                            <a:schemeClr val="tx2"/>
                          </a:solidFill>
                          <a:latin typeface="+mn-lt"/>
                          <a:ea typeface="+mn-ea"/>
                          <a:cs typeface="+mn-cs"/>
                        </a:rPr>
                        <a:t>59.3 Hz</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200" kern="1200" dirty="0">
                          <a:solidFill>
                            <a:schemeClr val="tx2"/>
                          </a:solidFill>
                          <a:latin typeface="+mn-lt"/>
                          <a:ea typeface="+mn-ea"/>
                          <a:cs typeface="+mn-cs"/>
                        </a:rPr>
                        <a:t>5% of the ERCOT System Load</a:t>
                      </a:r>
                    </a:p>
                    <a:p>
                      <a:pPr marL="0" marR="0" algn="ctr">
                        <a:spcBef>
                          <a:spcPts val="0"/>
                        </a:spcBef>
                        <a:spcAft>
                          <a:spcPts val="0"/>
                        </a:spcAft>
                      </a:pPr>
                      <a:r>
                        <a:rPr lang="en-US" sz="1200" kern="1200" dirty="0">
                          <a:solidFill>
                            <a:schemeClr val="tx2"/>
                          </a:solidFill>
                          <a:latin typeface="+mn-lt"/>
                          <a:ea typeface="+mn-ea"/>
                          <a:cs typeface="+mn-cs"/>
                        </a:rPr>
                        <a:t>(Total 5%)</a:t>
                      </a: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0" marR="0" algn="ctr">
                        <a:spcBef>
                          <a:spcPts val="0"/>
                        </a:spcBef>
                        <a:spcAft>
                          <a:spcPts val="0"/>
                        </a:spcAft>
                      </a:pPr>
                      <a:r>
                        <a:rPr lang="en-US" sz="1200" kern="1200">
                          <a:solidFill>
                            <a:schemeClr val="tx2"/>
                          </a:solidFill>
                          <a:latin typeface="+mn-lt"/>
                          <a:ea typeface="+mn-ea"/>
                          <a:cs typeface="+mn-cs"/>
                        </a:rPr>
                        <a:t>58.9 Hz</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200" kern="1200">
                          <a:solidFill>
                            <a:schemeClr val="tx2"/>
                          </a:solidFill>
                          <a:latin typeface="+mn-lt"/>
                          <a:ea typeface="+mn-ea"/>
                          <a:cs typeface="+mn-cs"/>
                        </a:rPr>
                        <a:t>An additional 10% of the ERCOT System Load</a:t>
                      </a:r>
                    </a:p>
                    <a:p>
                      <a:pPr marL="0" marR="0" algn="ctr">
                        <a:spcBef>
                          <a:spcPts val="0"/>
                        </a:spcBef>
                        <a:spcAft>
                          <a:spcPts val="0"/>
                        </a:spcAft>
                      </a:pPr>
                      <a:r>
                        <a:rPr lang="en-US" sz="1200" kern="1200">
                          <a:solidFill>
                            <a:schemeClr val="tx2"/>
                          </a:solidFill>
                          <a:latin typeface="+mn-lt"/>
                          <a:ea typeface="+mn-ea"/>
                          <a:cs typeface="+mn-cs"/>
                        </a:rPr>
                        <a:t>(Total 15%)</a:t>
                      </a: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0" marR="0" algn="ctr">
                        <a:spcBef>
                          <a:spcPts val="0"/>
                        </a:spcBef>
                        <a:spcAft>
                          <a:spcPts val="0"/>
                        </a:spcAft>
                      </a:pPr>
                      <a:r>
                        <a:rPr lang="en-US" sz="1200" kern="1200" dirty="0">
                          <a:solidFill>
                            <a:schemeClr val="tx2"/>
                          </a:solidFill>
                          <a:latin typeface="+mn-lt"/>
                          <a:ea typeface="+mn-ea"/>
                          <a:cs typeface="+mn-cs"/>
                        </a:rPr>
                        <a:t>58.5 Hz</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200" kern="1200" dirty="0">
                          <a:solidFill>
                            <a:schemeClr val="tx2"/>
                          </a:solidFill>
                          <a:latin typeface="+mn-lt"/>
                          <a:ea typeface="+mn-ea"/>
                          <a:cs typeface="+mn-cs"/>
                        </a:rPr>
                        <a:t>An additional 10% of the ERCOT System Load</a:t>
                      </a:r>
                    </a:p>
                    <a:p>
                      <a:pPr marL="0" marR="0" algn="ctr">
                        <a:spcBef>
                          <a:spcPts val="0"/>
                        </a:spcBef>
                        <a:spcAft>
                          <a:spcPts val="0"/>
                        </a:spcAft>
                      </a:pPr>
                      <a:r>
                        <a:rPr lang="en-US" sz="1200" kern="1200" dirty="0">
                          <a:solidFill>
                            <a:schemeClr val="tx2"/>
                          </a:solidFill>
                          <a:latin typeface="+mn-lt"/>
                          <a:ea typeface="+mn-ea"/>
                          <a:cs typeface="+mn-cs"/>
                        </a:rPr>
                        <a:t>(Total 25%)</a:t>
                      </a: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450847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2018 UFLS Survey </a:t>
            </a:r>
            <a:r>
              <a:rPr lang="en-US" dirty="0" smtClean="0"/>
              <a:t>Activity Timeline</a:t>
            </a:r>
            <a:endParaRPr lang="en-US" b="1" dirty="0">
              <a:solidFill>
                <a:schemeClr val="accent1"/>
              </a:solidFill>
            </a:endParaRPr>
          </a:p>
        </p:txBody>
      </p:sp>
      <p:sp>
        <p:nvSpPr>
          <p:cNvPr id="3" name="Content Placeholder 2"/>
          <p:cNvSpPr>
            <a:spLocks noGrp="1"/>
          </p:cNvSpPr>
          <p:nvPr>
            <p:ph idx="1"/>
          </p:nvPr>
        </p:nvSpPr>
        <p:spPr>
          <a:xfrm>
            <a:off x="285195" y="990600"/>
            <a:ext cx="8534400" cy="4876800"/>
          </a:xfrm>
        </p:spPr>
        <p:txBody>
          <a:bodyPr/>
          <a:lstStyle/>
          <a:p>
            <a:pPr lvl="0"/>
            <a:endParaRPr lang="en-US" sz="2000" dirty="0" smtClean="0"/>
          </a:p>
          <a:p>
            <a:pPr lvl="0"/>
            <a:endParaRPr lang="en-US" sz="2000" dirty="0"/>
          </a:p>
          <a:p>
            <a:pPr lvl="0"/>
            <a:endParaRPr lang="en-US" sz="2000" dirty="0" smtClean="0"/>
          </a:p>
          <a:p>
            <a:pPr lvl="0"/>
            <a:endParaRPr lang="en-US" sz="2000" dirty="0"/>
          </a:p>
          <a:p>
            <a:pPr lvl="0"/>
            <a:endParaRPr lang="en-US" sz="2000" dirty="0" smtClean="0"/>
          </a:p>
          <a:p>
            <a:pPr lvl="0"/>
            <a:endParaRPr lang="en-US" sz="2000" dirty="0"/>
          </a:p>
          <a:p>
            <a:pPr marL="400050" lvl="2" indent="0">
              <a:buNone/>
            </a:pPr>
            <a:endParaRPr lang="en-US" sz="1600" dirty="0" smtClean="0">
              <a:solidFill>
                <a:srgbClr val="FF0000"/>
              </a:solidFill>
            </a:endParaRPr>
          </a:p>
          <a:p>
            <a:pPr marL="400050" lvl="2" indent="0">
              <a:buNone/>
            </a:pPr>
            <a:endParaRPr lang="en-US" sz="1600" dirty="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07614948"/>
              </p:ext>
            </p:extLst>
          </p:nvPr>
        </p:nvGraphicFramePr>
        <p:xfrm>
          <a:off x="609600" y="990600"/>
          <a:ext cx="7924800" cy="2433320"/>
        </p:xfrm>
        <a:graphic>
          <a:graphicData uri="http://schemas.openxmlformats.org/drawingml/2006/table">
            <a:tbl>
              <a:tblPr firstRow="1" bandRow="1">
                <a:tableStyleId>{5C22544A-7EE6-4342-B048-85BDC9FD1C3A}</a:tableStyleId>
              </a:tblPr>
              <a:tblGrid>
                <a:gridCol w="3493729"/>
                <a:gridCol w="4431071"/>
              </a:tblGrid>
              <a:tr h="370840">
                <a:tc>
                  <a:txBody>
                    <a:bodyPr/>
                    <a:lstStyle/>
                    <a:p>
                      <a:pPr algn="ctr"/>
                      <a:r>
                        <a:rPr lang="en-US" sz="1600" dirty="0" smtClean="0"/>
                        <a:t>Date</a:t>
                      </a:r>
                      <a:endParaRPr lang="en-US" sz="1600" dirty="0"/>
                    </a:p>
                  </a:txBody>
                  <a:tcPr anchor="ctr"/>
                </a:tc>
                <a:tc>
                  <a:txBody>
                    <a:bodyPr/>
                    <a:lstStyle/>
                    <a:p>
                      <a:pPr algn="ctr"/>
                      <a:r>
                        <a:rPr lang="en-US" sz="1600" dirty="0" smtClean="0"/>
                        <a:t>Activity</a:t>
                      </a:r>
                      <a:endParaRPr lang="en-US" sz="1600" dirty="0"/>
                    </a:p>
                  </a:txBody>
                  <a:tcPr anchor="ctr"/>
                </a:tc>
              </a:tr>
              <a:tr h="370840">
                <a:tc>
                  <a:txBody>
                    <a:bodyPr/>
                    <a:lstStyle/>
                    <a:p>
                      <a:pPr algn="ctr"/>
                      <a:r>
                        <a:rPr lang="en-US" sz="1600" dirty="0" smtClean="0"/>
                        <a:t>Thursday, March 15</a:t>
                      </a:r>
                      <a:r>
                        <a:rPr lang="en-US" sz="1600" baseline="30000" dirty="0" smtClean="0"/>
                        <a:t>th</a:t>
                      </a:r>
                      <a:r>
                        <a:rPr lang="en-US" sz="1600" dirty="0" smtClean="0"/>
                        <a:t> </a:t>
                      </a:r>
                      <a:endParaRPr lang="en-US" sz="1600" dirty="0"/>
                    </a:p>
                  </a:txBody>
                  <a:tcPr anchor="ctr"/>
                </a:tc>
                <a:tc>
                  <a:txBody>
                    <a:bodyPr/>
                    <a:lstStyle/>
                    <a:p>
                      <a:pPr algn="l"/>
                      <a:r>
                        <a:rPr lang="en-US" sz="1600" dirty="0" smtClean="0"/>
                        <a:t>Announcement of survey timeline to OWG.</a:t>
                      </a:r>
                      <a:endParaRPr lang="en-US" sz="1600" dirty="0"/>
                    </a:p>
                  </a:txBody>
                  <a:tcPr anchor="ctr"/>
                </a:tc>
              </a:tr>
              <a:tr h="370840">
                <a:tc>
                  <a:txBody>
                    <a:bodyPr/>
                    <a:lstStyle/>
                    <a:p>
                      <a:pPr algn="ctr"/>
                      <a:r>
                        <a:rPr lang="en-US" sz="1600" dirty="0" smtClean="0"/>
                        <a:t>Monday,</a:t>
                      </a:r>
                      <a:r>
                        <a:rPr lang="en-US" sz="1600" baseline="0" dirty="0" smtClean="0"/>
                        <a:t> </a:t>
                      </a:r>
                      <a:r>
                        <a:rPr lang="en-US" sz="1600" dirty="0" smtClean="0"/>
                        <a:t>April 2nd</a:t>
                      </a:r>
                      <a:endParaRPr lang="en-US" sz="1600" dirty="0"/>
                    </a:p>
                  </a:txBody>
                  <a:tcPr anchor="ctr"/>
                </a:tc>
                <a:tc>
                  <a:txBody>
                    <a:bodyPr/>
                    <a:lstStyle/>
                    <a:p>
                      <a:pPr algn="l"/>
                      <a:r>
                        <a:rPr lang="en-US" sz="1600" dirty="0" smtClean="0"/>
                        <a:t>Market Notice sent</a:t>
                      </a:r>
                      <a:r>
                        <a:rPr lang="en-US" sz="1600" baseline="0" dirty="0" smtClean="0"/>
                        <a:t> to TSP/DSP authorized representatives.</a:t>
                      </a:r>
                      <a:endParaRPr lang="en-US" sz="1600" dirty="0"/>
                    </a:p>
                  </a:txBody>
                  <a:tcPr anchor="ctr"/>
                </a:tc>
              </a:tr>
              <a:tr h="370840">
                <a:tc>
                  <a:txBody>
                    <a:bodyPr/>
                    <a:lstStyle/>
                    <a:p>
                      <a:pPr algn="ctr"/>
                      <a:r>
                        <a:rPr lang="en-US" sz="1600" dirty="0" smtClean="0"/>
                        <a:t>Thursday, May 10</a:t>
                      </a:r>
                      <a:r>
                        <a:rPr lang="en-US" sz="1600" baseline="30000" dirty="0" smtClean="0"/>
                        <a:t>th</a:t>
                      </a:r>
                      <a:r>
                        <a:rPr lang="en-US" sz="1600" baseline="0" dirty="0" smtClean="0"/>
                        <a:t> @ </a:t>
                      </a:r>
                      <a:r>
                        <a:rPr lang="en-US" sz="1600" dirty="0" smtClean="0"/>
                        <a:t>11:00 AM</a:t>
                      </a:r>
                      <a:endParaRPr lang="en-US" sz="1600" dirty="0"/>
                    </a:p>
                  </a:txBody>
                  <a:tcPr anchor="ctr"/>
                </a:tc>
                <a:tc>
                  <a:txBody>
                    <a:bodyPr/>
                    <a:lstStyle/>
                    <a:p>
                      <a:pPr algn="l"/>
                      <a:r>
                        <a:rPr lang="en-US" sz="1600" dirty="0" smtClean="0"/>
                        <a:t>Date and time of survey.</a:t>
                      </a:r>
                      <a:endParaRPr lang="en-US" sz="1600" dirty="0"/>
                    </a:p>
                  </a:txBody>
                  <a:tcPr anchor="ctr"/>
                </a:tc>
              </a:tr>
              <a:tr h="370840">
                <a:tc>
                  <a:txBody>
                    <a:bodyPr/>
                    <a:lstStyle/>
                    <a:p>
                      <a:pPr algn="ctr"/>
                      <a:r>
                        <a:rPr lang="en-US" sz="1600" dirty="0" smtClean="0"/>
                        <a:t>Tuesday, June 12</a:t>
                      </a:r>
                      <a:r>
                        <a:rPr lang="en-US" sz="1600" baseline="30000" dirty="0" smtClean="0"/>
                        <a:t>th</a:t>
                      </a:r>
                      <a:endParaRPr lang="en-US" sz="1600" dirty="0"/>
                    </a:p>
                  </a:txBody>
                  <a:tcPr anchor="ctr"/>
                </a:tc>
                <a:tc>
                  <a:txBody>
                    <a:bodyPr/>
                    <a:lstStyle/>
                    <a:p>
                      <a:pPr algn="l"/>
                      <a:r>
                        <a:rPr lang="en-US" sz="1600" dirty="0" smtClean="0"/>
                        <a:t>Survey results due to ERCOT.</a:t>
                      </a:r>
                      <a:endParaRPr lang="en-US" sz="1600" dirty="0"/>
                    </a:p>
                  </a:txBody>
                  <a:tcPr anchor="ctr"/>
                </a:tc>
              </a:tr>
              <a:tr h="370840">
                <a:tc>
                  <a:txBody>
                    <a:bodyPr/>
                    <a:lstStyle/>
                    <a:p>
                      <a:pPr algn="ctr"/>
                      <a:r>
                        <a:rPr lang="en-US" sz="1600" dirty="0" smtClean="0"/>
                        <a:t>August – September</a:t>
                      </a:r>
                      <a:endParaRPr lang="en-US" sz="1600" dirty="0"/>
                    </a:p>
                  </a:txBody>
                  <a:tcPr anchor="ctr"/>
                </a:tc>
                <a:tc>
                  <a:txBody>
                    <a:bodyPr/>
                    <a:lstStyle/>
                    <a:p>
                      <a:pPr algn="l"/>
                      <a:r>
                        <a:rPr lang="en-US" sz="1600" dirty="0" smtClean="0"/>
                        <a:t>Results reported to OWG, ROS, and TAC.</a:t>
                      </a:r>
                      <a:endParaRPr lang="en-US" sz="1600" dirty="0"/>
                    </a:p>
                  </a:txBody>
                  <a:tcPr anchor="ctr"/>
                </a:tc>
              </a:tr>
            </a:tbl>
          </a:graphicData>
        </a:graphic>
      </p:graphicFrame>
      <p:sp>
        <p:nvSpPr>
          <p:cNvPr id="6" name="Rectangle 5"/>
          <p:cNvSpPr/>
          <p:nvPr/>
        </p:nvSpPr>
        <p:spPr>
          <a:xfrm>
            <a:off x="533400" y="3702159"/>
            <a:ext cx="8001000" cy="830997"/>
          </a:xfrm>
          <a:prstGeom prst="rect">
            <a:avLst/>
          </a:prstGeom>
        </p:spPr>
        <p:txBody>
          <a:bodyPr wrap="square">
            <a:spAutoFit/>
          </a:bodyPr>
          <a:lstStyle/>
          <a:p>
            <a:pPr lvl="0"/>
            <a:r>
              <a:rPr lang="en-US" sz="1600" dirty="0">
                <a:solidFill>
                  <a:srgbClr val="5B6770"/>
                </a:solidFill>
              </a:rPr>
              <a:t>ERCOT </a:t>
            </a:r>
            <a:r>
              <a:rPr lang="en-US" sz="1600" dirty="0" smtClean="0">
                <a:solidFill>
                  <a:srgbClr val="5B6770"/>
                </a:solidFill>
              </a:rPr>
              <a:t>requests </a:t>
            </a:r>
            <a:r>
              <a:rPr lang="en-US" sz="1600" dirty="0">
                <a:solidFill>
                  <a:srgbClr val="5B6770"/>
                </a:solidFill>
              </a:rPr>
              <a:t>the completion of both portions of the </a:t>
            </a:r>
            <a:r>
              <a:rPr lang="en-US" sz="1600" dirty="0" smtClean="0">
                <a:solidFill>
                  <a:srgbClr val="5B6770"/>
                </a:solidFill>
              </a:rPr>
              <a:t>spreadsheet which </a:t>
            </a:r>
            <a:r>
              <a:rPr lang="en-US" sz="1600" dirty="0">
                <a:solidFill>
                  <a:srgbClr val="5B6770"/>
                </a:solidFill>
              </a:rPr>
              <a:t>requires DSP/TSP station-level data.  </a:t>
            </a:r>
          </a:p>
          <a:p>
            <a:pPr lvl="0"/>
            <a:endParaRPr lang="en-US" sz="1600" dirty="0">
              <a:solidFill>
                <a:srgbClr val="5B6770"/>
              </a:solidFill>
            </a:endParaRPr>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D22C17BBED2EF4E802F4F21A1D28B33" ma:contentTypeVersion="0" ma:contentTypeDescription="Create a new document." ma:contentTypeScope="" ma:versionID="936f69d55887432f79aa97b01e37f6cf">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www.w3.org/XML/1998/namespace"/>
    <ds:schemaRef ds:uri="http://schemas.openxmlformats.org/package/2006/metadata/core-properties"/>
    <ds:schemaRef ds:uri="c34af464-7aa1-4edd-9be4-83dffc1cb926"/>
    <ds:schemaRef ds:uri="http://schemas.microsoft.com/office/2006/metadata/properties"/>
    <ds:schemaRef ds:uri="http://schemas.microsoft.com/office/2006/documentManagement/types"/>
    <ds:schemaRef ds:uri="http://schemas.microsoft.com/office/infopath/2007/PartnerControls"/>
    <ds:schemaRef ds:uri="http://purl.org/dc/elements/1.1/"/>
    <ds:schemaRef ds:uri="http://purl.org/dc/dcmitype/"/>
    <ds:schemaRef ds:uri="http://purl.org/dc/terms/"/>
  </ds:schemaRefs>
</ds:datastoreItem>
</file>

<file path=customXml/itemProps2.xml><?xml version="1.0" encoding="utf-8"?>
<ds:datastoreItem xmlns:ds="http://schemas.openxmlformats.org/officeDocument/2006/customXml" ds:itemID="{9053C0C4-8275-4654-81B4-4E107BA8B5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450</TotalTime>
  <Words>304</Words>
  <Application>Microsoft Office PowerPoint</Application>
  <PresentationFormat>On-screen Show (4:3)</PresentationFormat>
  <Paragraphs>53</Paragraphs>
  <Slides>3</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vt:i4>
      </vt:variant>
    </vt:vector>
  </HeadingPairs>
  <TitlesOfParts>
    <vt:vector size="7" baseType="lpstr">
      <vt:lpstr>Arial</vt:lpstr>
      <vt:lpstr>Calibri</vt:lpstr>
      <vt:lpstr>1_Custom Design</vt:lpstr>
      <vt:lpstr>Office Theme</vt:lpstr>
      <vt:lpstr>PowerPoint Presentation</vt:lpstr>
      <vt:lpstr>Survey Overview and Requirements</vt:lpstr>
      <vt:lpstr>2018 UFLS Survey Activity Timeline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Sanchez, Daniel</cp:lastModifiedBy>
  <cp:revision>54</cp:revision>
  <cp:lastPrinted>2016-01-21T20:53:15Z</cp:lastPrinted>
  <dcterms:created xsi:type="dcterms:W3CDTF">2016-01-21T15:20:31Z</dcterms:created>
  <dcterms:modified xsi:type="dcterms:W3CDTF">2018-03-08T19:45:18Z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0x0101001D22C17BBED2EF4E802F4F21A1D28B33</vt:lpwstr>
  </property>
</Properties>
</file>