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68" r:id="rId7"/>
    <p:sldId id="26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88" autoAdjust="0"/>
  </p:normalViewPr>
  <p:slideViewPr>
    <p:cSldViewPr showGuides="1">
      <p:cViewPr varScale="1">
        <p:scale>
          <a:sx n="79" d="100"/>
          <a:sy n="79" d="100"/>
        </p:scale>
        <p:origin x="54" y="5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3/8/2018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69880"/>
          </a:xfrm>
          <a:prstGeom prst="rect">
            <a:avLst/>
          </a:prstGeom>
          <a:noFill/>
        </p:spPr>
        <p:txBody>
          <a:bodyPr wrap="square" rtlCol="0">
            <a:spAutoFit/>
          </a:bodyPr>
          <a:lstStyle/>
          <a:p>
            <a:r>
              <a:rPr lang="en-US" sz="2000" b="1" dirty="0" smtClean="0">
                <a:solidFill>
                  <a:schemeClr val="tx2"/>
                </a:solidFill>
              </a:rPr>
              <a:t>2018 ERCOT UFLS Survey Overview and Timeline</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r>
              <a:rPr lang="en-US" dirty="0" smtClean="0">
                <a:solidFill>
                  <a:schemeClr val="tx2"/>
                </a:solidFill>
              </a:rPr>
              <a:t>Daniel Sanchez</a:t>
            </a:r>
          </a:p>
          <a:p>
            <a:r>
              <a:rPr lang="en-US" dirty="0" smtClean="0">
                <a:solidFill>
                  <a:schemeClr val="tx2"/>
                </a:solidFill>
              </a:rPr>
              <a:t>ERCOT Compliance </a:t>
            </a:r>
            <a:r>
              <a:rPr lang="en-US" dirty="0" smtClean="0">
                <a:solidFill>
                  <a:schemeClr val="tx2"/>
                </a:solidFill>
              </a:rPr>
              <a:t>Analyst</a:t>
            </a:r>
            <a:endParaRPr lang="en-US" dirty="0">
              <a:solidFill>
                <a:schemeClr val="tx2"/>
              </a:solidFill>
            </a:endParaRPr>
          </a:p>
          <a:p>
            <a:endParaRPr lang="en-US" dirty="0">
              <a:solidFill>
                <a:schemeClr val="tx2"/>
              </a:solidFill>
            </a:endParaRPr>
          </a:p>
          <a:p>
            <a:r>
              <a:rPr lang="en-US" dirty="0" smtClean="0">
                <a:solidFill>
                  <a:schemeClr val="tx2"/>
                </a:solidFill>
              </a:rPr>
              <a:t>March 15</a:t>
            </a:r>
            <a:r>
              <a:rPr lang="en-US" baseline="30000" dirty="0" smtClean="0">
                <a:solidFill>
                  <a:schemeClr val="tx2"/>
                </a:solidFill>
              </a:rPr>
              <a:t>th</a:t>
            </a:r>
            <a:r>
              <a:rPr lang="en-US" dirty="0" smtClean="0">
                <a:solidFill>
                  <a:schemeClr val="tx2"/>
                </a:solidFill>
              </a:rPr>
              <a:t>,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Overview and Requirements</a:t>
            </a:r>
            <a:endParaRPr lang="en-US" dirty="0"/>
          </a:p>
        </p:txBody>
      </p:sp>
      <p:sp>
        <p:nvSpPr>
          <p:cNvPr id="3" name="Content Placeholder 2"/>
          <p:cNvSpPr>
            <a:spLocks noGrp="1"/>
          </p:cNvSpPr>
          <p:nvPr>
            <p:ph idx="1"/>
          </p:nvPr>
        </p:nvSpPr>
        <p:spPr/>
        <p:txBody>
          <a:bodyPr/>
          <a:lstStyle/>
          <a:p>
            <a:pPr marL="0" indent="0">
              <a:buNone/>
            </a:pPr>
            <a:r>
              <a:rPr lang="en-US" sz="1600" dirty="0" smtClean="0"/>
              <a:t>On an annual basis ERCOT coordinates and conducts a survey with applicable TSPs and DSPs to ensure that the required automatic under-frequency load shed circuits are configured to provide the appropriate load relief in an under-frequency event. Under-frequency relays are to be set to provide the amount of relief as required by the table below from the ERCOT Operating Guides, 2.6.1(1), Automatic Firm Load Shedding:</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pPr marL="0" indent="0">
              <a:buNone/>
            </a:pPr>
            <a:r>
              <a:rPr lang="en-US" sz="1600" i="1" dirty="0" smtClean="0"/>
              <a:t>Operating </a:t>
            </a:r>
            <a:r>
              <a:rPr lang="en-US" sz="1600" i="1" dirty="0"/>
              <a:t>Guide </a:t>
            </a:r>
            <a:r>
              <a:rPr lang="en-US" sz="1600" i="1" dirty="0" smtClean="0"/>
              <a:t>2.6.1(2): </a:t>
            </a:r>
            <a:r>
              <a:rPr lang="en-US" sz="1600" i="1" dirty="0"/>
              <a:t>With 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times. It is not permitted to use rounding to meet the minimum.</a:t>
            </a:r>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12279984"/>
              </p:ext>
            </p:extLst>
          </p:nvPr>
        </p:nvGraphicFramePr>
        <p:xfrm>
          <a:off x="1828800" y="2590800"/>
          <a:ext cx="5200650" cy="1645920"/>
        </p:xfrm>
        <a:graphic>
          <a:graphicData uri="http://schemas.openxmlformats.org/drawingml/2006/table">
            <a:tbl>
              <a:tblPr/>
              <a:tblGrid>
                <a:gridCol w="1710055"/>
                <a:gridCol w="3490595"/>
              </a:tblGrid>
              <a:tr h="0">
                <a:tc>
                  <a:txBody>
                    <a:bodyPr/>
                    <a:lstStyle/>
                    <a:p>
                      <a:pPr marL="0" marR="0" algn="ctr">
                        <a:spcBef>
                          <a:spcPts val="0"/>
                        </a:spcBef>
                        <a:spcAft>
                          <a:spcPts val="0"/>
                        </a:spcAft>
                      </a:pPr>
                      <a:r>
                        <a:rPr lang="en-US" sz="1200" b="1" kern="1200" dirty="0">
                          <a:solidFill>
                            <a:schemeClr val="tx2"/>
                          </a:solidFill>
                          <a:latin typeface="+mn-lt"/>
                          <a:ea typeface="+mn-ea"/>
                          <a:cs typeface="+mn-cs"/>
                        </a:rPr>
                        <a:t>Frequency Threshold</a:t>
                      </a: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1" kern="1200" dirty="0">
                          <a:solidFill>
                            <a:schemeClr val="tx2"/>
                          </a:solidFill>
                          <a:latin typeface="+mn-lt"/>
                          <a:ea typeface="+mn-ea"/>
                          <a:cs typeface="+mn-cs"/>
                        </a:rPr>
                        <a:t>Load Relief</a:t>
                      </a: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gn="ctr">
                        <a:spcBef>
                          <a:spcPts val="0"/>
                        </a:spcBef>
                        <a:spcAft>
                          <a:spcPts val="0"/>
                        </a:spcAft>
                      </a:pPr>
                      <a:r>
                        <a:rPr lang="en-US" sz="1200" kern="1200">
                          <a:solidFill>
                            <a:schemeClr val="tx2"/>
                          </a:solidFill>
                          <a:latin typeface="+mn-lt"/>
                          <a:ea typeface="+mn-ea"/>
                          <a:cs typeface="+mn-cs"/>
                        </a:rPr>
                        <a:t>59.3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kern="1200" dirty="0">
                          <a:solidFill>
                            <a:schemeClr val="tx2"/>
                          </a:solidFill>
                          <a:latin typeface="+mn-lt"/>
                          <a:ea typeface="+mn-ea"/>
                          <a:cs typeface="+mn-cs"/>
                        </a:rPr>
                        <a:t>5% of the ERCOT System Load</a:t>
                      </a:r>
                    </a:p>
                    <a:p>
                      <a:pPr marL="0" marR="0" algn="ctr">
                        <a:spcBef>
                          <a:spcPts val="0"/>
                        </a:spcBef>
                        <a:spcAft>
                          <a:spcPts val="0"/>
                        </a:spcAft>
                      </a:pPr>
                      <a:r>
                        <a:rPr lang="en-US" sz="1200" kern="1200" dirty="0">
                          <a:solidFill>
                            <a:schemeClr val="tx2"/>
                          </a:solidFill>
                          <a:latin typeface="+mn-lt"/>
                          <a:ea typeface="+mn-ea"/>
                          <a:cs typeface="+mn-cs"/>
                        </a:rPr>
                        <a:t>(Total 5%)</a:t>
                      </a: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gn="ctr">
                        <a:spcBef>
                          <a:spcPts val="0"/>
                        </a:spcBef>
                        <a:spcAft>
                          <a:spcPts val="0"/>
                        </a:spcAft>
                      </a:pPr>
                      <a:r>
                        <a:rPr lang="en-US" sz="1200" kern="1200">
                          <a:solidFill>
                            <a:schemeClr val="tx2"/>
                          </a:solidFill>
                          <a:latin typeface="+mn-lt"/>
                          <a:ea typeface="+mn-ea"/>
                          <a:cs typeface="+mn-cs"/>
                        </a:rPr>
                        <a:t>58.9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kern="1200">
                          <a:solidFill>
                            <a:schemeClr val="tx2"/>
                          </a:solidFill>
                          <a:latin typeface="+mn-lt"/>
                          <a:ea typeface="+mn-ea"/>
                          <a:cs typeface="+mn-cs"/>
                        </a:rPr>
                        <a:t>An additional 10% of the ERCOT System Load</a:t>
                      </a:r>
                    </a:p>
                    <a:p>
                      <a:pPr marL="0" marR="0" algn="ctr">
                        <a:spcBef>
                          <a:spcPts val="0"/>
                        </a:spcBef>
                        <a:spcAft>
                          <a:spcPts val="0"/>
                        </a:spcAft>
                      </a:pPr>
                      <a:r>
                        <a:rPr lang="en-US" sz="1200" kern="1200">
                          <a:solidFill>
                            <a:schemeClr val="tx2"/>
                          </a:solidFill>
                          <a:latin typeface="+mn-lt"/>
                          <a:ea typeface="+mn-ea"/>
                          <a:cs typeface="+mn-cs"/>
                        </a:rPr>
                        <a:t>(Total 15%)</a:t>
                      </a: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gn="ctr">
                        <a:spcBef>
                          <a:spcPts val="0"/>
                        </a:spcBef>
                        <a:spcAft>
                          <a:spcPts val="0"/>
                        </a:spcAft>
                      </a:pPr>
                      <a:r>
                        <a:rPr lang="en-US" sz="1200" kern="1200" dirty="0">
                          <a:solidFill>
                            <a:schemeClr val="tx2"/>
                          </a:solidFill>
                          <a:latin typeface="+mn-lt"/>
                          <a:ea typeface="+mn-ea"/>
                          <a:cs typeface="+mn-cs"/>
                        </a:rPr>
                        <a:t>58.5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kern="1200" dirty="0">
                          <a:solidFill>
                            <a:schemeClr val="tx2"/>
                          </a:solidFill>
                          <a:latin typeface="+mn-lt"/>
                          <a:ea typeface="+mn-ea"/>
                          <a:cs typeface="+mn-cs"/>
                        </a:rPr>
                        <a:t>An additional 10% of the ERCOT System Load</a:t>
                      </a:r>
                    </a:p>
                    <a:p>
                      <a:pPr marL="0" marR="0" algn="ctr">
                        <a:spcBef>
                          <a:spcPts val="0"/>
                        </a:spcBef>
                        <a:spcAft>
                          <a:spcPts val="0"/>
                        </a:spcAft>
                      </a:pPr>
                      <a:r>
                        <a:rPr lang="en-US" sz="1200" kern="1200" dirty="0">
                          <a:solidFill>
                            <a:schemeClr val="tx2"/>
                          </a:solidFill>
                          <a:latin typeface="+mn-lt"/>
                          <a:ea typeface="+mn-ea"/>
                          <a:cs typeface="+mn-cs"/>
                        </a:rPr>
                        <a:t>(Total 25%)</a:t>
                      </a: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5084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2018 UFLS Survey </a:t>
            </a:r>
            <a:r>
              <a:rPr lang="en-US" dirty="0" smtClean="0"/>
              <a:t>Activity Timeline</a:t>
            </a:r>
            <a:endParaRPr lang="en-US" b="1" dirty="0">
              <a:solidFill>
                <a:schemeClr val="accent1"/>
              </a:solidFill>
            </a:endParaRPr>
          </a:p>
        </p:txBody>
      </p:sp>
      <p:sp>
        <p:nvSpPr>
          <p:cNvPr id="3" name="Content Placeholder 2"/>
          <p:cNvSpPr>
            <a:spLocks noGrp="1"/>
          </p:cNvSpPr>
          <p:nvPr>
            <p:ph idx="1"/>
          </p:nvPr>
        </p:nvSpPr>
        <p:spPr>
          <a:xfrm>
            <a:off x="285195" y="990600"/>
            <a:ext cx="8534400" cy="4876800"/>
          </a:xfrm>
        </p:spPr>
        <p:txBody>
          <a:bodyPr/>
          <a:lstStyle/>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marL="400050" lvl="2" indent="0">
              <a:buNone/>
            </a:pPr>
            <a:endParaRPr lang="en-US" sz="1600" dirty="0" smtClean="0">
              <a:solidFill>
                <a:srgbClr val="FF0000"/>
              </a:solidFill>
            </a:endParaRPr>
          </a:p>
          <a:p>
            <a:pPr marL="400050" lvl="2" indent="0">
              <a:buNone/>
            </a:pPr>
            <a:endParaRPr lang="en-US" sz="1600"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7614948"/>
              </p:ext>
            </p:extLst>
          </p:nvPr>
        </p:nvGraphicFramePr>
        <p:xfrm>
          <a:off x="609600" y="990600"/>
          <a:ext cx="7924800" cy="2433320"/>
        </p:xfrm>
        <a:graphic>
          <a:graphicData uri="http://schemas.openxmlformats.org/drawingml/2006/table">
            <a:tbl>
              <a:tblPr firstRow="1" bandRow="1">
                <a:tableStyleId>{5C22544A-7EE6-4342-B048-85BDC9FD1C3A}</a:tableStyleId>
              </a:tblPr>
              <a:tblGrid>
                <a:gridCol w="3493729"/>
                <a:gridCol w="4431071"/>
              </a:tblGrid>
              <a:tr h="370840">
                <a:tc>
                  <a:txBody>
                    <a:bodyPr/>
                    <a:lstStyle/>
                    <a:p>
                      <a:pPr algn="ctr"/>
                      <a:r>
                        <a:rPr lang="en-US" sz="1600" dirty="0" smtClean="0"/>
                        <a:t>Date</a:t>
                      </a:r>
                      <a:endParaRPr lang="en-US" sz="1600" dirty="0"/>
                    </a:p>
                  </a:txBody>
                  <a:tcPr anchor="ctr"/>
                </a:tc>
                <a:tc>
                  <a:txBody>
                    <a:bodyPr/>
                    <a:lstStyle/>
                    <a:p>
                      <a:pPr algn="ctr"/>
                      <a:r>
                        <a:rPr lang="en-US" sz="1600" dirty="0" smtClean="0"/>
                        <a:t>Activity</a:t>
                      </a:r>
                      <a:endParaRPr lang="en-US" sz="1600" dirty="0"/>
                    </a:p>
                  </a:txBody>
                  <a:tcPr anchor="ctr"/>
                </a:tc>
              </a:tr>
              <a:tr h="370840">
                <a:tc>
                  <a:txBody>
                    <a:bodyPr/>
                    <a:lstStyle/>
                    <a:p>
                      <a:pPr algn="ctr"/>
                      <a:r>
                        <a:rPr lang="en-US" sz="1600" dirty="0" smtClean="0"/>
                        <a:t>Thursday, March 15</a:t>
                      </a:r>
                      <a:r>
                        <a:rPr lang="en-US" sz="1600" baseline="30000" dirty="0" smtClean="0"/>
                        <a:t>th</a:t>
                      </a:r>
                      <a:r>
                        <a:rPr lang="en-US" sz="1600" dirty="0" smtClean="0"/>
                        <a:t> </a:t>
                      </a:r>
                      <a:endParaRPr lang="en-US" sz="1600" dirty="0"/>
                    </a:p>
                  </a:txBody>
                  <a:tcPr anchor="ctr"/>
                </a:tc>
                <a:tc>
                  <a:txBody>
                    <a:bodyPr/>
                    <a:lstStyle/>
                    <a:p>
                      <a:pPr algn="l"/>
                      <a:r>
                        <a:rPr lang="en-US" sz="1600" dirty="0" smtClean="0"/>
                        <a:t>Announcement of survey timeline to OWG.</a:t>
                      </a:r>
                      <a:endParaRPr lang="en-US" sz="1600" dirty="0"/>
                    </a:p>
                  </a:txBody>
                  <a:tcPr anchor="ctr"/>
                </a:tc>
              </a:tr>
              <a:tr h="370840">
                <a:tc>
                  <a:txBody>
                    <a:bodyPr/>
                    <a:lstStyle/>
                    <a:p>
                      <a:pPr algn="ctr"/>
                      <a:r>
                        <a:rPr lang="en-US" sz="1600" dirty="0" smtClean="0"/>
                        <a:t>Monday,</a:t>
                      </a:r>
                      <a:r>
                        <a:rPr lang="en-US" sz="1600" baseline="0" dirty="0" smtClean="0"/>
                        <a:t> </a:t>
                      </a:r>
                      <a:r>
                        <a:rPr lang="en-US" sz="1600" dirty="0" smtClean="0"/>
                        <a:t>April 2nd</a:t>
                      </a:r>
                      <a:endParaRPr lang="en-US" sz="1600" dirty="0"/>
                    </a:p>
                  </a:txBody>
                  <a:tcPr anchor="ctr"/>
                </a:tc>
                <a:tc>
                  <a:txBody>
                    <a:bodyPr/>
                    <a:lstStyle/>
                    <a:p>
                      <a:pPr algn="l"/>
                      <a:r>
                        <a:rPr lang="en-US" sz="1600" dirty="0" smtClean="0"/>
                        <a:t>Market Notice sent</a:t>
                      </a:r>
                      <a:r>
                        <a:rPr lang="en-US" sz="1600" baseline="0" dirty="0" smtClean="0"/>
                        <a:t> to TSP/DSP authorized representatives.</a:t>
                      </a:r>
                      <a:endParaRPr lang="en-US" sz="1600" dirty="0"/>
                    </a:p>
                  </a:txBody>
                  <a:tcPr anchor="ctr"/>
                </a:tc>
              </a:tr>
              <a:tr h="370840">
                <a:tc>
                  <a:txBody>
                    <a:bodyPr/>
                    <a:lstStyle/>
                    <a:p>
                      <a:pPr algn="ctr"/>
                      <a:r>
                        <a:rPr lang="en-US" sz="1600" dirty="0" smtClean="0"/>
                        <a:t>Thursday, May 10</a:t>
                      </a:r>
                      <a:r>
                        <a:rPr lang="en-US" sz="1600" baseline="30000" dirty="0" smtClean="0"/>
                        <a:t>th</a:t>
                      </a:r>
                      <a:r>
                        <a:rPr lang="en-US" sz="1600" baseline="0" dirty="0" smtClean="0"/>
                        <a:t> @ </a:t>
                      </a:r>
                      <a:r>
                        <a:rPr lang="en-US" sz="1600" dirty="0" smtClean="0"/>
                        <a:t>11:00 AM</a:t>
                      </a:r>
                      <a:endParaRPr lang="en-US" sz="1600" dirty="0"/>
                    </a:p>
                  </a:txBody>
                  <a:tcPr anchor="ctr"/>
                </a:tc>
                <a:tc>
                  <a:txBody>
                    <a:bodyPr/>
                    <a:lstStyle/>
                    <a:p>
                      <a:pPr algn="l"/>
                      <a:r>
                        <a:rPr lang="en-US" sz="1600" dirty="0" smtClean="0"/>
                        <a:t>Date and time of survey.</a:t>
                      </a:r>
                      <a:endParaRPr lang="en-US" sz="1600" dirty="0"/>
                    </a:p>
                  </a:txBody>
                  <a:tcPr anchor="ctr"/>
                </a:tc>
              </a:tr>
              <a:tr h="370840">
                <a:tc>
                  <a:txBody>
                    <a:bodyPr/>
                    <a:lstStyle/>
                    <a:p>
                      <a:pPr algn="ctr"/>
                      <a:r>
                        <a:rPr lang="en-US" sz="1600" dirty="0" smtClean="0"/>
                        <a:t>Tuesday, June 12</a:t>
                      </a:r>
                      <a:r>
                        <a:rPr lang="en-US" sz="1600" baseline="30000" dirty="0" smtClean="0"/>
                        <a:t>th</a:t>
                      </a:r>
                      <a:endParaRPr lang="en-US" sz="1600" dirty="0"/>
                    </a:p>
                  </a:txBody>
                  <a:tcPr anchor="ctr"/>
                </a:tc>
                <a:tc>
                  <a:txBody>
                    <a:bodyPr/>
                    <a:lstStyle/>
                    <a:p>
                      <a:pPr algn="l"/>
                      <a:r>
                        <a:rPr lang="en-US" sz="1600" dirty="0" smtClean="0"/>
                        <a:t>Survey results due to ERCOT.</a:t>
                      </a:r>
                      <a:endParaRPr lang="en-US" sz="1600" dirty="0"/>
                    </a:p>
                  </a:txBody>
                  <a:tcPr anchor="ctr"/>
                </a:tc>
              </a:tr>
              <a:tr h="370840">
                <a:tc>
                  <a:txBody>
                    <a:bodyPr/>
                    <a:lstStyle/>
                    <a:p>
                      <a:pPr algn="ctr"/>
                      <a:r>
                        <a:rPr lang="en-US" sz="1600" dirty="0" smtClean="0"/>
                        <a:t>August – September</a:t>
                      </a:r>
                      <a:endParaRPr lang="en-US" sz="1600" dirty="0"/>
                    </a:p>
                  </a:txBody>
                  <a:tcPr anchor="ctr"/>
                </a:tc>
                <a:tc>
                  <a:txBody>
                    <a:bodyPr/>
                    <a:lstStyle/>
                    <a:p>
                      <a:pPr algn="l"/>
                      <a:r>
                        <a:rPr lang="en-US" sz="1600" dirty="0" smtClean="0"/>
                        <a:t>Results reported to OWG, ROS, and TAC.</a:t>
                      </a:r>
                      <a:endParaRPr lang="en-US" sz="1600" dirty="0"/>
                    </a:p>
                  </a:txBody>
                  <a:tcPr anchor="ctr"/>
                </a:tc>
              </a:tr>
            </a:tbl>
          </a:graphicData>
        </a:graphic>
      </p:graphicFrame>
      <p:sp>
        <p:nvSpPr>
          <p:cNvPr id="6" name="Rectangle 5"/>
          <p:cNvSpPr/>
          <p:nvPr/>
        </p:nvSpPr>
        <p:spPr>
          <a:xfrm>
            <a:off x="533400" y="3702159"/>
            <a:ext cx="8001000" cy="830997"/>
          </a:xfrm>
          <a:prstGeom prst="rect">
            <a:avLst/>
          </a:prstGeom>
        </p:spPr>
        <p:txBody>
          <a:bodyPr wrap="square">
            <a:spAutoFit/>
          </a:bodyPr>
          <a:lstStyle/>
          <a:p>
            <a:pPr lvl="0"/>
            <a:r>
              <a:rPr lang="en-US" sz="1600" dirty="0">
                <a:solidFill>
                  <a:srgbClr val="5B6770"/>
                </a:solidFill>
              </a:rPr>
              <a:t>ERCOT </a:t>
            </a:r>
            <a:r>
              <a:rPr lang="en-US" sz="1600" dirty="0" smtClean="0">
                <a:solidFill>
                  <a:srgbClr val="5B6770"/>
                </a:solidFill>
              </a:rPr>
              <a:t>requests </a:t>
            </a:r>
            <a:r>
              <a:rPr lang="en-US" sz="1600" dirty="0">
                <a:solidFill>
                  <a:srgbClr val="5B6770"/>
                </a:solidFill>
              </a:rPr>
              <a:t>the completion of both portions of the </a:t>
            </a:r>
            <a:r>
              <a:rPr lang="en-US" sz="1600" dirty="0" smtClean="0">
                <a:solidFill>
                  <a:srgbClr val="5B6770"/>
                </a:solidFill>
              </a:rPr>
              <a:t>spreadsheet which </a:t>
            </a:r>
            <a:r>
              <a:rPr lang="en-US" sz="1600" dirty="0">
                <a:solidFill>
                  <a:srgbClr val="5B6770"/>
                </a:solidFill>
              </a:rPr>
              <a:t>requires DSP/TSP station-level data.  </a:t>
            </a:r>
          </a:p>
          <a:p>
            <a:pPr lvl="0"/>
            <a:endParaRPr lang="en-US" sz="1600" dirty="0">
              <a:solidFill>
                <a:srgbClr val="5B6770"/>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www.w3.org/XML/1998/namespace"/>
    <ds:schemaRef ds:uri="http://schemas.openxmlformats.org/package/2006/metadata/core-properties"/>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purl.org/dc/dcmitype/"/>
    <ds:schemaRef ds:uri="http://purl.org/dc/terms/"/>
  </ds:schemaRefs>
</ds:datastoreItem>
</file>

<file path=customXml/itemProps2.xml><?xml version="1.0" encoding="utf-8"?>
<ds:datastoreItem xmlns:ds="http://schemas.openxmlformats.org/officeDocument/2006/customXml" ds:itemID="{9053C0C4-8275-4654-81B4-4E107BA8B5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450</TotalTime>
  <Words>304</Words>
  <Application>Microsoft Office PowerPoint</Application>
  <PresentationFormat>On-screen Show (4:3)</PresentationFormat>
  <Paragraphs>53</Paragraphs>
  <Slides>3</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Survey Overview and Requirements</vt:lpstr>
      <vt:lpstr>2018 UFLS Survey Activity Timeline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54</cp:revision>
  <cp:lastPrinted>2016-01-21T20:53:15Z</cp:lastPrinted>
  <dcterms:created xsi:type="dcterms:W3CDTF">2016-01-21T15:20:31Z</dcterms:created>
  <dcterms:modified xsi:type="dcterms:W3CDTF">2018-03-08T19:45:18Z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