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4" r:id="rId1"/>
  </p:sldMasterIdLst>
  <p:sldIdLst>
    <p:sldId id="256" r:id="rId2"/>
    <p:sldId id="257" r:id="rId3"/>
    <p:sldId id="258" r:id="rId4"/>
    <p:sldId id="259" r:id="rId5"/>
    <p:sldId id="261" r:id="rId6"/>
    <p:sldId id="262" r:id="rId7"/>
    <p:sldId id="263" r:id="rId8"/>
    <p:sldId id="264" r:id="rId9"/>
    <p:sldId id="260"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7" d="100"/>
          <a:sy n="77" d="100"/>
        </p:scale>
        <p:origin x="2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9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5672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5492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011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5238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1799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6130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92335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9034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3/1/2018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13065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9929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3/1/2018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583512"/>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calendar/2018/3/5/148883-TAC"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content/wcm/key_documents_lists/138439/Proposed_Bylaws_Amendments_ERCOT_Legal_11_21_2017.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99BB-48E3-4E92-98F9-8CC1AE378623}"/>
              </a:ext>
            </a:extLst>
          </p:cNvPr>
          <p:cNvSpPr>
            <a:spLocks noGrp="1"/>
          </p:cNvSpPr>
          <p:nvPr>
            <p:ph type="ctrTitle"/>
          </p:nvPr>
        </p:nvSpPr>
        <p:spPr/>
        <p:txBody>
          <a:bodyPr/>
          <a:lstStyle/>
          <a:p>
            <a:r>
              <a:rPr lang="en-US" dirty="0"/>
              <a:t>March 8</a:t>
            </a:r>
            <a:r>
              <a:rPr lang="en-US" baseline="30000" dirty="0"/>
              <a:t>th</a:t>
            </a:r>
            <a:r>
              <a:rPr lang="en-US" dirty="0"/>
              <a:t> 2018</a:t>
            </a:r>
          </a:p>
        </p:txBody>
      </p:sp>
      <p:sp>
        <p:nvSpPr>
          <p:cNvPr id="3" name="Subtitle 2">
            <a:extLst>
              <a:ext uri="{FF2B5EF4-FFF2-40B4-BE49-F238E27FC236}">
                <a16:creationId xmlns:a16="http://schemas.microsoft.com/office/drawing/2014/main" id="{AF0C547C-398F-4914-9F84-B497A8622691}"/>
              </a:ext>
            </a:extLst>
          </p:cNvPr>
          <p:cNvSpPr>
            <a:spLocks noGrp="1"/>
          </p:cNvSpPr>
          <p:nvPr>
            <p:ph type="subTitle" idx="1"/>
          </p:nvPr>
        </p:nvSpPr>
        <p:spPr/>
        <p:txBody>
          <a:bodyPr/>
          <a:lstStyle/>
          <a:p>
            <a:r>
              <a:rPr lang="en-US" dirty="0"/>
              <a:t>TAC Update to COPS</a:t>
            </a:r>
          </a:p>
          <a:p>
            <a:endParaRPr lang="en-US" dirty="0"/>
          </a:p>
        </p:txBody>
      </p:sp>
    </p:spTree>
    <p:extLst>
      <p:ext uri="{BB962C8B-B14F-4D97-AF65-F5344CB8AC3E}">
        <p14:creationId xmlns:p14="http://schemas.microsoft.com/office/powerpoint/2010/main" val="1725998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7D5AA-B23F-4C5B-A040-F845CFECB81B}"/>
              </a:ext>
            </a:extLst>
          </p:cNvPr>
          <p:cNvSpPr>
            <a:spLocks noGrp="1"/>
          </p:cNvSpPr>
          <p:nvPr>
            <p:ph type="title"/>
          </p:nvPr>
        </p:nvSpPr>
        <p:spPr/>
        <p:txBody>
          <a:bodyPr/>
          <a:lstStyle/>
          <a:p>
            <a:r>
              <a:rPr lang="en-US" dirty="0"/>
              <a:t> Questions?</a:t>
            </a:r>
          </a:p>
        </p:txBody>
      </p:sp>
      <p:pic>
        <p:nvPicPr>
          <p:cNvPr id="5" name="Content Placeholder 4">
            <a:extLst>
              <a:ext uri="{FF2B5EF4-FFF2-40B4-BE49-F238E27FC236}">
                <a16:creationId xmlns:a16="http://schemas.microsoft.com/office/drawing/2014/main" id="{D40E99E9-CA7A-4C5B-9629-4E96C1A2F43A}"/>
              </a:ext>
            </a:extLst>
          </p:cNvPr>
          <p:cNvPicPr>
            <a:picLocks noGrp="1" noChangeAspect="1"/>
          </p:cNvPicPr>
          <p:nvPr>
            <p:ph idx="1"/>
          </p:nvPr>
        </p:nvPicPr>
        <p:blipFill>
          <a:blip r:embed="rId2"/>
          <a:stretch>
            <a:fillRect/>
          </a:stretch>
        </p:blipFill>
        <p:spPr>
          <a:xfrm>
            <a:off x="4759325" y="3128963"/>
            <a:ext cx="2733675" cy="1457325"/>
          </a:xfrm>
        </p:spPr>
      </p:pic>
    </p:spTree>
    <p:extLst>
      <p:ext uri="{BB962C8B-B14F-4D97-AF65-F5344CB8AC3E}">
        <p14:creationId xmlns:p14="http://schemas.microsoft.com/office/powerpoint/2010/main" val="1519258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89161-B5E0-44F4-B9EA-1A400E608F62}"/>
              </a:ext>
            </a:extLst>
          </p:cNvPr>
          <p:cNvSpPr>
            <a:spLocks noGrp="1"/>
          </p:cNvSpPr>
          <p:nvPr>
            <p:ph type="title"/>
          </p:nvPr>
        </p:nvSpPr>
        <p:spPr>
          <a:xfrm>
            <a:off x="838200" y="365125"/>
            <a:ext cx="10515600" cy="789305"/>
          </a:xfrm>
        </p:spPr>
        <p:txBody>
          <a:bodyPr/>
          <a:lstStyle/>
          <a:p>
            <a:r>
              <a:rPr lang="en-US" dirty="0"/>
              <a:t>2018 TAC Goals and Initiatives (Approved)</a:t>
            </a:r>
          </a:p>
        </p:txBody>
      </p:sp>
      <p:sp>
        <p:nvSpPr>
          <p:cNvPr id="3" name="Content Placeholder 2">
            <a:extLst>
              <a:ext uri="{FF2B5EF4-FFF2-40B4-BE49-F238E27FC236}">
                <a16:creationId xmlns:a16="http://schemas.microsoft.com/office/drawing/2014/main" id="{8DC30439-B44C-4D4D-B01D-196C681B0763}"/>
              </a:ext>
            </a:extLst>
          </p:cNvPr>
          <p:cNvSpPr>
            <a:spLocks noGrp="1"/>
          </p:cNvSpPr>
          <p:nvPr>
            <p:ph idx="1"/>
          </p:nvPr>
        </p:nvSpPr>
        <p:spPr>
          <a:xfrm>
            <a:off x="617220" y="1383030"/>
            <a:ext cx="10736580" cy="5109845"/>
          </a:xfrm>
        </p:spPr>
        <p:txBody>
          <a:bodyPr>
            <a:normAutofit fontScale="62500" lnSpcReduction="20000"/>
          </a:bodyPr>
          <a:lstStyle/>
          <a:p>
            <a:pPr lvl="1"/>
            <a:r>
              <a:rPr lang="en-US" sz="2600" b="1" dirty="0"/>
              <a:t>Align TAC and Subcommittee Goals with the ERCOT Board of Directors’ strategic vision to work with ERCOT Staff to achieve the Board’s vision for ERCOT</a:t>
            </a:r>
            <a:r>
              <a:rPr lang="en-US" sz="2600" dirty="0"/>
              <a:t>.</a:t>
            </a:r>
          </a:p>
          <a:p>
            <a:pPr lvl="1"/>
            <a:r>
              <a:rPr lang="en-US" sz="2600" dirty="0"/>
              <a:t>Maintain rules that support ERCOT system reliability, promote market solutions, and are consistent with PURA, PUC, and NERC Reliability Standards.</a:t>
            </a:r>
          </a:p>
          <a:p>
            <a:pPr lvl="1"/>
            <a:r>
              <a:rPr lang="en-US" sz="2600" dirty="0"/>
              <a:t>Pursue 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p>
          <a:p>
            <a:pPr lvl="1"/>
            <a:r>
              <a:rPr lang="en-US" sz="2600" dirty="0"/>
              <a:t>Monitor resource adequacy and make improvements as necessary.</a:t>
            </a:r>
          </a:p>
          <a:p>
            <a:pPr lvl="1"/>
            <a:r>
              <a:rPr lang="en-US" sz="2600" dirty="0"/>
              <a:t>Collaborate with ERCOT Staff on current trends in fuel prices and installed resource costs through market changes.</a:t>
            </a:r>
          </a:p>
          <a:p>
            <a:pPr lvl="1"/>
            <a:r>
              <a:rPr lang="en-US" sz="2600" dirty="0"/>
              <a:t>Develop and implement needed market design corrections and improvements which are cost effective.</a:t>
            </a:r>
          </a:p>
          <a:p>
            <a:pPr lvl="1"/>
            <a:r>
              <a:rPr lang="en-US" sz="2600" dirty="0"/>
              <a:t>Pursue the appropriate implementation of load participation.</a:t>
            </a:r>
          </a:p>
          <a:p>
            <a:pPr lvl="1"/>
            <a:r>
              <a:rPr lang="en-US" sz="2600" dirty="0"/>
              <a:t>Pursue the appropriate implementation of emerging technologies.</a:t>
            </a:r>
          </a:p>
          <a:p>
            <a:pPr lvl="1"/>
            <a:r>
              <a:rPr lang="en-US" sz="2600" dirty="0"/>
              <a:t>Implement Retail Market improvements and requirements.</a:t>
            </a:r>
          </a:p>
          <a:p>
            <a:pPr lvl="1"/>
            <a:r>
              <a:rPr lang="en-US" sz="2600" dirty="0"/>
              <a:t>Facilitate market improvements necessary to leverage the capabilities of Advanced Metering Systems (AMS) in the retail market and improve the integrity and availability of AMS data to Market Participants.  </a:t>
            </a:r>
          </a:p>
          <a:p>
            <a:pPr lvl="1"/>
            <a:r>
              <a:rPr lang="en-US" sz="2600" dirty="0"/>
              <a:t>Improve settlement processes to facilitate changes in the ERCOT market design.</a:t>
            </a:r>
          </a:p>
          <a:p>
            <a:pPr lvl="1"/>
            <a:r>
              <a:rPr lang="en-US" sz="2600" dirty="0"/>
              <a:t>Collaborate with ERCOT Staff on the review of ancillary service needs and implement changes as necessary.</a:t>
            </a:r>
          </a:p>
          <a:p>
            <a:pPr lvl="1"/>
            <a:r>
              <a:rPr lang="en-US" sz="2600" dirty="0"/>
              <a:t>Maintain market rules that support open access to the ERCOT markets and transmission network.</a:t>
            </a:r>
          </a:p>
          <a:p>
            <a:pPr lvl="1"/>
            <a:r>
              <a:rPr lang="en-US" sz="2600" dirty="0"/>
              <a:t>Work with ERCOT Staff to develop Protocols and market improvements that support increased data transparency and data availability to the market.</a:t>
            </a:r>
          </a:p>
          <a:p>
            <a:pPr lvl="1"/>
            <a:r>
              <a:rPr lang="en-US" sz="2600" dirty="0"/>
              <a:t>Work with ERCOT Staff to ensure appropriate credit and collateral rules exist or are created to facilitate market changes</a:t>
            </a:r>
            <a:r>
              <a:rPr lang="en-US" dirty="0"/>
              <a:t>.</a:t>
            </a:r>
          </a:p>
          <a:p>
            <a:pPr marL="457200" lvl="1" indent="0">
              <a:buNone/>
            </a:pPr>
            <a:endParaRPr lang="en-US" dirty="0"/>
          </a:p>
        </p:txBody>
      </p:sp>
    </p:spTree>
    <p:extLst>
      <p:ext uri="{BB962C8B-B14F-4D97-AF65-F5344CB8AC3E}">
        <p14:creationId xmlns:p14="http://schemas.microsoft.com/office/powerpoint/2010/main" val="3746611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DB794-C282-47E1-8ADD-AB75A7940260}"/>
              </a:ext>
            </a:extLst>
          </p:cNvPr>
          <p:cNvSpPr>
            <a:spLocks noGrp="1"/>
          </p:cNvSpPr>
          <p:nvPr>
            <p:ph type="title"/>
          </p:nvPr>
        </p:nvSpPr>
        <p:spPr/>
        <p:txBody>
          <a:bodyPr/>
          <a:lstStyle/>
          <a:p>
            <a:r>
              <a:rPr lang="en-US" dirty="0"/>
              <a:t>2018 TAC Initiatives (Approved)</a:t>
            </a:r>
          </a:p>
        </p:txBody>
      </p:sp>
      <p:sp>
        <p:nvSpPr>
          <p:cNvPr id="3" name="Content Placeholder 2">
            <a:extLst>
              <a:ext uri="{FF2B5EF4-FFF2-40B4-BE49-F238E27FC236}">
                <a16:creationId xmlns:a16="http://schemas.microsoft.com/office/drawing/2014/main" id="{885B838C-11F4-4DD4-A34C-29558D5012A2}"/>
              </a:ext>
            </a:extLst>
          </p:cNvPr>
          <p:cNvSpPr>
            <a:spLocks noGrp="1"/>
          </p:cNvSpPr>
          <p:nvPr>
            <p:ph idx="1"/>
          </p:nvPr>
        </p:nvSpPr>
        <p:spPr/>
        <p:txBody>
          <a:bodyPr>
            <a:normAutofit fontScale="85000" lnSpcReduction="20000"/>
          </a:bodyPr>
          <a:lstStyle/>
          <a:p>
            <a:pPr lvl="0"/>
            <a:r>
              <a:rPr lang="en-US" dirty="0"/>
              <a:t>Load participation in price formation – WMS/RMS </a:t>
            </a:r>
          </a:p>
          <a:p>
            <a:pPr lvl="0"/>
            <a:r>
              <a:rPr lang="en-US" dirty="0"/>
              <a:t>Outage Coordination Improvements – ROS </a:t>
            </a:r>
          </a:p>
          <a:p>
            <a:pPr lvl="0"/>
            <a:r>
              <a:rPr lang="en-US" dirty="0"/>
              <a:t>Switchable Generation – WMS</a:t>
            </a:r>
          </a:p>
          <a:p>
            <a:pPr lvl="0"/>
            <a:r>
              <a:rPr lang="en-US" dirty="0"/>
              <a:t>Distributed Energy Resources – RMS/ROS/WMS</a:t>
            </a:r>
          </a:p>
          <a:p>
            <a:pPr lvl="0"/>
            <a:r>
              <a:rPr lang="en-US" dirty="0"/>
              <a:t>Real-Time Co-optimization – WMS </a:t>
            </a:r>
          </a:p>
          <a:p>
            <a:pPr lvl="0"/>
            <a:r>
              <a:rPr lang="en-US" dirty="0"/>
              <a:t>DC Tie considerations- ROS/WMS</a:t>
            </a:r>
          </a:p>
          <a:p>
            <a:pPr lvl="0"/>
            <a:r>
              <a:rPr lang="en-US" dirty="0"/>
              <a:t>Review of Planning Processes – ROS</a:t>
            </a:r>
          </a:p>
          <a:p>
            <a:pPr lvl="0"/>
            <a:r>
              <a:rPr lang="en-US" dirty="0"/>
              <a:t>Resource Definitions - PRS</a:t>
            </a:r>
          </a:p>
          <a:p>
            <a:pPr lvl="0"/>
            <a:r>
              <a:rPr lang="en-US" dirty="0"/>
              <a:t>Process for integrating or transitioning Load in ERCOT - RMS/WMS</a:t>
            </a:r>
          </a:p>
          <a:p>
            <a:pPr lvl="0"/>
            <a:r>
              <a:rPr lang="en-US" dirty="0"/>
              <a:t>Market Continuity- RMS/WMS </a:t>
            </a:r>
          </a:p>
          <a:p>
            <a:pPr lvl="0"/>
            <a:r>
              <a:rPr lang="en-US" dirty="0"/>
              <a:t>Improve utilization of the stakeholder process - PRS</a:t>
            </a:r>
          </a:p>
          <a:p>
            <a:endParaRPr lang="en-US" dirty="0"/>
          </a:p>
        </p:txBody>
      </p:sp>
    </p:spTree>
    <p:extLst>
      <p:ext uri="{BB962C8B-B14F-4D97-AF65-F5344CB8AC3E}">
        <p14:creationId xmlns:p14="http://schemas.microsoft.com/office/powerpoint/2010/main" val="3096003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A6598-6CC9-4812-932A-02789752DAA7}"/>
              </a:ext>
            </a:extLst>
          </p:cNvPr>
          <p:cNvSpPr>
            <a:spLocks noGrp="1"/>
          </p:cNvSpPr>
          <p:nvPr>
            <p:ph type="title"/>
          </p:nvPr>
        </p:nvSpPr>
        <p:spPr/>
        <p:txBody>
          <a:bodyPr/>
          <a:lstStyle/>
          <a:p>
            <a:r>
              <a:rPr lang="en-US" dirty="0"/>
              <a:t>PRS Report (Voting Items)</a:t>
            </a:r>
          </a:p>
        </p:txBody>
      </p:sp>
      <p:sp>
        <p:nvSpPr>
          <p:cNvPr id="3" name="Content Placeholder 2">
            <a:extLst>
              <a:ext uri="{FF2B5EF4-FFF2-40B4-BE49-F238E27FC236}">
                <a16:creationId xmlns:a16="http://schemas.microsoft.com/office/drawing/2014/main" id="{43C0D8C7-C6BF-478E-8096-571D87045A97}"/>
              </a:ext>
            </a:extLst>
          </p:cNvPr>
          <p:cNvSpPr>
            <a:spLocks noGrp="1"/>
          </p:cNvSpPr>
          <p:nvPr>
            <p:ph idx="1"/>
          </p:nvPr>
        </p:nvSpPr>
        <p:spPr/>
        <p:txBody>
          <a:bodyPr/>
          <a:lstStyle/>
          <a:p>
            <a:r>
              <a:rPr lang="en-US" sz="2600" dirty="0" smtClean="0"/>
              <a:t>NPRR854, NOIE </a:t>
            </a:r>
            <a:r>
              <a:rPr lang="en-US" sz="2600" dirty="0"/>
              <a:t>TDSP Submittal of Meters with Bidirectional Flow Caused by Generation Interconnected at Distribution Voltage </a:t>
            </a:r>
            <a:r>
              <a:rPr lang="en-US" dirty="0"/>
              <a:t>	</a:t>
            </a:r>
          </a:p>
          <a:p>
            <a:pPr lvl="1"/>
            <a:r>
              <a:rPr lang="en-US" dirty="0"/>
              <a:t>2018 Priority</a:t>
            </a:r>
          </a:p>
          <a:p>
            <a:pPr lvl="1"/>
            <a:r>
              <a:rPr lang="en-US" dirty="0">
                <a:solidFill>
                  <a:srgbClr val="FF0000"/>
                </a:solidFill>
              </a:rPr>
              <a:t>Approved</a:t>
            </a:r>
          </a:p>
          <a:p>
            <a:r>
              <a:rPr lang="en-US" sz="2600" dirty="0" smtClean="0"/>
              <a:t>NPRR860, Day-Ahead </a:t>
            </a:r>
            <a:r>
              <a:rPr lang="en-US" sz="2600" dirty="0"/>
              <a:t>Market (DAM) Clean Up No Impact</a:t>
            </a:r>
          </a:p>
          <a:p>
            <a:pPr lvl="1"/>
            <a:r>
              <a:rPr lang="en-US" dirty="0">
                <a:solidFill>
                  <a:srgbClr val="FF0000"/>
                </a:solidFill>
              </a:rPr>
              <a:t>Approved</a:t>
            </a:r>
          </a:p>
          <a:p>
            <a:r>
              <a:rPr lang="en-US" sz="2600" dirty="0"/>
              <a:t>PRS Goals</a:t>
            </a:r>
          </a:p>
          <a:p>
            <a:pPr lvl="1"/>
            <a:r>
              <a:rPr lang="en-US" dirty="0"/>
              <a:t>Goals from 2017 Remain the same </a:t>
            </a:r>
          </a:p>
          <a:p>
            <a:pPr lvl="2"/>
            <a:r>
              <a:rPr lang="en-US" dirty="0">
                <a:solidFill>
                  <a:srgbClr val="FF0000"/>
                </a:solidFill>
              </a:rPr>
              <a:t>Approved</a:t>
            </a:r>
          </a:p>
          <a:p>
            <a:pPr lvl="1"/>
            <a:endParaRPr lang="en-US" dirty="0"/>
          </a:p>
          <a:p>
            <a:pPr lvl="1"/>
            <a:endParaRPr lang="en-US" dirty="0"/>
          </a:p>
        </p:txBody>
      </p:sp>
    </p:spTree>
    <p:extLst>
      <p:ext uri="{BB962C8B-B14F-4D97-AF65-F5344CB8AC3E}">
        <p14:creationId xmlns:p14="http://schemas.microsoft.com/office/powerpoint/2010/main" val="3779056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B151A-8ACC-4FB7-A5C4-D98E268C8006}"/>
              </a:ext>
            </a:extLst>
          </p:cNvPr>
          <p:cNvSpPr>
            <a:spLocks noGrp="1"/>
          </p:cNvSpPr>
          <p:nvPr>
            <p:ph type="title"/>
          </p:nvPr>
        </p:nvSpPr>
        <p:spPr>
          <a:xfrm>
            <a:off x="1202499" y="456565"/>
            <a:ext cx="10151300" cy="1325563"/>
          </a:xfrm>
        </p:spPr>
        <p:txBody>
          <a:bodyPr/>
          <a:lstStyle/>
          <a:p>
            <a:r>
              <a:rPr lang="en-US" dirty="0"/>
              <a:t>WMS  Update – No Voting Items</a:t>
            </a:r>
          </a:p>
        </p:txBody>
      </p:sp>
      <p:sp>
        <p:nvSpPr>
          <p:cNvPr id="3" name="Content Placeholder 2">
            <a:extLst>
              <a:ext uri="{FF2B5EF4-FFF2-40B4-BE49-F238E27FC236}">
                <a16:creationId xmlns:a16="http://schemas.microsoft.com/office/drawing/2014/main" id="{184A5CE9-AAED-4648-8849-ED940C87B523}"/>
              </a:ext>
            </a:extLst>
          </p:cNvPr>
          <p:cNvSpPr>
            <a:spLocks noGrp="1"/>
          </p:cNvSpPr>
          <p:nvPr>
            <p:ph idx="1"/>
          </p:nvPr>
        </p:nvSpPr>
        <p:spPr>
          <a:xfrm>
            <a:off x="1202498" y="1917065"/>
            <a:ext cx="10151301" cy="4351338"/>
          </a:xfrm>
        </p:spPr>
        <p:txBody>
          <a:bodyPr/>
          <a:lstStyle/>
          <a:p>
            <a:r>
              <a:rPr lang="en-US" sz="2600" dirty="0"/>
              <a:t>NPRR 858, Provide Complete Current Operating Plan (COP) Data</a:t>
            </a:r>
          </a:p>
          <a:p>
            <a:pPr marL="544068" lvl="1" indent="-342900"/>
            <a:r>
              <a:rPr lang="en-US" sz="2200" dirty="0" smtClean="0"/>
              <a:t>Endorsed </a:t>
            </a:r>
            <a:r>
              <a:rPr lang="en-US" sz="2200" dirty="0"/>
              <a:t>as submitted</a:t>
            </a:r>
          </a:p>
          <a:p>
            <a:r>
              <a:rPr lang="en-US" sz="2600" dirty="0"/>
              <a:t>NPRR864, RUC Modifications to Consider Market-Based Solutions</a:t>
            </a:r>
          </a:p>
          <a:p>
            <a:pPr marL="544068" lvl="1" indent="-342900"/>
            <a:r>
              <a:rPr lang="en-US" sz="2200" dirty="0"/>
              <a:t>Endorsed as amended by 1/31/18 ERCOT comments and revised by 1/31/18 WMS</a:t>
            </a:r>
          </a:p>
          <a:p>
            <a:pPr marL="91440" lvl="1" indent="-91440">
              <a:spcBef>
                <a:spcPts val="1200"/>
              </a:spcBef>
              <a:spcAft>
                <a:spcPts val="200"/>
              </a:spcAft>
              <a:buSzPct val="100000"/>
              <a:buFont typeface="Calibri" panose="020F0502020204030204" pitchFamily="34" charset="0"/>
              <a:buChar char=" "/>
            </a:pPr>
            <a:r>
              <a:rPr lang="en-US" sz="2600" dirty="0" smtClean="0"/>
              <a:t>NPRR807</a:t>
            </a:r>
            <a:r>
              <a:rPr lang="en-US" sz="2600" dirty="0"/>
              <a:t>, Day-Ahead Market Price Correction</a:t>
            </a:r>
          </a:p>
          <a:p>
            <a:pPr marL="544068" lvl="1" indent="-342900"/>
            <a:r>
              <a:rPr lang="en-US" sz="2200" dirty="0" smtClean="0"/>
              <a:t>Endorsed </a:t>
            </a:r>
            <a:r>
              <a:rPr lang="en-US" sz="2200" dirty="0"/>
              <a:t>as amended by 1/17/18 ERCOT comments</a:t>
            </a:r>
          </a:p>
          <a:p>
            <a:pPr marL="544068" lvl="1" indent="-342900"/>
            <a:r>
              <a:rPr lang="en-US" sz="2200" dirty="0">
                <a:solidFill>
                  <a:srgbClr val="FF0000"/>
                </a:solidFill>
              </a:rPr>
              <a:t>Will be submitted to TAC for March 2018 Vote</a:t>
            </a:r>
          </a:p>
          <a:p>
            <a:pPr marL="0" lvl="1" indent="0">
              <a:buNone/>
            </a:pPr>
            <a:endParaRPr lang="en-US" sz="2200" dirty="0"/>
          </a:p>
          <a:p>
            <a:pPr marL="0" lvl="1" indent="0">
              <a:buNone/>
            </a:pPr>
            <a:endParaRPr lang="en-US" sz="2600" dirty="0"/>
          </a:p>
          <a:p>
            <a:pPr marL="0" indent="0">
              <a:buNone/>
            </a:pPr>
            <a:endParaRPr lang="en-US" dirty="0"/>
          </a:p>
        </p:txBody>
      </p:sp>
    </p:spTree>
    <p:extLst>
      <p:ext uri="{BB962C8B-B14F-4D97-AF65-F5344CB8AC3E}">
        <p14:creationId xmlns:p14="http://schemas.microsoft.com/office/powerpoint/2010/main" val="2174223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94F5C-D3EB-460E-8F07-86B73D563EAA}"/>
              </a:ext>
            </a:extLst>
          </p:cNvPr>
          <p:cNvSpPr>
            <a:spLocks noGrp="1"/>
          </p:cNvSpPr>
          <p:nvPr>
            <p:ph type="title"/>
          </p:nvPr>
        </p:nvSpPr>
        <p:spPr/>
        <p:txBody>
          <a:bodyPr/>
          <a:lstStyle/>
          <a:p>
            <a:r>
              <a:rPr lang="en-US" dirty="0"/>
              <a:t>COPS Update &amp; Taskforce </a:t>
            </a:r>
            <a:r>
              <a:rPr lang="en-US" dirty="0" smtClean="0"/>
              <a:t>Restructuring</a:t>
            </a:r>
            <a:endParaRPr lang="en-US" dirty="0"/>
          </a:p>
        </p:txBody>
      </p:sp>
      <p:sp>
        <p:nvSpPr>
          <p:cNvPr id="3" name="Content Placeholder 2">
            <a:extLst>
              <a:ext uri="{FF2B5EF4-FFF2-40B4-BE49-F238E27FC236}">
                <a16:creationId xmlns:a16="http://schemas.microsoft.com/office/drawing/2014/main" id="{AB3FD05C-067E-4381-80A2-4E28F10ABBCF}"/>
              </a:ext>
            </a:extLst>
          </p:cNvPr>
          <p:cNvSpPr>
            <a:spLocks noGrp="1"/>
          </p:cNvSpPr>
          <p:nvPr>
            <p:ph idx="1"/>
          </p:nvPr>
        </p:nvSpPr>
        <p:spPr/>
        <p:txBody>
          <a:bodyPr>
            <a:normAutofit/>
          </a:bodyPr>
          <a:lstStyle/>
          <a:p>
            <a:r>
              <a:rPr lang="en-US" sz="2600" dirty="0"/>
              <a:t>COPS</a:t>
            </a:r>
          </a:p>
          <a:p>
            <a:pPr marL="544068" lvl="1" indent="-342900"/>
            <a:r>
              <a:rPr lang="en-US" sz="2200" dirty="0"/>
              <a:t>Confirmation of Chair Heddie Lookadoo and Vice Chair John </a:t>
            </a:r>
            <a:r>
              <a:rPr lang="en-US" sz="2200" dirty="0"/>
              <a:t>Moschos </a:t>
            </a:r>
            <a:endParaRPr lang="en-US" sz="2200" dirty="0"/>
          </a:p>
          <a:p>
            <a:pPr lvl="2"/>
            <a:r>
              <a:rPr lang="en-US" dirty="0">
                <a:solidFill>
                  <a:srgbClr val="FF0000"/>
                </a:solidFill>
              </a:rPr>
              <a:t>Approved</a:t>
            </a:r>
          </a:p>
          <a:p>
            <a:pPr marL="544068" lvl="1" indent="-342900"/>
            <a:r>
              <a:rPr lang="en-US" sz="2200" dirty="0"/>
              <a:t>COPS Goals</a:t>
            </a:r>
          </a:p>
          <a:p>
            <a:pPr lvl="2"/>
            <a:r>
              <a:rPr lang="en-US" dirty="0">
                <a:solidFill>
                  <a:srgbClr val="FF0000"/>
                </a:solidFill>
              </a:rPr>
              <a:t>Approved</a:t>
            </a:r>
          </a:p>
          <a:p>
            <a:r>
              <a:rPr lang="en-US" sz="2600" dirty="0"/>
              <a:t>Taskforce Restructuring</a:t>
            </a:r>
          </a:p>
          <a:p>
            <a:pPr marL="544068" lvl="1" indent="-342900"/>
            <a:r>
              <a:rPr lang="en-US" sz="2200" dirty="0"/>
              <a:t>PPT can be found on TAC Site under February 22 Meeting</a:t>
            </a:r>
          </a:p>
          <a:p>
            <a:pPr marL="544068" lvl="1" indent="-342900"/>
            <a:r>
              <a:rPr lang="en-US" sz="2200" dirty="0"/>
              <a:t>Recommended to move forward to proceed with </a:t>
            </a:r>
            <a:r>
              <a:rPr lang="en-US" sz="2200" dirty="0"/>
              <a:t>Taskforce </a:t>
            </a:r>
            <a:r>
              <a:rPr lang="en-US" sz="2200" dirty="0"/>
              <a:t>Recommendations</a:t>
            </a:r>
          </a:p>
          <a:p>
            <a:pPr marL="544068" lvl="1" indent="-342900"/>
            <a:r>
              <a:rPr lang="en-US" sz="2200" dirty="0"/>
              <a:t>March </a:t>
            </a:r>
            <a:r>
              <a:rPr lang="en-US" sz="2200" dirty="0"/>
              <a:t>5th Taskforce Meeting Scheduled - </a:t>
            </a:r>
            <a:r>
              <a:rPr lang="en-US" sz="2200" dirty="0">
                <a:hlinkClick r:id="rId2"/>
              </a:rPr>
              <a:t>http://www.ercot.com/calendar/2018/3/5/148883-TAC</a:t>
            </a:r>
            <a:endParaRPr lang="en-US" sz="2200" dirty="0"/>
          </a:p>
          <a:p>
            <a:pPr lvl="1"/>
            <a:endParaRPr lang="en-US" dirty="0"/>
          </a:p>
          <a:p>
            <a:pPr marL="914400" lvl="2" indent="0">
              <a:buNone/>
            </a:pPr>
            <a:endParaRPr lang="en-US" dirty="0">
              <a:solidFill>
                <a:srgbClr val="FF0000"/>
              </a:solidFill>
            </a:endParaRPr>
          </a:p>
          <a:p>
            <a:pPr marL="914400" lvl="2" indent="0">
              <a:buNone/>
            </a:pPr>
            <a:endParaRPr lang="en-US" dirty="0">
              <a:solidFill>
                <a:srgbClr val="FF0000"/>
              </a:solidFill>
            </a:endParaRPr>
          </a:p>
          <a:p>
            <a:pPr lvl="1"/>
            <a:endParaRPr lang="en-US" dirty="0"/>
          </a:p>
          <a:p>
            <a:endParaRPr lang="en-US" dirty="0"/>
          </a:p>
        </p:txBody>
      </p:sp>
    </p:spTree>
    <p:extLst>
      <p:ext uri="{BB962C8B-B14F-4D97-AF65-F5344CB8AC3E}">
        <p14:creationId xmlns:p14="http://schemas.microsoft.com/office/powerpoint/2010/main" val="290206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5088B-6BA4-497E-A6B9-6ABEAC005D07}"/>
              </a:ext>
            </a:extLst>
          </p:cNvPr>
          <p:cNvSpPr>
            <a:spLocks noGrp="1"/>
          </p:cNvSpPr>
          <p:nvPr>
            <p:ph type="title"/>
          </p:nvPr>
        </p:nvSpPr>
        <p:spPr/>
        <p:txBody>
          <a:bodyPr/>
          <a:lstStyle/>
          <a:p>
            <a:r>
              <a:rPr lang="en-US" dirty="0"/>
              <a:t>RMS Update</a:t>
            </a:r>
          </a:p>
        </p:txBody>
      </p:sp>
      <p:sp>
        <p:nvSpPr>
          <p:cNvPr id="3" name="Content Placeholder 2">
            <a:extLst>
              <a:ext uri="{FF2B5EF4-FFF2-40B4-BE49-F238E27FC236}">
                <a16:creationId xmlns:a16="http://schemas.microsoft.com/office/drawing/2014/main" id="{69CD9A15-61A1-4896-8F1C-547F3326D201}"/>
              </a:ext>
            </a:extLst>
          </p:cNvPr>
          <p:cNvSpPr>
            <a:spLocks noGrp="1"/>
          </p:cNvSpPr>
          <p:nvPr>
            <p:ph idx="1"/>
          </p:nvPr>
        </p:nvSpPr>
        <p:spPr/>
        <p:txBody>
          <a:bodyPr>
            <a:normAutofit fontScale="77500" lnSpcReduction="20000"/>
          </a:bodyPr>
          <a:lstStyle/>
          <a:p>
            <a:pPr>
              <a:lnSpc>
                <a:spcPct val="110000"/>
              </a:lnSpc>
            </a:pPr>
            <a:r>
              <a:rPr lang="en-US" sz="3700" dirty="0"/>
              <a:t>RMS </a:t>
            </a:r>
            <a:r>
              <a:rPr lang="en-US" sz="3700" dirty="0" smtClean="0"/>
              <a:t>WG/TF Leadership </a:t>
            </a:r>
            <a:r>
              <a:rPr lang="en-US" sz="3700" dirty="0"/>
              <a:t>Confirmed</a:t>
            </a:r>
          </a:p>
          <a:p>
            <a:pPr marL="91440" lvl="1" indent="-91440">
              <a:lnSpc>
                <a:spcPct val="110000"/>
              </a:lnSpc>
              <a:spcBef>
                <a:spcPts val="1200"/>
              </a:spcBef>
              <a:spcAft>
                <a:spcPts val="200"/>
              </a:spcAft>
              <a:buSzPct val="100000"/>
              <a:buFont typeface="Calibri" panose="020F0502020204030204" pitchFamily="34" charset="0"/>
              <a:buChar char=" "/>
            </a:pPr>
            <a:r>
              <a:rPr lang="en-US" sz="3700" dirty="0"/>
              <a:t>Approved Voting </a:t>
            </a:r>
            <a:r>
              <a:rPr lang="en-US" sz="3700" dirty="0" smtClean="0"/>
              <a:t>Items</a:t>
            </a:r>
          </a:p>
          <a:p>
            <a:pPr marL="544068" lvl="1" indent="-342900">
              <a:lnSpc>
                <a:spcPct val="110000"/>
              </a:lnSpc>
              <a:buSzPct val="100000"/>
            </a:pPr>
            <a:r>
              <a:rPr lang="en-US" sz="3600" dirty="0"/>
              <a:t>NPRR853 </a:t>
            </a:r>
            <a:r>
              <a:rPr lang="en-US" sz="3600" dirty="0"/>
              <a:t>– Availability of ERCOT Estimated Interval Meter Data</a:t>
            </a:r>
          </a:p>
          <a:p>
            <a:pPr marL="91440" lvl="1" indent="-91440">
              <a:lnSpc>
                <a:spcPct val="110000"/>
              </a:lnSpc>
              <a:spcBef>
                <a:spcPts val="1200"/>
              </a:spcBef>
              <a:spcAft>
                <a:spcPts val="200"/>
              </a:spcAft>
              <a:buSzPct val="100000"/>
              <a:buFont typeface="Calibri" panose="020F0502020204030204" pitchFamily="34" charset="0"/>
              <a:buChar char=" "/>
            </a:pPr>
            <a:r>
              <a:rPr lang="en-US" sz="3700" dirty="0" smtClean="0"/>
              <a:t>Tabled Voting Items </a:t>
            </a:r>
            <a:endParaRPr lang="en-US" sz="3700" dirty="0"/>
          </a:p>
          <a:p>
            <a:pPr marL="544068" lvl="1" indent="-342900">
              <a:lnSpc>
                <a:spcPct val="110000"/>
              </a:lnSpc>
            </a:pPr>
            <a:r>
              <a:rPr lang="en-US" sz="3600" dirty="0" smtClean="0"/>
              <a:t>NPRR850, </a:t>
            </a:r>
            <a:r>
              <a:rPr lang="en-US" sz="3600" dirty="0"/>
              <a:t>Market Suspension and </a:t>
            </a:r>
            <a:r>
              <a:rPr lang="en-US" sz="3600" dirty="0" smtClean="0"/>
              <a:t>Restart</a:t>
            </a:r>
            <a:endParaRPr lang="en-US" sz="3600" dirty="0"/>
          </a:p>
          <a:p>
            <a:pPr marL="544068" lvl="1" indent="-342900">
              <a:lnSpc>
                <a:spcPct val="110000"/>
              </a:lnSpc>
            </a:pPr>
            <a:r>
              <a:rPr lang="en-US" sz="3600" dirty="0"/>
              <a:t>NPRR 851, Procedure for Managing Disconnections for Bidirectional Electrical Connections at Transmission Level Voltages</a:t>
            </a:r>
          </a:p>
          <a:p>
            <a:pPr marL="91440" lvl="1" indent="-91440">
              <a:lnSpc>
                <a:spcPct val="110000"/>
              </a:lnSpc>
              <a:spcBef>
                <a:spcPts val="1200"/>
              </a:spcBef>
              <a:spcAft>
                <a:spcPts val="200"/>
              </a:spcAft>
              <a:buSzPct val="100000"/>
              <a:buFont typeface="Calibri" panose="020F0502020204030204" pitchFamily="34" charset="0"/>
              <a:buChar char=" "/>
            </a:pPr>
            <a:r>
              <a:rPr lang="en-US" sz="3700" dirty="0"/>
              <a:t>AMWG sun-</a:t>
            </a:r>
            <a:r>
              <a:rPr lang="en-US" sz="3700" dirty="0" err="1"/>
              <a:t>setted</a:t>
            </a:r>
            <a:r>
              <a:rPr lang="en-US" sz="3700" dirty="0"/>
              <a:t> (inactivate)</a:t>
            </a:r>
          </a:p>
          <a:p>
            <a:pPr marL="457200" lvl="1" indent="0">
              <a:buNone/>
            </a:pPr>
            <a:endParaRPr lang="en-US" dirty="0"/>
          </a:p>
          <a:p>
            <a:pPr marL="914400" lvl="2" indent="0">
              <a:buNone/>
            </a:pPr>
            <a:endParaRPr lang="en-US" dirty="0"/>
          </a:p>
        </p:txBody>
      </p:sp>
    </p:spTree>
    <p:extLst>
      <p:ext uri="{BB962C8B-B14F-4D97-AF65-F5344CB8AC3E}">
        <p14:creationId xmlns:p14="http://schemas.microsoft.com/office/powerpoint/2010/main" val="218945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7B36-CD1A-488B-8CBF-FD3B146D28D4}"/>
              </a:ext>
            </a:extLst>
          </p:cNvPr>
          <p:cNvSpPr>
            <a:spLocks noGrp="1"/>
          </p:cNvSpPr>
          <p:nvPr>
            <p:ph type="title"/>
          </p:nvPr>
        </p:nvSpPr>
        <p:spPr/>
        <p:txBody>
          <a:bodyPr/>
          <a:lstStyle/>
          <a:p>
            <a:r>
              <a:rPr lang="en-US" dirty="0"/>
              <a:t>ERCOT updates</a:t>
            </a:r>
          </a:p>
        </p:txBody>
      </p:sp>
      <p:sp>
        <p:nvSpPr>
          <p:cNvPr id="3" name="Content Placeholder 2">
            <a:extLst>
              <a:ext uri="{FF2B5EF4-FFF2-40B4-BE49-F238E27FC236}">
                <a16:creationId xmlns:a16="http://schemas.microsoft.com/office/drawing/2014/main" id="{3FF85829-9A8E-4EC6-80A8-315ACEBAA1DA}"/>
              </a:ext>
            </a:extLst>
          </p:cNvPr>
          <p:cNvSpPr>
            <a:spLocks noGrp="1"/>
          </p:cNvSpPr>
          <p:nvPr>
            <p:ph idx="1"/>
          </p:nvPr>
        </p:nvSpPr>
        <p:spPr/>
        <p:txBody>
          <a:bodyPr>
            <a:normAutofit/>
          </a:bodyPr>
          <a:lstStyle/>
          <a:p>
            <a:r>
              <a:rPr lang="en-US" dirty="0"/>
              <a:t>Amendments to Bylaws </a:t>
            </a:r>
            <a:r>
              <a:rPr lang="en-US" dirty="0">
                <a:hlinkClick r:id="rId2"/>
              </a:rPr>
              <a:t>http://</a:t>
            </a:r>
            <a:r>
              <a:rPr lang="en-US" dirty="0" smtClean="0">
                <a:hlinkClick r:id="rId2"/>
              </a:rPr>
              <a:t>www.ercot.com/content/wcm/key_documents_lists/138439/Proposed_Bylaws_Amendments_ERCOT_Legal_11_21_2017.docx</a:t>
            </a:r>
            <a:endParaRPr lang="en-US" dirty="0" smtClean="0"/>
          </a:p>
          <a:p>
            <a:pPr lvl="1"/>
            <a:r>
              <a:rPr lang="en-US" sz="2000" dirty="0" smtClean="0"/>
              <a:t>Notable Changes</a:t>
            </a:r>
            <a:endParaRPr lang="en-US" sz="2000" dirty="0"/>
          </a:p>
          <a:p>
            <a:pPr lvl="2"/>
            <a:r>
              <a:rPr lang="en-US" sz="2000" dirty="0"/>
              <a:t>Definition of </a:t>
            </a:r>
            <a:r>
              <a:rPr lang="en-US" sz="2000" dirty="0" smtClean="0"/>
              <a:t>Affiliate, Member, Officer</a:t>
            </a:r>
            <a:endParaRPr lang="en-US" sz="2000" dirty="0"/>
          </a:p>
          <a:p>
            <a:pPr lvl="1"/>
            <a:r>
              <a:rPr lang="en-US" sz="2000" dirty="0" smtClean="0"/>
              <a:t>Southern </a:t>
            </a:r>
            <a:r>
              <a:rPr lang="en-US" sz="2000" dirty="0"/>
              <a:t>Cross Transmission </a:t>
            </a:r>
          </a:p>
          <a:p>
            <a:pPr lvl="2"/>
            <a:r>
              <a:rPr lang="en-US" sz="2000" dirty="0"/>
              <a:t>PUCT Project 4634 and Docket #45624</a:t>
            </a:r>
          </a:p>
          <a:p>
            <a:pPr lvl="2"/>
            <a:r>
              <a:rPr lang="en-US" sz="2000" dirty="0"/>
              <a:t>ERCOT Legal recommends that TAC consider the IOU and independent Power Marketing Segment as appropriate segments for Southern Cross</a:t>
            </a:r>
          </a:p>
          <a:p>
            <a:pPr marL="914400" lvl="2" indent="0">
              <a:buNone/>
            </a:pPr>
            <a:endParaRPr lang="en-US" dirty="0"/>
          </a:p>
        </p:txBody>
      </p:sp>
    </p:spTree>
    <p:extLst>
      <p:ext uri="{BB962C8B-B14F-4D97-AF65-F5344CB8AC3E}">
        <p14:creationId xmlns:p14="http://schemas.microsoft.com/office/powerpoint/2010/main" val="319425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1AC62-F7BF-4D02-8F8F-D689B0C7A905}"/>
              </a:ext>
            </a:extLst>
          </p:cNvPr>
          <p:cNvSpPr>
            <a:spLocks noGrp="1"/>
          </p:cNvSpPr>
          <p:nvPr>
            <p:ph type="title"/>
          </p:nvPr>
        </p:nvSpPr>
        <p:spPr/>
        <p:txBody>
          <a:bodyPr/>
          <a:lstStyle/>
          <a:p>
            <a:r>
              <a:rPr lang="en-US" dirty="0"/>
              <a:t>Other Business</a:t>
            </a:r>
          </a:p>
        </p:txBody>
      </p:sp>
      <p:sp>
        <p:nvSpPr>
          <p:cNvPr id="3" name="Content Placeholder 2">
            <a:extLst>
              <a:ext uri="{FF2B5EF4-FFF2-40B4-BE49-F238E27FC236}">
                <a16:creationId xmlns:a16="http://schemas.microsoft.com/office/drawing/2014/main" id="{DE569A51-6B9F-4224-B881-0A4D3194BDC3}"/>
              </a:ext>
            </a:extLst>
          </p:cNvPr>
          <p:cNvSpPr>
            <a:spLocks noGrp="1"/>
          </p:cNvSpPr>
          <p:nvPr>
            <p:ph idx="1"/>
          </p:nvPr>
        </p:nvSpPr>
        <p:spPr/>
        <p:txBody>
          <a:bodyPr/>
          <a:lstStyle/>
          <a:p>
            <a:r>
              <a:rPr lang="en-US" dirty="0"/>
              <a:t>NOGGRR149 – Revision to Definition of Transmission Operator</a:t>
            </a:r>
          </a:p>
          <a:p>
            <a:pPr lvl="1"/>
            <a:r>
              <a:rPr lang="en-US" dirty="0"/>
              <a:t>SPGG has commitment to PUC to find a solution</a:t>
            </a:r>
          </a:p>
          <a:p>
            <a:pPr lvl="1"/>
            <a:r>
              <a:rPr lang="en-US" dirty="0">
                <a:solidFill>
                  <a:srgbClr val="FF0000"/>
                </a:solidFill>
              </a:rPr>
              <a:t>Rejected by TAC</a:t>
            </a:r>
          </a:p>
          <a:p>
            <a:pPr lvl="1"/>
            <a:endParaRPr lang="en-US" dirty="0"/>
          </a:p>
          <a:p>
            <a:pPr marL="457200" lvl="1" indent="0">
              <a:buNone/>
            </a:pPr>
            <a:endParaRPr lang="en-US" dirty="0"/>
          </a:p>
        </p:txBody>
      </p:sp>
    </p:spTree>
    <p:extLst>
      <p:ext uri="{BB962C8B-B14F-4D97-AF65-F5344CB8AC3E}">
        <p14:creationId xmlns:p14="http://schemas.microsoft.com/office/powerpoint/2010/main" val="376899041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327</TotalTime>
  <Words>623</Words>
  <Application>Microsoft Office PowerPoint</Application>
  <PresentationFormat>Widescreen</PresentationFormat>
  <Paragraphs>81</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Calibri</vt:lpstr>
      <vt:lpstr>Calibri Light</vt:lpstr>
      <vt:lpstr>Retrospect</vt:lpstr>
      <vt:lpstr>March 8th 2018</vt:lpstr>
      <vt:lpstr>2018 TAC Goals and Initiatives (Approved)</vt:lpstr>
      <vt:lpstr>2018 TAC Initiatives (Approved)</vt:lpstr>
      <vt:lpstr>PRS Report (Voting Items)</vt:lpstr>
      <vt:lpstr>WMS  Update – No Voting Items</vt:lpstr>
      <vt:lpstr>COPS Update &amp; Taskforce Restructuring</vt:lpstr>
      <vt:lpstr>RMS Update</vt:lpstr>
      <vt:lpstr>ERCOT updates</vt:lpstr>
      <vt:lpstr>Other Business</vt:lpstr>
      <vt:lpstr>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March 8th 2018</dc:title>
  <dc:creator>Heddie Lookadoo</dc:creator>
  <cp:lastModifiedBy>Moschos, John</cp:lastModifiedBy>
  <cp:revision>14</cp:revision>
  <dcterms:created xsi:type="dcterms:W3CDTF">2018-02-28T09:48:55Z</dcterms:created>
  <dcterms:modified xsi:type="dcterms:W3CDTF">2018-03-01T20:26:54Z</dcterms:modified>
</cp:coreProperties>
</file>