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62" r:id="rId4"/>
    <p:sldId id="263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4" autoAdjust="0"/>
    <p:restoredTop sz="94660"/>
  </p:normalViewPr>
  <p:slideViewPr>
    <p:cSldViewPr>
      <p:cViewPr>
        <p:scale>
          <a:sx n="114" d="100"/>
          <a:sy n="114" d="100"/>
        </p:scale>
        <p:origin x="-14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mktrules/issues/RMGRR15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9207/12._RMTTF_Update_to_RMS_0306.PP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rcot.com/content/wcm/key_documents_lists/139207/07._TXSETUpdateToRMS_Mar2018.pptx" TargetMode="External"/><Relationship Id="rId4" Type="http://schemas.openxmlformats.org/officeDocument/2006/relationships/hyperlink" Target="http://ercot.com/content/wcm/key_documents_lists/139207/11._TDTMS_Update_to_RMS_03_06_18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9207/13._RMS_-_ERCOT_Updates_-_Retail_Projects_Update_201800306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05600" cy="1894362"/>
          </a:xfrm>
        </p:spPr>
        <p:txBody>
          <a:bodyPr>
            <a:normAutofit/>
          </a:bodyPr>
          <a:lstStyle/>
          <a:p>
            <a:r>
              <a:rPr lang="en-US" sz="1600" spc="-30" dirty="0" smtClean="0"/>
              <a:t>March 7, 2018</a:t>
            </a:r>
            <a:br>
              <a:rPr lang="en-US" sz="1600" spc="-30" dirty="0" smtClean="0"/>
            </a:br>
            <a:r>
              <a:rPr lang="en-US" sz="1200" spc="-30" dirty="0" smtClean="0"/>
              <a:t/>
            </a:r>
            <a:br>
              <a:rPr lang="en-US" sz="1200" spc="-30" dirty="0" smtClean="0"/>
            </a:br>
            <a:r>
              <a:rPr lang="en-US" sz="2800" spc="-30" dirty="0" smtClean="0"/>
              <a:t>RMS Update to COPS</a:t>
            </a:r>
            <a:endParaRPr lang="en-US" sz="2800" spc="-3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Rebecca Zerwas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/>
              <a:t>RMS </a:t>
            </a:r>
            <a:r>
              <a:rPr lang="en-US" dirty="0" smtClean="0"/>
              <a:t>Meeting  </a:t>
            </a:r>
            <a:r>
              <a:rPr lang="en-US" dirty="0"/>
              <a:t>- </a:t>
            </a:r>
            <a:r>
              <a:rPr lang="en-US" dirty="0" smtClean="0"/>
              <a:t>3.6.18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077200" cy="4873752"/>
          </a:xfrm>
        </p:spPr>
        <p:txBody>
          <a:bodyPr>
            <a:normAutofit fontScale="77500" lnSpcReduction="20000"/>
          </a:bodyPr>
          <a:lstStyle/>
          <a:p>
            <a:pPr marL="365760" lvl="1" indent="0">
              <a:buNone/>
            </a:pPr>
            <a:endParaRPr lang="en-US" sz="1400" dirty="0" smtClean="0"/>
          </a:p>
          <a:p>
            <a:pPr lvl="0">
              <a:buClr>
                <a:srgbClr val="FE8637"/>
              </a:buClr>
            </a:pPr>
            <a:r>
              <a:rPr lang="en-US" sz="2600" dirty="0" err="1"/>
              <a:t>TAC</a:t>
            </a:r>
            <a:r>
              <a:rPr lang="en-US" sz="2600" dirty="0"/>
              <a:t> Structural Review </a:t>
            </a:r>
            <a:r>
              <a:rPr lang="en-US" sz="2600" dirty="0" smtClean="0"/>
              <a:t>Discussion </a:t>
            </a:r>
            <a:r>
              <a:rPr lang="en-US" sz="2100" dirty="0" smtClean="0"/>
              <a:t>re: COPS and RMS continues, Task Force meeting held 3.5 to review needed amendments to procedures, protocols, and guides</a:t>
            </a:r>
            <a:endParaRPr lang="en-US" sz="2100" i="1" dirty="0" smtClean="0"/>
          </a:p>
          <a:p>
            <a:pPr lvl="0">
              <a:buClr>
                <a:srgbClr val="FE8637"/>
              </a:buClr>
            </a:pPr>
            <a:endParaRPr lang="en-US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en-US" sz="2600" dirty="0" smtClean="0">
                <a:solidFill>
                  <a:prstClr val="black"/>
                </a:solidFill>
              </a:rPr>
              <a:t>Voting Items </a:t>
            </a:r>
          </a:p>
          <a:p>
            <a:pPr lvl="1">
              <a:buClr>
                <a:srgbClr val="FE8637"/>
              </a:buClr>
            </a:pPr>
            <a:r>
              <a:rPr lang="en-US" dirty="0" err="1">
                <a:solidFill>
                  <a:prstClr val="black"/>
                </a:solidFill>
                <a:hlinkClick r:id="rId3"/>
              </a:rPr>
              <a:t>RMGRR150</a:t>
            </a:r>
            <a:r>
              <a:rPr lang="en-US" dirty="0">
                <a:solidFill>
                  <a:prstClr val="black"/>
                </a:solidFill>
              </a:rPr>
              <a:t>, Appendix Removal and Cleanup of the Competitive Retailer Safety Net Spreadsheet</a:t>
            </a:r>
          </a:p>
          <a:p>
            <a:pPr lvl="2">
              <a:buClr>
                <a:srgbClr val="FE8637"/>
              </a:buClr>
            </a:pPr>
            <a:r>
              <a:rPr lang="en-US" sz="1700" dirty="0">
                <a:solidFill>
                  <a:prstClr val="black"/>
                </a:solidFill>
              </a:rPr>
              <a:t>RMS unanimously vote to approve revision request to remove Section 9, Appendix A1: Competitive Retailer Safety Net Request, and clean up the Competitive Retailer Safety Net Spreadsheet.  RMS also unanimously endorsed the Impact Analysis (no impact).</a:t>
            </a:r>
          </a:p>
          <a:p>
            <a:pPr lvl="1">
              <a:buClr>
                <a:srgbClr val="FE8637"/>
              </a:buClr>
            </a:pPr>
            <a:r>
              <a:rPr lang="en-US" spc="-20" dirty="0" err="1" smtClean="0"/>
              <a:t>NPRR</a:t>
            </a:r>
            <a:r>
              <a:rPr lang="en-US" spc="-20" dirty="0" smtClean="0"/>
              <a:t> 850, Market Suspension and Restart </a:t>
            </a:r>
          </a:p>
          <a:p>
            <a:pPr lvl="2">
              <a:buClr>
                <a:srgbClr val="FE8637"/>
              </a:buClr>
            </a:pPr>
            <a:r>
              <a:rPr lang="en-US" sz="1700" spc="-20" dirty="0" smtClean="0"/>
              <a:t>No Discussion, tabled</a:t>
            </a:r>
          </a:p>
          <a:p>
            <a:pPr lvl="1">
              <a:buClr>
                <a:srgbClr val="FE8637"/>
              </a:buClr>
            </a:pPr>
            <a:r>
              <a:rPr lang="en-US" spc="-20" dirty="0" err="1" smtClean="0"/>
              <a:t>NPRR</a:t>
            </a:r>
            <a:r>
              <a:rPr lang="en-US" spc="-20" dirty="0" smtClean="0"/>
              <a:t> 851</a:t>
            </a:r>
            <a:r>
              <a:rPr lang="en-US" spc="-20" dirty="0"/>
              <a:t>, Procedure for Managing Disconnections for Bidirectional Electrical Connections at Transmission Level </a:t>
            </a:r>
            <a:r>
              <a:rPr lang="en-US" spc="-20" dirty="0" smtClean="0"/>
              <a:t>Voltages</a:t>
            </a:r>
          </a:p>
          <a:p>
            <a:pPr lvl="2">
              <a:buClr>
                <a:srgbClr val="FE8637"/>
              </a:buClr>
            </a:pPr>
            <a:r>
              <a:rPr lang="en-US" sz="1700" spc="-20" dirty="0" smtClean="0"/>
              <a:t>Update provided, discussion expected on 3.15 at </a:t>
            </a:r>
            <a:r>
              <a:rPr lang="en-US" sz="1700" spc="-20" dirty="0" err="1" smtClean="0"/>
              <a:t>OWG</a:t>
            </a:r>
            <a:r>
              <a:rPr lang="en-US" sz="1700" spc="-20" dirty="0" smtClean="0"/>
              <a:t> to confirm language and bring back to RMS – remains tabled</a:t>
            </a:r>
          </a:p>
          <a:p>
            <a:pPr lvl="1">
              <a:buClr>
                <a:srgbClr val="FE8637"/>
              </a:buClr>
            </a:pPr>
            <a:r>
              <a:rPr lang="en-US" spc="-20" dirty="0" err="1" smtClean="0"/>
              <a:t>NPRR</a:t>
            </a:r>
            <a:r>
              <a:rPr lang="en-US" spc="-20" dirty="0" smtClean="0"/>
              <a:t> 853</a:t>
            </a:r>
            <a:r>
              <a:rPr lang="en-US" spc="-20" dirty="0"/>
              <a:t>, Availability of ERCOT Estimated Interval Meter </a:t>
            </a:r>
            <a:r>
              <a:rPr lang="en-US" spc="-20" dirty="0" smtClean="0"/>
              <a:t>Data</a:t>
            </a:r>
          </a:p>
          <a:p>
            <a:pPr lvl="2">
              <a:buClr>
                <a:srgbClr val="FE8637"/>
              </a:buClr>
            </a:pPr>
            <a:r>
              <a:rPr lang="en-US" sz="1700" spc="-30" dirty="0" smtClean="0"/>
              <a:t>RMS filed comments to PRS requesting continue to </a:t>
            </a:r>
            <a:r>
              <a:rPr lang="en-US" sz="1700" dirty="0" smtClean="0"/>
              <a:t>table </a:t>
            </a:r>
            <a:r>
              <a:rPr lang="en-US" sz="1700" dirty="0" err="1"/>
              <a:t>NPRR853</a:t>
            </a:r>
            <a:r>
              <a:rPr lang="en-US" sz="1700" dirty="0"/>
              <a:t> for further review of </a:t>
            </a:r>
            <a:r>
              <a:rPr lang="en-US" sz="1700" dirty="0" smtClean="0"/>
              <a:t> comments filed by ERCOT on 2.26 requesting language clarifications to eliminate a specific delivery method as well as further comments filed by ERCOT on 3.2 discussing </a:t>
            </a:r>
            <a:r>
              <a:rPr lang="en-US" sz="1700" dirty="0"/>
              <a:t>potential cost </a:t>
            </a:r>
            <a:r>
              <a:rPr lang="en-US" sz="1700" dirty="0" smtClean="0"/>
              <a:t>impacts</a:t>
            </a:r>
            <a:endParaRPr lang="en-US" sz="1700" spc="-2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3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Working Group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153400" cy="5181600"/>
          </a:xfrm>
        </p:spPr>
        <p:txBody>
          <a:bodyPr>
            <a:normAutofit fontScale="92500"/>
          </a:bodyPr>
          <a:lstStyle/>
          <a:p>
            <a:pPr lvl="0">
              <a:buClr>
                <a:srgbClr val="FE8637"/>
              </a:buClr>
            </a:pPr>
            <a:r>
              <a:rPr lang="en-US" b="1" dirty="0" err="1" smtClean="0"/>
              <a:t>RMTTF</a:t>
            </a:r>
            <a:r>
              <a:rPr lang="en-US" dirty="0" smtClean="0"/>
              <a:t> 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smtClean="0">
                <a:solidFill>
                  <a:prstClr val="black"/>
                </a:solidFill>
                <a:hlinkClick r:id="rId3"/>
              </a:rPr>
              <a:t>presentation</a:t>
            </a:r>
            <a:r>
              <a:rPr lang="en-US" sz="1600" dirty="0" smtClean="0">
                <a:solidFill>
                  <a:prstClr val="black"/>
                </a:solidFill>
              </a:rPr>
              <a:t>)</a:t>
            </a:r>
          </a:p>
          <a:p>
            <a:pPr lvl="1"/>
            <a:r>
              <a:rPr lang="en-US" sz="1500" dirty="0" smtClean="0"/>
              <a:t>Refreshed </a:t>
            </a:r>
            <a:r>
              <a:rPr lang="en-US" sz="1500" dirty="0" err="1" smtClean="0"/>
              <a:t>MarkeTrak</a:t>
            </a:r>
            <a:r>
              <a:rPr lang="en-US" sz="1500" dirty="0" smtClean="0"/>
              <a:t> training available, TX SET training will launch in September</a:t>
            </a:r>
          </a:p>
          <a:p>
            <a:pPr lvl="1"/>
            <a:r>
              <a:rPr lang="en-US" sz="1500" dirty="0" smtClean="0"/>
              <a:t>2018 Retail training schedule set with in person Dallas (May 1</a:t>
            </a:r>
            <a:r>
              <a:rPr lang="en-US" sz="1500" baseline="30000" dirty="0" smtClean="0"/>
              <a:t>st </a:t>
            </a:r>
            <a:r>
              <a:rPr lang="en-US" sz="1500" dirty="0" smtClean="0"/>
              <a:t>&amp; 2</a:t>
            </a:r>
            <a:r>
              <a:rPr lang="en-US" sz="1500" baseline="30000" dirty="0" smtClean="0"/>
              <a:t>nd</a:t>
            </a:r>
            <a:r>
              <a:rPr lang="en-US" sz="1500" dirty="0" smtClean="0"/>
              <a:t>) and Houston (September 25</a:t>
            </a:r>
            <a:r>
              <a:rPr lang="en-US" sz="1500" baseline="30000" dirty="0" smtClean="0"/>
              <a:t>th</a:t>
            </a:r>
            <a:r>
              <a:rPr lang="en-US" sz="1500" dirty="0" smtClean="0"/>
              <a:t> &amp; 26</a:t>
            </a:r>
            <a:r>
              <a:rPr lang="en-US" sz="1500" baseline="30000" dirty="0" smtClean="0"/>
              <a:t>th</a:t>
            </a:r>
            <a:r>
              <a:rPr lang="en-US" sz="1500" dirty="0" smtClean="0"/>
              <a:t> ) dates</a:t>
            </a:r>
          </a:p>
          <a:p>
            <a:endParaRPr lang="en-US" sz="1000" dirty="0" smtClean="0"/>
          </a:p>
          <a:p>
            <a:pPr lvl="0">
              <a:buClr>
                <a:srgbClr val="FE8637"/>
              </a:buClr>
            </a:pPr>
            <a:r>
              <a:rPr lang="en-US" b="1" dirty="0" err="1" smtClean="0"/>
              <a:t>TDTMS</a:t>
            </a:r>
            <a:r>
              <a:rPr lang="en-US" dirty="0" smtClean="0"/>
              <a:t> 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smtClean="0">
                <a:solidFill>
                  <a:prstClr val="black"/>
                </a:solidFill>
                <a:hlinkClick r:id="rId4"/>
              </a:rPr>
              <a:t>presentation</a:t>
            </a:r>
            <a:r>
              <a:rPr lang="en-US" sz="1600" dirty="0" smtClean="0">
                <a:solidFill>
                  <a:prstClr val="black"/>
                </a:solidFill>
              </a:rPr>
              <a:t>) </a:t>
            </a:r>
            <a:endParaRPr lang="en-US" dirty="0" smtClean="0">
              <a:solidFill>
                <a:prstClr val="black"/>
              </a:solidFill>
            </a:endParaRPr>
          </a:p>
          <a:p>
            <a:pPr lvl="1"/>
            <a:r>
              <a:rPr lang="en-US" sz="1500" dirty="0" smtClean="0"/>
              <a:t>Discussed </a:t>
            </a:r>
            <a:r>
              <a:rPr lang="en-US" sz="1500" dirty="0" err="1" smtClean="0"/>
              <a:t>NPRR</a:t>
            </a:r>
            <a:r>
              <a:rPr lang="en-US" sz="1500" dirty="0" smtClean="0"/>
              <a:t> 778 lessons learned </a:t>
            </a:r>
            <a:r>
              <a:rPr lang="en-US" sz="1500" dirty="0"/>
              <a:t>and </a:t>
            </a:r>
            <a:r>
              <a:rPr lang="en-US" sz="1500" dirty="0" smtClean="0"/>
              <a:t>made edits to the </a:t>
            </a:r>
            <a:r>
              <a:rPr lang="en-US" sz="1500" dirty="0" err="1" smtClean="0"/>
              <a:t>MarkeTrak</a:t>
            </a:r>
            <a:r>
              <a:rPr lang="en-US" sz="1500" dirty="0" smtClean="0"/>
              <a:t> </a:t>
            </a:r>
            <a:r>
              <a:rPr lang="en-US" sz="1500" dirty="0"/>
              <a:t>Users </a:t>
            </a:r>
            <a:r>
              <a:rPr lang="en-US" sz="1500" dirty="0" smtClean="0"/>
              <a:t>Guide to align with changes</a:t>
            </a:r>
          </a:p>
          <a:p>
            <a:pPr lvl="1"/>
            <a:r>
              <a:rPr lang="en-US" sz="16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Annual </a:t>
            </a:r>
            <a:r>
              <a:rPr lang="en-US" sz="1600" dirty="0" err="1">
                <a:solidFill>
                  <a:srgbClr val="000000"/>
                </a:solidFill>
                <a:latin typeface="Constantia" panose="02030602050306030303" pitchFamily="18" charset="0"/>
              </a:rPr>
              <a:t>MarkeTrak</a:t>
            </a:r>
            <a:r>
              <a:rPr lang="en-US" sz="1600" dirty="0">
                <a:solidFill>
                  <a:srgbClr val="000000"/>
                </a:solidFill>
                <a:latin typeface="Constantia" panose="02030602050306030303" pitchFamily="18" charset="0"/>
              </a:rPr>
              <a:t> Subtypes </a:t>
            </a:r>
            <a:r>
              <a:rPr lang="en-US" sz="16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Review, currently prioritizing specific subtypes for review</a:t>
            </a:r>
            <a:endParaRPr lang="en-US" sz="1600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endParaRPr lang="en-US" sz="1000" dirty="0"/>
          </a:p>
          <a:p>
            <a:pPr lvl="0">
              <a:buClr>
                <a:srgbClr val="FE8637"/>
              </a:buClr>
            </a:pPr>
            <a:r>
              <a:rPr lang="en-US" b="1" dirty="0" smtClean="0"/>
              <a:t>TX SET 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smtClean="0">
                <a:solidFill>
                  <a:prstClr val="black"/>
                </a:solidFill>
                <a:hlinkClick r:id="rId5"/>
              </a:rPr>
              <a:t>presentation</a:t>
            </a:r>
            <a:r>
              <a:rPr lang="en-US" sz="1600" dirty="0" smtClean="0">
                <a:solidFill>
                  <a:prstClr val="black"/>
                </a:solidFill>
              </a:rPr>
              <a:t>)</a:t>
            </a:r>
            <a:endParaRPr lang="en-US" dirty="0">
              <a:solidFill>
                <a:prstClr val="black"/>
              </a:solidFill>
            </a:endParaRPr>
          </a:p>
          <a:p>
            <a:pPr lvl="1"/>
            <a:r>
              <a:rPr lang="en-US" sz="1500" dirty="0" smtClean="0"/>
              <a:t>Continuing to work through Hurricane Harvey lessons learned</a:t>
            </a:r>
          </a:p>
          <a:p>
            <a:pPr lvl="1"/>
            <a:r>
              <a:rPr lang="en-US" sz="1500" dirty="0" smtClean="0"/>
              <a:t>Discussion of Safety-Net processes, </a:t>
            </a:r>
            <a:r>
              <a:rPr lang="en-US" sz="1500" i="1" dirty="0" smtClean="0"/>
              <a:t>see </a:t>
            </a:r>
            <a:r>
              <a:rPr lang="en-US" sz="1500" i="1" dirty="0" err="1" smtClean="0"/>
              <a:t>RMGRR150</a:t>
            </a:r>
            <a:endParaRPr lang="en-US" sz="1500" i="1" dirty="0" smtClean="0"/>
          </a:p>
          <a:p>
            <a:pPr lvl="1"/>
            <a:r>
              <a:rPr lang="en-US" sz="1500" dirty="0"/>
              <a:t>Reviewing Retail Market Guide and Protocols to remove references to Sharyland </a:t>
            </a:r>
            <a:r>
              <a:rPr lang="en-US" sz="1500" dirty="0" smtClean="0"/>
              <a:t>Utilities</a:t>
            </a:r>
          </a:p>
          <a:p>
            <a:pPr lvl="1"/>
            <a:endParaRPr lang="en-US" sz="1500" dirty="0"/>
          </a:p>
          <a:p>
            <a:pPr marL="365760" lvl="1" indent="0">
              <a:buNone/>
            </a:pPr>
            <a:r>
              <a:rPr lang="en-US" sz="1650" dirty="0" smtClean="0">
                <a:solidFill>
                  <a:schemeClr val="accent1">
                    <a:lumMod val="75000"/>
                  </a:schemeClr>
                </a:solidFill>
              </a:rPr>
              <a:t>***</a:t>
            </a:r>
            <a:r>
              <a:rPr lang="en-US" sz="1650" dirty="0" smtClean="0"/>
              <a:t>Note, </a:t>
            </a:r>
            <a:r>
              <a:rPr lang="en-US" sz="1650" dirty="0" err="1" smtClean="0"/>
              <a:t>AMWG</a:t>
            </a:r>
            <a:r>
              <a:rPr lang="en-US" sz="1650" dirty="0" smtClean="0"/>
              <a:t> has been moved to inactive and the January SMT reporting is available on the RMS meeting page pending a Commission decision in D-47472</a:t>
            </a:r>
            <a:r>
              <a:rPr lang="en-US" sz="1650" dirty="0">
                <a:solidFill>
                  <a:srgbClr val="FFC000"/>
                </a:solidFill>
              </a:rPr>
              <a:t> </a:t>
            </a:r>
            <a:endParaRPr lang="en-US" sz="165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1500" dirty="0" smtClean="0"/>
          </a:p>
          <a:p>
            <a:pPr lvl="1"/>
            <a:endParaRPr lang="en-US" sz="1500" dirty="0" smtClean="0"/>
          </a:p>
          <a:p>
            <a:endParaRPr lang="en-US" sz="1500" dirty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54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RMS ERCOT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50848"/>
            <a:ext cx="8077200" cy="4873752"/>
          </a:xfrm>
        </p:spPr>
        <p:txBody>
          <a:bodyPr>
            <a:normAutofit/>
          </a:bodyPr>
          <a:lstStyle/>
          <a:p>
            <a:pPr lvl="1">
              <a:buClr>
                <a:srgbClr val="FE8637"/>
              </a:buClr>
            </a:pPr>
            <a:endParaRPr lang="en-US" sz="400" dirty="0" smtClean="0"/>
          </a:p>
          <a:p>
            <a:pPr lvl="0">
              <a:buClr>
                <a:srgbClr val="FE8637"/>
              </a:buClr>
            </a:pPr>
            <a:r>
              <a:rPr lang="en-US" sz="2000" b="1" dirty="0" smtClean="0">
                <a:solidFill>
                  <a:prstClr val="black"/>
                </a:solidFill>
              </a:rPr>
              <a:t>Retail Project Update</a:t>
            </a:r>
            <a:endParaRPr lang="en-US" sz="2000" b="1" dirty="0" smtClean="0">
              <a:solidFill>
                <a:prstClr val="black"/>
              </a:solidFill>
            </a:endParaRPr>
          </a:p>
          <a:p>
            <a:pPr lvl="1"/>
            <a:r>
              <a:rPr lang="en-US" sz="1400" dirty="0" err="1"/>
              <a:t>PR173</a:t>
            </a:r>
            <a:r>
              <a:rPr lang="en-US" sz="1400" dirty="0"/>
              <a:t>-02 ERCOT Flight Certification </a:t>
            </a:r>
            <a:r>
              <a:rPr lang="en-US" sz="1400" dirty="0" smtClean="0"/>
              <a:t>Website – provided o</a:t>
            </a:r>
            <a:r>
              <a:rPr lang="en-US" sz="1300" dirty="0" smtClean="0"/>
              <a:t>verview of project to replace the external web interface utilized for the purpose of executing Protocol mandated ERCOT certification of retail Market Participants (</a:t>
            </a:r>
            <a:r>
              <a:rPr lang="en-US" sz="1300" dirty="0" err="1" smtClean="0"/>
              <a:t>ETOD</a:t>
            </a:r>
            <a:r>
              <a:rPr lang="en-US" sz="1300" dirty="0" smtClean="0"/>
              <a:t>)</a:t>
            </a:r>
            <a:r>
              <a:rPr lang="en-US" sz="1300" dirty="0" smtClean="0">
                <a:solidFill>
                  <a:prstClr val="black"/>
                </a:solidFill>
              </a:rPr>
              <a:t> </a:t>
            </a:r>
          </a:p>
          <a:p>
            <a:pPr lvl="1"/>
            <a:r>
              <a:rPr lang="en-US" sz="1300" dirty="0" smtClean="0"/>
              <a:t>presentation available </a:t>
            </a:r>
            <a:r>
              <a:rPr lang="en-US" sz="1300" dirty="0" smtClean="0">
                <a:hlinkClick r:id="rId3"/>
              </a:rPr>
              <a:t>here</a:t>
            </a:r>
            <a:endParaRPr lang="en-US" sz="1300" dirty="0" smtClean="0"/>
          </a:p>
          <a:p>
            <a:pPr lvl="1">
              <a:buClr>
                <a:srgbClr val="FE8637"/>
              </a:buClr>
            </a:pPr>
            <a:endParaRPr lang="en-US" sz="400" b="1" dirty="0">
              <a:solidFill>
                <a:prstClr val="black"/>
              </a:solidFill>
            </a:endParaRPr>
          </a:p>
          <a:p>
            <a:pPr lvl="1">
              <a:buClr>
                <a:srgbClr val="FE8637"/>
              </a:buClr>
            </a:pPr>
            <a:endParaRPr lang="en-US" sz="400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en-US" sz="2000" b="1" dirty="0">
                <a:solidFill>
                  <a:prstClr val="black"/>
                </a:solidFill>
              </a:rPr>
              <a:t>ERCOT IT to Market Participant IT Forum</a:t>
            </a:r>
          </a:p>
          <a:p>
            <a:pPr lvl="1">
              <a:buClr>
                <a:srgbClr val="FE8637"/>
              </a:buClr>
            </a:pPr>
            <a:r>
              <a:rPr lang="en-US" sz="1300" dirty="0">
                <a:solidFill>
                  <a:prstClr val="black"/>
                </a:solidFill>
              </a:rPr>
              <a:t>ERCOT will host a series of WebEx sessions throughout the year designed to engage Market Participant IT personnel in discussions related to </a:t>
            </a:r>
            <a:r>
              <a:rPr lang="en-US" sz="1300" dirty="0" err="1">
                <a:solidFill>
                  <a:prstClr val="black"/>
                </a:solidFill>
              </a:rPr>
              <a:t>ERCOT’s</a:t>
            </a:r>
            <a:r>
              <a:rPr lang="en-US" sz="1300" dirty="0">
                <a:solidFill>
                  <a:prstClr val="black"/>
                </a:solidFill>
              </a:rPr>
              <a:t> direction for system </a:t>
            </a:r>
            <a:r>
              <a:rPr lang="en-US" sz="1300" dirty="0" smtClean="0">
                <a:solidFill>
                  <a:prstClr val="black"/>
                </a:solidFill>
              </a:rPr>
              <a:t>changes</a:t>
            </a:r>
          </a:p>
          <a:p>
            <a:pPr lvl="1">
              <a:buClr>
                <a:srgbClr val="FE8637"/>
              </a:buClr>
            </a:pPr>
            <a:r>
              <a:rPr lang="en-US" sz="1300" dirty="0" smtClean="0"/>
              <a:t>First session </a:t>
            </a:r>
            <a:r>
              <a:rPr lang="en-US" sz="1300" dirty="0" smtClean="0"/>
              <a:t>held </a:t>
            </a:r>
            <a:r>
              <a:rPr lang="en-US" sz="1300" dirty="0" smtClean="0"/>
              <a:t>February 23</a:t>
            </a:r>
            <a:r>
              <a:rPr lang="en-US" sz="1300" baseline="30000" dirty="0" smtClean="0"/>
              <a:t>rd</a:t>
            </a:r>
            <a:r>
              <a:rPr lang="en-US" sz="1300" dirty="0" smtClean="0"/>
              <a:t>, ERCOT provided an update</a:t>
            </a:r>
            <a:endParaRPr lang="en-US" sz="1300" baseline="30000" dirty="0" smtClean="0"/>
          </a:p>
          <a:p>
            <a:pPr lvl="1">
              <a:buClr>
                <a:srgbClr val="FE8637"/>
              </a:buClr>
            </a:pPr>
            <a:endParaRPr lang="en-US" sz="400" dirty="0" smtClean="0"/>
          </a:p>
          <a:p>
            <a:pPr lvl="1">
              <a:buClr>
                <a:srgbClr val="FE8637"/>
              </a:buClr>
            </a:pPr>
            <a:endParaRPr lang="en-US" sz="1300" dirty="0" smtClean="0"/>
          </a:p>
          <a:p>
            <a:pPr lvl="1">
              <a:buClr>
                <a:srgbClr val="FE8637"/>
              </a:buClr>
            </a:pPr>
            <a:endParaRPr lang="en-US" sz="1300" dirty="0"/>
          </a:p>
          <a:p>
            <a:pPr marL="365760" lvl="1" indent="0" algn="ctr">
              <a:buClr>
                <a:srgbClr val="FE8637"/>
              </a:buClr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US" sz="2000" b="1" dirty="0" smtClean="0"/>
              <a:t>Next RMS meeting scheduled for April 3</a:t>
            </a:r>
            <a:r>
              <a:rPr lang="en-US" sz="2000" b="1" baseline="30000" dirty="0" smtClean="0"/>
              <a:t>rd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46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4876799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583</TotalTime>
  <Words>431</Words>
  <Application>Microsoft Office PowerPoint</Application>
  <PresentationFormat>On-screen Show (4:3)</PresentationFormat>
  <Paragraphs>57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March 7, 2018  RMS Update to COPS</vt:lpstr>
      <vt:lpstr>RMS Meeting  - 3.6.18</vt:lpstr>
      <vt:lpstr>Working Group Updates</vt:lpstr>
      <vt:lpstr>RMS ERCOT Updates</vt:lpstr>
      <vt:lpstr>Questions? 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Zerwas (Reed), Rebecca</cp:lastModifiedBy>
  <cp:revision>59</cp:revision>
  <dcterms:created xsi:type="dcterms:W3CDTF">2018-01-08T22:15:17Z</dcterms:created>
  <dcterms:modified xsi:type="dcterms:W3CDTF">2018-03-07T14:09:42Z</dcterms:modified>
</cp:coreProperties>
</file>