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7"/>
  </p:notesMasterIdLst>
  <p:handoutMasterIdLst>
    <p:handoutMasterId r:id="rId8"/>
  </p:handoutMasterIdLst>
  <p:sldIdLst>
    <p:sldId id="256" r:id="rId2"/>
    <p:sldId id="270" r:id="rId3"/>
    <p:sldId id="266" r:id="rId4"/>
    <p:sldId id="271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4" autoAdjust="0"/>
    <p:restoredTop sz="94660"/>
  </p:normalViewPr>
  <p:slideViewPr>
    <p:cSldViewPr>
      <p:cViewPr>
        <p:scale>
          <a:sx n="100" d="100"/>
          <a:sy n="100" d="100"/>
        </p:scale>
        <p:origin x="-11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E9F4A-4066-491C-8F25-BCC5643327B9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C5BAE-5329-436C-BB9D-CF26C6291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48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47C23-70FF-4D54-8A37-93BEF4D37D87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8A51B-00BD-480F-A961-AEEFF753F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33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705600" cy="1894362"/>
          </a:xfrm>
        </p:spPr>
        <p:txBody>
          <a:bodyPr>
            <a:normAutofit/>
          </a:bodyPr>
          <a:lstStyle/>
          <a:p>
            <a:r>
              <a:rPr lang="en-US" sz="1600" spc="-30" dirty="0" smtClean="0"/>
              <a:t>March 6, 2018</a:t>
            </a:r>
            <a:br>
              <a:rPr lang="en-US" sz="1600" spc="-30" dirty="0" smtClean="0"/>
            </a:br>
            <a:r>
              <a:rPr lang="en-US" sz="1200" spc="-30" dirty="0" smtClean="0"/>
              <a:t/>
            </a:r>
            <a:br>
              <a:rPr lang="en-US" sz="1200" spc="-30" dirty="0" smtClean="0"/>
            </a:br>
            <a:r>
              <a:rPr lang="en-US" sz="2800" spc="-30" dirty="0" smtClean="0"/>
              <a:t>TAC Subcommittee Restructuring</a:t>
            </a:r>
            <a:br>
              <a:rPr lang="en-US" sz="2800" spc="-30" dirty="0" smtClean="0"/>
            </a:br>
            <a:r>
              <a:rPr lang="en-US" sz="2800" spc="-30" dirty="0" smtClean="0"/>
              <a:t>Task force (TSRTF)</a:t>
            </a:r>
            <a:endParaRPr lang="en-US" sz="2800" spc="-3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000" dirty="0" smtClean="0"/>
              <a:t>Jim Lee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65244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7467600" cy="579438"/>
          </a:xfrm>
          <a:ln w="12700">
            <a:noFill/>
          </a:ln>
        </p:spPr>
        <p:txBody>
          <a:bodyPr/>
          <a:lstStyle/>
          <a:p>
            <a:r>
              <a:rPr lang="en-US" dirty="0" smtClean="0"/>
              <a:t>COPS Changes</a:t>
            </a:r>
            <a:endParaRPr lang="en-US" sz="200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2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8382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914400"/>
            <a:ext cx="8305800" cy="573457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endParaRPr lang="en-US" sz="900" b="1" dirty="0"/>
          </a:p>
          <a:p>
            <a:pPr marL="0" indent="0">
              <a:buNone/>
            </a:pPr>
            <a:r>
              <a:rPr lang="en-US" sz="1800" b="1" i="1" dirty="0" smtClean="0"/>
              <a:t>On Feb 7</a:t>
            </a:r>
            <a:r>
              <a:rPr lang="en-US" sz="1800" b="1" i="1" baseline="30000" dirty="0" smtClean="0"/>
              <a:t>th</a:t>
            </a:r>
            <a:r>
              <a:rPr lang="en-US" sz="1800" b="1" i="1" dirty="0" smtClean="0"/>
              <a:t>, COPS considered the TSRTF </a:t>
            </a:r>
            <a:r>
              <a:rPr lang="en-US" sz="1800" b="1" i="1" dirty="0"/>
              <a:t>recommendations</a:t>
            </a:r>
            <a:r>
              <a:rPr lang="en-US" sz="1800" b="1" i="1" dirty="0" smtClean="0"/>
              <a:t>:</a:t>
            </a:r>
          </a:p>
          <a:p>
            <a:pPr marL="0" indent="0">
              <a:buNone/>
            </a:pPr>
            <a:endParaRPr lang="en-US" sz="1050" b="1" i="1" dirty="0"/>
          </a:p>
          <a:p>
            <a:pPr marL="0" indent="0">
              <a:buNone/>
            </a:pPr>
            <a:endParaRPr lang="en-US" sz="100" b="1" i="1" dirty="0"/>
          </a:p>
          <a:p>
            <a:r>
              <a:rPr lang="en-US" sz="1800" b="1" dirty="0" smtClean="0"/>
              <a:t>Market Data WG (MDWG) – </a:t>
            </a:r>
            <a:r>
              <a:rPr lang="en-US" sz="1600" b="1" i="1" dirty="0" smtClean="0">
                <a:solidFill>
                  <a:srgbClr val="FF0000"/>
                </a:solidFill>
              </a:rPr>
              <a:t>COPS to make inactive</a:t>
            </a:r>
          </a:p>
          <a:p>
            <a:pPr lvl="1"/>
            <a:r>
              <a:rPr lang="en-US" sz="1300" dirty="0" smtClean="0"/>
              <a:t>Market Data Transparency SLA would move under TDTMS.</a:t>
            </a:r>
          </a:p>
          <a:p>
            <a:pPr lvl="1"/>
            <a:r>
              <a:rPr lang="en-US" sz="1300" dirty="0" smtClean="0"/>
              <a:t>Retail specific reports &amp; extracts to move under TDTMS.</a:t>
            </a:r>
          </a:p>
          <a:p>
            <a:pPr lvl="1"/>
            <a:r>
              <a:rPr lang="en-US" sz="1300" dirty="0" smtClean="0"/>
              <a:t>Other market data questions/issues are to be managed through the respective subcommittee</a:t>
            </a:r>
          </a:p>
          <a:p>
            <a:pPr lvl="1"/>
            <a:endParaRPr lang="en-US" sz="1300" dirty="0"/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n-US" sz="1800" b="1" dirty="0" smtClean="0"/>
              <a:t>Profiling WG (PWG) – </a:t>
            </a:r>
            <a:r>
              <a:rPr lang="en-US" sz="1600" b="1" i="1" dirty="0" smtClean="0">
                <a:solidFill>
                  <a:srgbClr val="FF0000"/>
                </a:solidFill>
              </a:rPr>
              <a:t>RMS to inherit &amp; make inactive</a:t>
            </a:r>
            <a:endParaRPr lang="en-US" sz="1600" b="1" i="1" dirty="0">
              <a:solidFill>
                <a:srgbClr val="FF0000"/>
              </a:solidFill>
            </a:endParaRPr>
          </a:p>
          <a:p>
            <a:pPr lvl="1"/>
            <a:r>
              <a:rPr lang="en-US" sz="1300" dirty="0"/>
              <a:t>Settlement Stability, </a:t>
            </a:r>
            <a:r>
              <a:rPr lang="en-US" sz="1300" dirty="0" smtClean="0"/>
              <a:t>Annual Validation</a:t>
            </a:r>
            <a:r>
              <a:rPr lang="en-US" sz="1300" dirty="0"/>
              <a:t>, UFE, and Weather Sensitivity reports </a:t>
            </a:r>
            <a:r>
              <a:rPr lang="en-US" sz="1300" dirty="0" smtClean="0"/>
              <a:t>to move </a:t>
            </a:r>
            <a:r>
              <a:rPr lang="en-US" sz="1300" dirty="0"/>
              <a:t>under </a:t>
            </a:r>
            <a:r>
              <a:rPr lang="en-US" sz="1300" dirty="0" smtClean="0"/>
              <a:t>RMS.</a:t>
            </a:r>
          </a:p>
          <a:p>
            <a:pPr lvl="1"/>
            <a:endParaRPr lang="en-US" sz="1300" dirty="0" smtClean="0"/>
          </a:p>
          <a:p>
            <a:r>
              <a:rPr lang="en-US" sz="1800" b="1" dirty="0" smtClean="0"/>
              <a:t>Communications &amp; Settlement WG (CSWG) </a:t>
            </a:r>
            <a:r>
              <a:rPr lang="en-US" sz="1800" b="1" dirty="0"/>
              <a:t>– </a:t>
            </a:r>
            <a:r>
              <a:rPr lang="en-US" sz="1600" b="1" i="1" dirty="0">
                <a:solidFill>
                  <a:srgbClr val="FF0000"/>
                </a:solidFill>
              </a:rPr>
              <a:t>COPS to make inactive</a:t>
            </a:r>
          </a:p>
          <a:p>
            <a:pPr lvl="1"/>
            <a:r>
              <a:rPr lang="en-US" sz="1300" dirty="0" smtClean="0"/>
              <a:t>Settlement discussion items &amp; topics will move under WMS (whether standalone WG or combine with existing WMS WG is to be determined by WMS)</a:t>
            </a:r>
          </a:p>
          <a:p>
            <a:pPr lvl="1"/>
            <a:r>
              <a:rPr lang="en-US" sz="1300" dirty="0" smtClean="0"/>
              <a:t>Specialized market communication processes will be inherited by the respective subcommittees (Retail goes to RMS, Wholesale goes to WMS, etc.)</a:t>
            </a:r>
            <a:endParaRPr lang="en-US" sz="1300" dirty="0"/>
          </a:p>
          <a:p>
            <a:pPr marL="0" indent="0">
              <a:buFont typeface="Wingdings"/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9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7467600" cy="579438"/>
          </a:xfrm>
          <a:ln w="12700">
            <a:noFill/>
          </a:ln>
        </p:spPr>
        <p:txBody>
          <a:bodyPr/>
          <a:lstStyle/>
          <a:p>
            <a:r>
              <a:rPr lang="en-US" dirty="0" smtClean="0"/>
              <a:t>RMS Changes</a:t>
            </a:r>
            <a:endParaRPr lang="en-US" sz="2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3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8382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914400"/>
            <a:ext cx="8305800" cy="573457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i="1" dirty="0" smtClean="0"/>
              <a:t>On Feb 6</a:t>
            </a:r>
            <a:r>
              <a:rPr lang="en-US" sz="1800" b="1" i="1" baseline="30000" dirty="0" smtClean="0"/>
              <a:t>th</a:t>
            </a:r>
            <a:r>
              <a:rPr lang="en-US" sz="1800" b="1" i="1" dirty="0" smtClean="0"/>
              <a:t>, RMS discussed the </a:t>
            </a:r>
            <a:r>
              <a:rPr lang="en-US" sz="1800" b="1" i="1" dirty="0"/>
              <a:t>TSRTF recommendations:</a:t>
            </a:r>
            <a:endParaRPr lang="en-US" sz="100" b="1" i="1" dirty="0"/>
          </a:p>
          <a:p>
            <a:r>
              <a:rPr lang="en-US" sz="1800" b="1" dirty="0" smtClean="0"/>
              <a:t>AMWG – </a:t>
            </a:r>
            <a:r>
              <a:rPr lang="en-US" sz="1600" b="1" i="1" dirty="0" smtClean="0">
                <a:solidFill>
                  <a:srgbClr val="FF0000"/>
                </a:solidFill>
              </a:rPr>
              <a:t>RMS voted to move AMWG to inactive</a:t>
            </a:r>
          </a:p>
          <a:p>
            <a:pPr lvl="1"/>
            <a:r>
              <a:rPr lang="en-US" sz="1300" dirty="0" smtClean="0"/>
              <a:t>AMWG reporting to move under PUCT </a:t>
            </a:r>
            <a:r>
              <a:rPr lang="en-US" sz="1300" dirty="0"/>
              <a:t>P</a:t>
            </a:r>
            <a:r>
              <a:rPr lang="en-US" sz="1300" dirty="0" smtClean="0"/>
              <a:t>roject #47472</a:t>
            </a:r>
          </a:p>
          <a:p>
            <a:pPr lvl="1"/>
            <a:r>
              <a:rPr lang="en-US" sz="1300" dirty="0" smtClean="0"/>
              <a:t>SMT communications to move to RMS (or SMT) listserv</a:t>
            </a:r>
          </a:p>
          <a:p>
            <a:pPr lvl="1"/>
            <a:endParaRPr lang="en-US" sz="900" dirty="0"/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n-US" sz="1800" b="1" dirty="0" smtClean="0"/>
              <a:t>TDTMS – </a:t>
            </a:r>
            <a:r>
              <a:rPr lang="en-US" sz="1600" b="1" i="1" dirty="0">
                <a:solidFill>
                  <a:srgbClr val="FF0000"/>
                </a:solidFill>
              </a:rPr>
              <a:t>RMS recommends keeping MarkeTrak under </a:t>
            </a:r>
            <a:r>
              <a:rPr lang="en-US" sz="1600" b="1" i="1" dirty="0" smtClean="0">
                <a:solidFill>
                  <a:srgbClr val="FF0000"/>
                </a:solidFill>
              </a:rPr>
              <a:t>TDTMS</a:t>
            </a:r>
            <a:endParaRPr lang="en-US" sz="1600" b="1" i="1" dirty="0">
              <a:solidFill>
                <a:srgbClr val="FF0000"/>
              </a:solidFill>
            </a:endParaRPr>
          </a:p>
          <a:p>
            <a:pPr lvl="1"/>
            <a:r>
              <a:rPr lang="en-US" sz="1300" spc="-20" dirty="0" smtClean="0"/>
              <a:t>Would inherit Market </a:t>
            </a:r>
            <a:r>
              <a:rPr lang="en-US" sz="1300" spc="-20" dirty="0"/>
              <a:t>Data Transparency SLA </a:t>
            </a:r>
            <a:r>
              <a:rPr lang="en-US" sz="1300" spc="-20" dirty="0" smtClean="0"/>
              <a:t>ownership from MDWG/COPS</a:t>
            </a:r>
          </a:p>
          <a:p>
            <a:pPr lvl="1"/>
            <a:r>
              <a:rPr lang="en-US" sz="1300" dirty="0" smtClean="0"/>
              <a:t>Would own retail </a:t>
            </a:r>
            <a:r>
              <a:rPr lang="en-US" sz="1300" dirty="0"/>
              <a:t>specific </a:t>
            </a:r>
            <a:r>
              <a:rPr lang="en-US" sz="1300" dirty="0" smtClean="0"/>
              <a:t>report &amp; extract issues previously considered at MDWG</a:t>
            </a:r>
          </a:p>
          <a:p>
            <a:pPr lvl="1"/>
            <a:endParaRPr lang="en-US" sz="900" dirty="0" smtClean="0"/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n-US" sz="1800" b="1" dirty="0" smtClean="0"/>
              <a:t>RMTTF – </a:t>
            </a:r>
            <a:r>
              <a:rPr lang="en-US" sz="1600" b="1" i="1" dirty="0">
                <a:solidFill>
                  <a:srgbClr val="FF0000"/>
                </a:solidFill>
              </a:rPr>
              <a:t>RMS </a:t>
            </a:r>
            <a:r>
              <a:rPr lang="en-US" sz="1600" b="1" i="1" dirty="0" smtClean="0">
                <a:solidFill>
                  <a:srgbClr val="FF0000"/>
                </a:solidFill>
              </a:rPr>
              <a:t>to sunset TF once training </a:t>
            </a:r>
            <a:r>
              <a:rPr lang="en-US" sz="1600" b="1" i="1" dirty="0">
                <a:solidFill>
                  <a:srgbClr val="FF0000"/>
                </a:solidFill>
              </a:rPr>
              <a:t>modules in queue are </a:t>
            </a:r>
            <a:r>
              <a:rPr lang="en-US" sz="1600" b="1" i="1" dirty="0" smtClean="0">
                <a:solidFill>
                  <a:srgbClr val="FF0000"/>
                </a:solidFill>
              </a:rPr>
              <a:t>completed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endParaRPr lang="en-US" sz="200" b="1" i="1" dirty="0">
              <a:solidFill>
                <a:srgbClr val="FF0000"/>
              </a:solidFill>
            </a:endParaRPr>
          </a:p>
          <a:p>
            <a:r>
              <a:rPr lang="en-US" sz="1800" b="1" dirty="0" smtClean="0"/>
              <a:t>TX SET </a:t>
            </a:r>
            <a:r>
              <a:rPr lang="en-US" sz="1800" b="1" dirty="0"/>
              <a:t>– </a:t>
            </a:r>
            <a:r>
              <a:rPr lang="en-US" sz="1600" b="1" i="1" dirty="0">
                <a:solidFill>
                  <a:srgbClr val="FF0000"/>
                </a:solidFill>
              </a:rPr>
              <a:t>no changes, status </a:t>
            </a:r>
            <a:r>
              <a:rPr lang="en-US" sz="1600" b="1" i="1" dirty="0" smtClean="0">
                <a:solidFill>
                  <a:srgbClr val="FF0000"/>
                </a:solidFill>
              </a:rPr>
              <a:t>quo</a:t>
            </a:r>
          </a:p>
          <a:p>
            <a:endParaRPr lang="en-US" sz="100" b="1" i="1" dirty="0">
              <a:solidFill>
                <a:srgbClr val="FF0000"/>
              </a:solidFill>
            </a:endParaRPr>
          </a:p>
          <a:p>
            <a:r>
              <a:rPr lang="en-US" sz="1800" b="1" dirty="0" smtClean="0"/>
              <a:t>RMS absorption </a:t>
            </a:r>
            <a:r>
              <a:rPr lang="en-US" sz="1800" b="1" dirty="0"/>
              <a:t>of </a:t>
            </a:r>
            <a:r>
              <a:rPr lang="en-US" sz="1800" b="1" dirty="0" smtClean="0"/>
              <a:t>other COPS responsibilities: </a:t>
            </a:r>
            <a:endParaRPr lang="en-US" sz="1800" b="1" dirty="0"/>
          </a:p>
          <a:p>
            <a:pPr lvl="1"/>
            <a:r>
              <a:rPr lang="en-US" sz="1300" dirty="0"/>
              <a:t>RMS </a:t>
            </a:r>
            <a:r>
              <a:rPr lang="en-US" sz="1300" dirty="0" smtClean="0"/>
              <a:t>to transfer Retail specific market communication processes from COPMG to RMG. (CSWG)</a:t>
            </a:r>
            <a:endParaRPr lang="en-US" sz="1300" dirty="0"/>
          </a:p>
          <a:p>
            <a:pPr lvl="1"/>
            <a:r>
              <a:rPr lang="en-US" sz="1300" dirty="0" smtClean="0"/>
              <a:t>RMS to inherit and de-activate the Profiling WG -- Settlement </a:t>
            </a:r>
            <a:r>
              <a:rPr lang="en-US" sz="1300" dirty="0"/>
              <a:t>Stability, Annual Validation, UFE, and Weather Sensitivity reports </a:t>
            </a:r>
            <a:r>
              <a:rPr lang="en-US" sz="1300" dirty="0" smtClean="0"/>
              <a:t>reviewed by PWG would move under RMS.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11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1800" b="1" dirty="0" smtClean="0"/>
              <a:t>As </a:t>
            </a:r>
            <a:r>
              <a:rPr lang="en-US" sz="1800" b="1" dirty="0"/>
              <a:t>a general practice each month, RMS Working Group leadership actively evaluates the next month’s agenda to determine the need for full-day, half-day, joint meeting, or no meeting in order to maximize meeting efficiency.</a:t>
            </a:r>
          </a:p>
          <a:p>
            <a:endParaRPr lang="en-US" dirty="0" smtClean="0"/>
          </a:p>
          <a:p>
            <a:pPr marL="0" indent="0">
              <a:buFont typeface="Wingdings"/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52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7467600" cy="579438"/>
          </a:xfrm>
          <a:ln w="12700">
            <a:noFill/>
          </a:ln>
        </p:spPr>
        <p:txBody>
          <a:bodyPr/>
          <a:lstStyle/>
          <a:p>
            <a:r>
              <a:rPr lang="en-US" dirty="0" smtClean="0"/>
              <a:t>TAC Restructuring TF Changes:</a:t>
            </a:r>
            <a:endParaRPr lang="en-US" sz="2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4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8382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914400"/>
            <a:ext cx="8305800" cy="573457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i="1" dirty="0" smtClean="0"/>
              <a:t>On March 5</a:t>
            </a:r>
            <a:r>
              <a:rPr lang="en-US" sz="1800" b="1" i="1" baseline="30000" dirty="0" smtClean="0"/>
              <a:t>th</a:t>
            </a:r>
            <a:r>
              <a:rPr lang="en-US" sz="1800" b="1" i="1" dirty="0" smtClean="0"/>
              <a:t>, the </a:t>
            </a:r>
            <a:r>
              <a:rPr lang="en-US" sz="1800" b="1" i="1" dirty="0"/>
              <a:t>TSRTF </a:t>
            </a:r>
            <a:r>
              <a:rPr lang="en-US" sz="1800" b="1" i="1" dirty="0" smtClean="0"/>
              <a:t>made the following changes impacting RMS &amp; COPS:</a:t>
            </a:r>
            <a:endParaRPr lang="en-US" sz="100" b="1" i="1" dirty="0"/>
          </a:p>
          <a:p>
            <a:endParaRPr lang="en-US" sz="1800" dirty="0" smtClean="0"/>
          </a:p>
          <a:p>
            <a:r>
              <a:rPr lang="en-US" sz="1800" dirty="0" smtClean="0"/>
              <a:t>Modified the RMS Procedures &amp; TAC Procedures</a:t>
            </a:r>
          </a:p>
          <a:p>
            <a:r>
              <a:rPr lang="en-US" sz="1800" dirty="0" smtClean="0"/>
              <a:t>No modifications to the WMS Procedures</a:t>
            </a:r>
          </a:p>
          <a:p>
            <a:r>
              <a:rPr lang="en-US" sz="1800" dirty="0" smtClean="0"/>
              <a:t>Changed the following within the COPMG:</a:t>
            </a:r>
          </a:p>
          <a:p>
            <a:pPr lvl="1"/>
            <a:r>
              <a:rPr lang="en-US" sz="1500" dirty="0" smtClean="0"/>
              <a:t>LPG </a:t>
            </a:r>
            <a:r>
              <a:rPr lang="en-US" sz="1500" dirty="0"/>
              <a:t>Section 4, The Profiling Working Group </a:t>
            </a:r>
            <a:r>
              <a:rPr lang="en-US" sz="1500" dirty="0" smtClean="0">
                <a:solidFill>
                  <a:srgbClr val="FF0000"/>
                </a:solidFill>
              </a:rPr>
              <a:t>(</a:t>
            </a:r>
            <a:r>
              <a:rPr lang="en-US" sz="1500" dirty="0">
                <a:solidFill>
                  <a:srgbClr val="FF0000"/>
                </a:solidFill>
              </a:rPr>
              <a:t>delete in </a:t>
            </a:r>
            <a:r>
              <a:rPr lang="en-US" sz="1500" dirty="0" smtClean="0">
                <a:solidFill>
                  <a:srgbClr val="FF0000"/>
                </a:solidFill>
              </a:rPr>
              <a:t>entirety - LPGRR)</a:t>
            </a:r>
            <a:endParaRPr lang="en-US" sz="1500" dirty="0">
              <a:solidFill>
                <a:srgbClr val="FF0000"/>
              </a:solidFill>
            </a:endParaRPr>
          </a:p>
          <a:p>
            <a:pPr lvl="1"/>
            <a:r>
              <a:rPr lang="en-US" sz="1500" dirty="0" smtClean="0"/>
              <a:t>COPMG </a:t>
            </a:r>
            <a:r>
              <a:rPr lang="en-US" sz="1500" dirty="0"/>
              <a:t>Section 11, Disputes and Data Extract Variances </a:t>
            </a:r>
            <a:r>
              <a:rPr lang="en-US" sz="1500" dirty="0" smtClean="0"/>
              <a:t/>
            </a:r>
            <a:br>
              <a:rPr lang="en-US" sz="1500" dirty="0" smtClean="0"/>
            </a:br>
            <a:r>
              <a:rPr lang="en-US" sz="1500" dirty="0" smtClean="0">
                <a:solidFill>
                  <a:srgbClr val="FF0000"/>
                </a:solidFill>
              </a:rPr>
              <a:t>(</a:t>
            </a:r>
            <a:r>
              <a:rPr lang="en-US" sz="1500" dirty="0">
                <a:solidFill>
                  <a:srgbClr val="FF0000"/>
                </a:solidFill>
              </a:rPr>
              <a:t>remove DEV </a:t>
            </a:r>
            <a:r>
              <a:rPr lang="en-US" sz="1500" dirty="0" smtClean="0">
                <a:solidFill>
                  <a:srgbClr val="FF0000"/>
                </a:solidFill>
              </a:rPr>
              <a:t>language - COPMGRR)</a:t>
            </a:r>
            <a:endParaRPr lang="en-US" sz="1500" dirty="0">
              <a:solidFill>
                <a:srgbClr val="FF0000"/>
              </a:solidFill>
            </a:endParaRPr>
          </a:p>
          <a:p>
            <a:pPr lvl="1"/>
            <a:r>
              <a:rPr lang="en-US" sz="1500" dirty="0" smtClean="0"/>
              <a:t>COPMG </a:t>
            </a:r>
            <a:r>
              <a:rPr lang="en-US" sz="1500" dirty="0"/>
              <a:t>Section 5, Market Notice Communication Process </a:t>
            </a:r>
            <a:r>
              <a:rPr lang="en-US" sz="1500" dirty="0" smtClean="0"/>
              <a:t/>
            </a:r>
            <a:br>
              <a:rPr lang="en-US" sz="1500" dirty="0" smtClean="0"/>
            </a:br>
            <a:r>
              <a:rPr lang="en-US" sz="1500" dirty="0">
                <a:solidFill>
                  <a:srgbClr val="FF0000"/>
                </a:solidFill>
              </a:rPr>
              <a:t>(move to RMG – COPMGRR/RMGRR)</a:t>
            </a:r>
          </a:p>
          <a:p>
            <a:pPr lvl="1"/>
            <a:r>
              <a:rPr lang="en-US" sz="1500" dirty="0" smtClean="0"/>
              <a:t>COPMG </a:t>
            </a:r>
            <a:r>
              <a:rPr lang="en-US" sz="1500" dirty="0"/>
              <a:t>Section 12, Renewable Energy Credits </a:t>
            </a:r>
            <a:r>
              <a:rPr lang="en-US" sz="1500" dirty="0" smtClean="0"/>
              <a:t/>
            </a:r>
            <a:br>
              <a:rPr lang="en-US" sz="1500" dirty="0" smtClean="0"/>
            </a:br>
            <a:r>
              <a:rPr lang="en-US" sz="1500" dirty="0">
                <a:solidFill>
                  <a:srgbClr val="FF0000"/>
                </a:solidFill>
              </a:rPr>
              <a:t>(move to RMG – COPMGRR/RMGRR)</a:t>
            </a:r>
          </a:p>
          <a:p>
            <a:pPr lvl="1"/>
            <a:r>
              <a:rPr lang="en-US" sz="1500" dirty="0" smtClean="0"/>
              <a:t>Remainder </a:t>
            </a:r>
            <a:r>
              <a:rPr lang="en-US" sz="1500" dirty="0"/>
              <a:t>of COPMG will be under WMS Purview</a:t>
            </a:r>
          </a:p>
          <a:p>
            <a:r>
              <a:rPr lang="en-US" sz="1800" dirty="0" smtClean="0"/>
              <a:t>Agreed that WMS would inherit Settlements Working Group and allow WMS to modify the Other Binding Documents associated with SWG.</a:t>
            </a:r>
            <a:endParaRPr lang="en-US" sz="1800" dirty="0"/>
          </a:p>
          <a:p>
            <a:endParaRPr lang="en-US" dirty="0" smtClean="0"/>
          </a:p>
          <a:p>
            <a:pPr marL="0" indent="0">
              <a:buFont typeface="Wingdings"/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76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5</a:t>
            </a:fld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295401"/>
            <a:ext cx="4876799" cy="487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13792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2122</TotalTime>
  <Words>406</Words>
  <Application>Microsoft Office PowerPoint</Application>
  <PresentationFormat>On-screen Show (4:3)</PresentationFormat>
  <Paragraphs>60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Oriel</vt:lpstr>
      <vt:lpstr>March 6, 2018  TAC Subcommittee Restructuring Task force (TSRTF)</vt:lpstr>
      <vt:lpstr>COPS Changes</vt:lpstr>
      <vt:lpstr>RMS Changes</vt:lpstr>
      <vt:lpstr>TAC Restructuring TF Changes:</vt:lpstr>
      <vt:lpstr>Questions? </vt:lpstr>
    </vt:vector>
  </TitlesOfParts>
  <Company>NRG Energy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TAC &amp; Board of Directors Update</dc:title>
  <dc:creator>Zerwas (Reed), Rebecca</dc:creator>
  <cp:lastModifiedBy>s262089</cp:lastModifiedBy>
  <cp:revision>89</cp:revision>
  <dcterms:created xsi:type="dcterms:W3CDTF">2018-01-08T22:15:17Z</dcterms:created>
  <dcterms:modified xsi:type="dcterms:W3CDTF">2018-03-07T15:39:29Z</dcterms:modified>
</cp:coreProperties>
</file>