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68" d="100"/>
          <a:sy n="68" d="100"/>
        </p:scale>
        <p:origin x="1024" y="52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2/11/2018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Update </a:t>
            </a:r>
            <a:r>
              <a:rPr lang="en-US" sz="3600" b="1" dirty="0">
                <a:solidFill>
                  <a:schemeClr val="tx1"/>
                </a:solidFill>
              </a:rPr>
              <a:t>To AMWG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January 2018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 AMWG CR 2014 002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Jan 2018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257800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B8DE68-7256-4E60-82A8-9E7ABBEFE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981603"/>
            <a:ext cx="10806545" cy="45047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Jan 2018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4640116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26442" y="5272903"/>
            <a:ext cx="10655300" cy="132198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Mar-Apr 2015: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SMT outage and subsequent recovery/catch-up impacted API availability. FTPS was available for most of the part except on 03/21-03/22 for 36 hours.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26 Jul 2015: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Services were unavailable for 12 hours due to Flash storage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25 Jan 2016: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Services were unavailable for 19 hours due to storage configuration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07 Mar 2016:  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API Services were unavailable for 7hours due to Oracle </a:t>
            </a:r>
            <a:r>
              <a:rPr lang="en-US" sz="1000" dirty="0"/>
              <a:t>archiver issue.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12 Jul 2017:  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Due to network Outage FTP &amp; API services are down for 20 minutes</a:t>
            </a:r>
            <a:r>
              <a:rPr lang="en-US" sz="1000" dirty="0"/>
              <a:t>. FTPS &amp; API availability is 99.95%.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26442" y="4995904"/>
            <a:ext cx="1794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/>
              <a:t>: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F54C8C-52FF-40EA-84FE-B5889BE7A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8087"/>
            <a:ext cx="11887200" cy="321531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1524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AMWG CR 2014 009 – Jan 2018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76199" y="431228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8" name="Group 2158">
            <a:extLst>
              <a:ext uri="{FF2B5EF4-FFF2-40B4-BE49-F238E27FC236}">
                <a16:creationId xmlns:a16="http://schemas.microsoft.com/office/drawing/2014/main" id="{D570CCBF-168A-4D7A-9D1F-DE520974B1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910565"/>
              </p:ext>
            </p:extLst>
          </p:nvPr>
        </p:nvGraphicFramePr>
        <p:xfrm>
          <a:off x="76199" y="533400"/>
          <a:ext cx="11734801" cy="63075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90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2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7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10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35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789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Users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ONC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CNP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AEPN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AEPC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TNMP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TOTAL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0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Active Residential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72346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31359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6274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4470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116480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Active Residential English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72044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31084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6127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4455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115733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Active Residential Spanish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Non Active Residential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26631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17211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1894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4324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1168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50700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Total Residential Accounts 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98977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48570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3925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10598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5638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167180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 User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 Admin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18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 User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 Admin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3238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1729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5759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158">
                <a:tc>
                  <a:txBody>
                    <a:bodyPr/>
                    <a:lstStyle/>
                    <a:p>
                      <a:pPr algn="just"/>
                      <a:r>
                        <a:rPr lang="en-US" sz="700" dirty="0">
                          <a:latin typeface="+mj-lt"/>
                          <a:cs typeface="Arial" panose="020B0604020202020204" pitchFamily="34" charset="0"/>
                        </a:rPr>
                        <a:t>Total Agreements  (Includes Active</a:t>
                      </a:r>
                      <a:r>
                        <a:rPr lang="en-US" sz="700" baseline="0" dirty="0">
                          <a:latin typeface="+mj-lt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20480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3778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116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1466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26185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6158">
                <a:tc>
                  <a:txBody>
                    <a:bodyPr/>
                    <a:lstStyle/>
                    <a:p>
                      <a:pPr algn="just"/>
                      <a:r>
                        <a:rPr lang="en-US" sz="700" dirty="0">
                          <a:latin typeface="+mj-lt"/>
                          <a:cs typeface="Arial" panose="020B0604020202020204" pitchFamily="34" charset="0"/>
                        </a:rPr>
                        <a:t>Energy Data Agreements </a:t>
                      </a:r>
                      <a:r>
                        <a:rPr lang="en-US" sz="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20480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3546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116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1466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25953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718">
                <a:tc>
                  <a:txBody>
                    <a:bodyPr/>
                    <a:lstStyle/>
                    <a:p>
                      <a:pPr algn="just"/>
                      <a:r>
                        <a:rPr lang="en-US" sz="700" dirty="0">
                          <a:latin typeface="+mj-lt"/>
                          <a:cs typeface="Arial" panose="020B0604020202020204" pitchFamily="34" charset="0"/>
                        </a:rPr>
                        <a:t>Han Device Agreements </a:t>
                      </a:r>
                      <a:r>
                        <a:rPr lang="en-US" sz="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231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231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718">
                <a:tc>
                  <a:txBody>
                    <a:bodyPr/>
                    <a:lstStyle/>
                    <a:p>
                      <a:pPr algn="just"/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 Service Agreements </a:t>
                      </a:r>
                      <a:r>
                        <a:rPr lang="en-US" sz="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IN SMT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ESI IDs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3574206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2489147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198299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870262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250226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7382140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Meters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3518884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2489061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199124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870787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249525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7327381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2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Devices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3228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4130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7791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Acknowledgement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Pending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Meter Ready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Provisioned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3223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4128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(MTD)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(YTD)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(Cumulative)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8020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Simple Text Messages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2934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Load Control Messages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2658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Pricing Messages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Cancellation Messages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Supplemental – (Friends)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Total Agreements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1533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3771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Accepted Agreements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Pending Agreements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Revoked Agreements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664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Expired Agreements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Terminated Agreements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TDSPs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REP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Regulatory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            Third Party</a:t>
                      </a:r>
                      <a:endParaRPr kumimoji="0" lang="en-US" sz="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Entities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5567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Users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151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Admins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5589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6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Sent By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7418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</a:t>
            </a:r>
            <a:r>
              <a:rPr lang="en-US" altLang="en-US" sz="2300" b="1">
                <a:solidFill>
                  <a:srgbClr val="758CFF"/>
                </a:solidFill>
              </a:rPr>
              <a:t>– Jan 2018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C28BCC-B67D-4550-A6F6-F376D3E76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3657600"/>
            <a:ext cx="5819775" cy="2438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21089F-9EA0-4543-A17C-6A9D4D60D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302105"/>
            <a:ext cx="5541818" cy="32510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BE4C4A-3DD6-4CE9-BE38-84987B96B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305" y="1543483"/>
            <a:ext cx="5758295" cy="17681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46627C-BF3F-49BC-ACC0-D109ADE01C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1536555"/>
            <a:ext cx="5758295" cy="17751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29695</TotalTime>
  <Words>616</Words>
  <Application>Microsoft Office PowerPoint</Application>
  <PresentationFormat>Custom</PresentationFormat>
  <Paragraphs>342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Microsoft YaHei</vt:lpstr>
      <vt:lpstr>MS Mincho</vt:lpstr>
      <vt:lpstr>Aharoni</vt:lpstr>
      <vt:lpstr>Arial</vt:lpstr>
      <vt:lpstr>Times New Roman</vt:lpstr>
      <vt:lpstr>Wingdings</vt:lpstr>
      <vt:lpstr>S&amp;C-2010</vt:lpstr>
      <vt:lpstr>SMT Update To AMWG </vt:lpstr>
      <vt:lpstr>Monthly SMT Data Timelines AMWG CR 2014 002 End to End File Processing Completeness – Jan 2018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Shraddha Bhandari</cp:lastModifiedBy>
  <cp:revision>1449</cp:revision>
  <cp:lastPrinted>2014-05-01T16:40:31Z</cp:lastPrinted>
  <dcterms:modified xsi:type="dcterms:W3CDTF">2018-02-11T22:50:07Z</dcterms:modified>
</cp:coreProperties>
</file>