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0"/>
  </p:notesMasterIdLst>
  <p:handoutMasterIdLst>
    <p:handoutMasterId r:id="rId11"/>
  </p:handoutMasterIdLst>
  <p:sldIdLst>
    <p:sldId id="260" r:id="rId7"/>
    <p:sldId id="257" r:id="rId8"/>
    <p:sldId id="265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45" autoAdjust="0"/>
    <p:restoredTop sz="94660"/>
  </p:normalViewPr>
  <p:slideViewPr>
    <p:cSldViewPr showGuides="1">
      <p:cViewPr varScale="1">
        <p:scale>
          <a:sx n="125" d="100"/>
          <a:sy n="125" d="100"/>
        </p:scale>
        <p:origin x="1182" y="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3/2/2018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3/2/2018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24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 smtClean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 smtClean="0">
                <a:solidFill>
                  <a:srgbClr val="000000"/>
                </a:solidFill>
                <a:latin typeface="Arial Black" pitchFamily="34" charset="0"/>
              </a:rPr>
              <a:t>Dave </a:t>
            </a: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Pagliai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IT Support Services</a:t>
            </a:r>
          </a:p>
          <a:p>
            <a:endParaRPr lang="en-US" dirty="0" smtClean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</a:t>
            </a:r>
            <a:r>
              <a:rPr lang="en-US" b="1" dirty="0" smtClean="0">
                <a:solidFill>
                  <a:srgbClr val="000000"/>
                </a:solidFill>
              </a:rPr>
              <a:t>Public</a:t>
            </a:r>
          </a:p>
          <a:p>
            <a:pPr lvl="0" defTabSz="457200"/>
            <a:r>
              <a:rPr lang="en-US" b="1" dirty="0" smtClean="0">
                <a:solidFill>
                  <a:srgbClr val="000000"/>
                </a:solidFill>
              </a:rPr>
              <a:t>March 2018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 smtClean="0">
                <a:solidFill>
                  <a:srgbClr val="000000"/>
                </a:solidFill>
              </a:rPr>
              <a:t>Service </a:t>
            </a:r>
            <a:r>
              <a:rPr lang="en-US" sz="1600" b="1" kern="0" dirty="0">
                <a:solidFill>
                  <a:srgbClr val="000000"/>
                </a:solidFill>
              </a:rPr>
              <a:t>Availability </a:t>
            </a:r>
            <a:r>
              <a:rPr lang="en-US" sz="1600" b="1" kern="0" dirty="0" smtClean="0">
                <a:solidFill>
                  <a:srgbClr val="000000"/>
                </a:solidFill>
              </a:rPr>
              <a:t>– </a:t>
            </a:r>
            <a:r>
              <a:rPr lang="en-US" sz="1600" b="1" kern="0" dirty="0" smtClean="0">
                <a:solidFill>
                  <a:srgbClr val="000000"/>
                </a:solidFill>
              </a:rPr>
              <a:t>February 2018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Market IT systems met all SLA targets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Retail Incidents </a:t>
            </a:r>
            <a:r>
              <a:rPr lang="en-US" sz="1600" b="1" kern="0" dirty="0">
                <a:solidFill>
                  <a:srgbClr val="000000"/>
                </a:solidFill>
              </a:rPr>
              <a:t>&amp; 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February 2018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kern="0" dirty="0" smtClean="0">
                <a:solidFill>
                  <a:srgbClr val="000000"/>
                </a:solidFill>
              </a:rPr>
              <a:t>02/27/18 </a:t>
            </a:r>
            <a:r>
              <a:rPr lang="en-US" sz="1600" kern="0" dirty="0">
                <a:solidFill>
                  <a:srgbClr val="000000"/>
                </a:solidFill>
              </a:rPr>
              <a:t>– Retail Processing degradation</a:t>
            </a:r>
          </a:p>
          <a:p>
            <a:pPr lvl="2" eaLnBrk="0" fontAlgn="base" hangingPunct="0"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sz="1400" kern="0" dirty="0">
                <a:solidFill>
                  <a:srgbClr val="000000"/>
                </a:solidFill>
              </a:rPr>
              <a:t>From 10:30 PM to 11:30 PM ERCOT experienced a delay in the processing of Retail transactions. NAESB was not impacted.</a:t>
            </a:r>
          </a:p>
          <a:p>
            <a:pPr lvl="2" eaLnBrk="0" fontAlgn="base" hangingPunct="0"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sz="1400" kern="0" dirty="0">
                <a:solidFill>
                  <a:srgbClr val="000000"/>
                </a:solidFill>
              </a:rPr>
              <a:t>From 11:30 PM to 2:00 AM ERCOT was unable to process 814_16 transactions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en-US" sz="1600" kern="0" dirty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Non-Retail Incidents </a:t>
            </a:r>
            <a:r>
              <a:rPr lang="en-US" sz="1600" b="1" kern="0" dirty="0">
                <a:solidFill>
                  <a:srgbClr val="000000"/>
                </a:solidFill>
              </a:rPr>
              <a:t>&amp; Maintenance – February 2018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02/08/18 – Market submissions and requests using External Web Services (EWS) was unavailable from 6:15 AM – 7:37 AM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02/14/18 – ERCOT's Market Participant Identity Management (MPIM) application was unavailable from 2:00 PM – 5:00 PM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02/28/18 – Public Dashboards were unavailable on ercot.com from 11:10 AM – 12:03 PM</a:t>
            </a:r>
          </a:p>
          <a:p>
            <a:pPr marL="457200" lvl="1" indent="0" eaLnBrk="0" fontAlgn="base" hangingPunct="0">
              <a:spcAft>
                <a:spcPct val="0"/>
              </a:spcAft>
              <a:buNone/>
            </a:pPr>
            <a:endParaRPr lang="en-US" sz="1600" kern="0" dirty="0" smtClean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905000"/>
            <a:ext cx="8534400" cy="1896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89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www.w3.org/XML/1998/namespace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purl.org/dc/terms/"/>
    <ds:schemaRef ds:uri="http://schemas.microsoft.com/office/2006/metadata/properties"/>
    <ds:schemaRef ds:uri="http://purl.org/dc/dcmitype/"/>
    <ds:schemaRef ds:uri="http://schemas.openxmlformats.org/package/2006/metadata/core-properties"/>
    <ds:schemaRef ds:uri="c34af464-7aa1-4edd-9be4-83dffc1cb926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1105</TotalTime>
  <Words>144</Words>
  <Application>Microsoft Office PowerPoint</Application>
  <PresentationFormat>On-screen Show (4:3)</PresentationFormat>
  <Paragraphs>26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Arial</vt:lpstr>
      <vt:lpstr>Arial Black</vt:lpstr>
      <vt:lpstr>Calibri</vt:lpstr>
      <vt:lpstr>Courier New</vt:lpstr>
      <vt:lpstr>Wingdings</vt:lpstr>
      <vt:lpstr>1_Custom Design</vt:lpstr>
      <vt:lpstr>Office Theme</vt:lpstr>
      <vt:lpstr>Custom Design</vt:lpstr>
      <vt:lpstr>PowerPoint Presentation</vt:lpstr>
      <vt:lpstr>Incident Report Highlights</vt:lpstr>
      <vt:lpstr>MarkeTrak Performance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Pagliai, Dave</cp:lastModifiedBy>
  <cp:revision>99</cp:revision>
  <cp:lastPrinted>2016-01-21T20:53:15Z</cp:lastPrinted>
  <dcterms:created xsi:type="dcterms:W3CDTF">2016-01-21T15:20:31Z</dcterms:created>
  <dcterms:modified xsi:type="dcterms:W3CDTF">2018-03-02T23:52:06Z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