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804" r:id="rId1"/>
  </p:sldMasterIdLst>
  <p:notesMasterIdLst>
    <p:notesMasterId r:id="rId9"/>
  </p:notesMasterIdLst>
  <p:handoutMasterIdLst>
    <p:handoutMasterId r:id="rId10"/>
  </p:handoutMasterIdLst>
  <p:sldIdLst>
    <p:sldId id="256" r:id="rId2"/>
    <p:sldId id="257" r:id="rId3"/>
    <p:sldId id="262" r:id="rId4"/>
    <p:sldId id="263" r:id="rId5"/>
    <p:sldId id="264" r:id="rId6"/>
    <p:sldId id="265" r:id="rId7"/>
    <p:sldId id="260"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464" autoAdjust="0"/>
    <p:restoredTop sz="94660"/>
  </p:normalViewPr>
  <p:slideViewPr>
    <p:cSldViewPr>
      <p:cViewPr>
        <p:scale>
          <a:sx n="60" d="100"/>
          <a:sy n="60" d="100"/>
        </p:scale>
        <p:origin x="-2256" y="-67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656E9F4A-4066-491C-8F25-BCC5643327B9}" type="datetimeFigureOut">
              <a:rPr lang="en-US" smtClean="0"/>
              <a:t>3/5/2018</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0AAC5BAE-5329-436C-BB9D-CF26C62919CE}" type="slidenum">
              <a:rPr lang="en-US" smtClean="0"/>
              <a:t>‹#›</a:t>
            </a:fld>
            <a:endParaRPr lang="en-US"/>
          </a:p>
        </p:txBody>
      </p:sp>
    </p:spTree>
    <p:extLst>
      <p:ext uri="{BB962C8B-B14F-4D97-AF65-F5344CB8AC3E}">
        <p14:creationId xmlns:p14="http://schemas.microsoft.com/office/powerpoint/2010/main" val="1367848003"/>
      </p:ext>
    </p:extLst>
  </p:cSld>
  <p:clrMap bg1="lt1" tx1="dk1" bg2="lt2" tx2="dk2" accent1="accent1" accent2="accent2" accent3="accent3" accent4="accent4" accent5="accent5" accent6="accent6" hlink="hlink" folHlink="folHlink"/>
  <p:hf hdr="0" ftr="0" dt="0"/>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1447C23-70FF-4D54-8A37-93BEF4D37D87}" type="datetimeFigureOut">
              <a:rPr lang="en-US" smtClean="0"/>
              <a:t>3/5/2018</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938A51B-00BD-480F-A961-AEEFF753F556}" type="slidenum">
              <a:rPr lang="en-US" smtClean="0"/>
              <a:t>‹#›</a:t>
            </a:fld>
            <a:endParaRPr lang="en-US"/>
          </a:p>
        </p:txBody>
      </p:sp>
    </p:spTree>
    <p:extLst>
      <p:ext uri="{BB962C8B-B14F-4D97-AF65-F5344CB8AC3E}">
        <p14:creationId xmlns:p14="http://schemas.microsoft.com/office/powerpoint/2010/main" val="1477533323"/>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38A51B-00BD-480F-A961-AEEFF753F556}" type="slidenum">
              <a:rPr lang="en-US" smtClean="0"/>
              <a:t>2</a:t>
            </a:fld>
            <a:endParaRPr lang="en-US"/>
          </a:p>
        </p:txBody>
      </p:sp>
    </p:spTree>
    <p:extLst>
      <p:ext uri="{BB962C8B-B14F-4D97-AF65-F5344CB8AC3E}">
        <p14:creationId xmlns:p14="http://schemas.microsoft.com/office/powerpoint/2010/main" val="319939586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38A51B-00BD-480F-A961-AEEFF753F556}" type="slidenum">
              <a:rPr lang="en-US" smtClean="0"/>
              <a:t>3</a:t>
            </a:fld>
            <a:endParaRPr lang="en-US"/>
          </a:p>
        </p:txBody>
      </p:sp>
    </p:spTree>
    <p:extLst>
      <p:ext uri="{BB962C8B-B14F-4D97-AF65-F5344CB8AC3E}">
        <p14:creationId xmlns:p14="http://schemas.microsoft.com/office/powerpoint/2010/main" val="319939586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38A51B-00BD-480F-A961-AEEFF753F556}" type="slidenum">
              <a:rPr lang="en-US" smtClean="0"/>
              <a:t>4</a:t>
            </a:fld>
            <a:endParaRPr lang="en-US"/>
          </a:p>
        </p:txBody>
      </p:sp>
    </p:spTree>
    <p:extLst>
      <p:ext uri="{BB962C8B-B14F-4D97-AF65-F5344CB8AC3E}">
        <p14:creationId xmlns:p14="http://schemas.microsoft.com/office/powerpoint/2010/main" val="319939586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38A51B-00BD-480F-A961-AEEFF753F556}" type="slidenum">
              <a:rPr lang="en-US" smtClean="0"/>
              <a:t>5</a:t>
            </a:fld>
            <a:endParaRPr lang="en-US"/>
          </a:p>
        </p:txBody>
      </p:sp>
    </p:spTree>
    <p:extLst>
      <p:ext uri="{BB962C8B-B14F-4D97-AF65-F5344CB8AC3E}">
        <p14:creationId xmlns:p14="http://schemas.microsoft.com/office/powerpoint/2010/main" val="319939586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38A51B-00BD-480F-A961-AEEFF753F556}" type="slidenum">
              <a:rPr lang="en-US" smtClean="0"/>
              <a:t>6</a:t>
            </a:fld>
            <a:endParaRPr lang="en-US"/>
          </a:p>
        </p:txBody>
      </p:sp>
    </p:spTree>
    <p:extLst>
      <p:ext uri="{BB962C8B-B14F-4D97-AF65-F5344CB8AC3E}">
        <p14:creationId xmlns:p14="http://schemas.microsoft.com/office/powerpoint/2010/main" val="319939586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1">
        <a:schemeClr val="bg1"/>
      </p:bgRef>
    </p:bg>
    <p:spTree>
      <p:nvGrpSpPr>
        <p:cNvPr id="1" name=""/>
        <p:cNvGrpSpPr/>
        <p:nvPr/>
      </p:nvGrpSpPr>
      <p:grpSpPr>
        <a:xfrm>
          <a:off x="0" y="0"/>
          <a:ext cx="0" cy="0"/>
          <a:chOff x="0" y="0"/>
          <a:chExt cx="0" cy="0"/>
        </a:xfrm>
      </p:grpSpPr>
      <p:sp>
        <p:nvSpPr>
          <p:cNvPr id="8" name="Title 7"/>
          <p:cNvSpPr>
            <a:spLocks noGrp="1"/>
          </p:cNvSpPr>
          <p:nvPr>
            <p:ph type="ctrTitle"/>
          </p:nvPr>
        </p:nvSpPr>
        <p:spPr>
          <a:xfrm>
            <a:off x="2286000" y="3124200"/>
            <a:ext cx="6172200" cy="1894362"/>
          </a:xfrm>
        </p:spPr>
        <p:txBody>
          <a:bodyPr/>
          <a:lstStyle>
            <a:lvl1pPr>
              <a:defRPr b="1"/>
            </a:lvl1pPr>
          </a:lstStyle>
          <a:p>
            <a:r>
              <a:rPr kumimoji="0" lang="en-US" smtClean="0"/>
              <a:t>Click to edit Master title style</a:t>
            </a:r>
            <a:endParaRPr kumimoji="0" lang="en-US"/>
          </a:p>
        </p:txBody>
      </p:sp>
      <p:sp>
        <p:nvSpPr>
          <p:cNvPr id="9" name="Subtitle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bwMode="auto">
          <a:xfrm rot="5400000">
            <a:off x="7764621" y="1174097"/>
            <a:ext cx="2286000" cy="381000"/>
          </a:xfrm>
        </p:spPr>
        <p:txBody>
          <a:bodyPr/>
          <a:lstStyle/>
          <a:p>
            <a:r>
              <a:rPr lang="en-US" smtClean="0"/>
              <a:t>1/9/2018</a:t>
            </a:r>
            <a:endParaRPr lang="en-US"/>
          </a:p>
        </p:txBody>
      </p:sp>
      <p:sp>
        <p:nvSpPr>
          <p:cNvPr id="17" name="Footer Placeholder 16"/>
          <p:cNvSpPr>
            <a:spLocks noGrp="1"/>
          </p:cNvSpPr>
          <p:nvPr>
            <p:ph type="ftr" sz="quarter" idx="11"/>
          </p:nvPr>
        </p:nvSpPr>
        <p:spPr bwMode="auto">
          <a:xfrm rot="5400000">
            <a:off x="7077269" y="4181669"/>
            <a:ext cx="3657600" cy="384048"/>
          </a:xfrm>
        </p:spPr>
        <p:txBody>
          <a:bodyPr/>
          <a:lstStyle/>
          <a:p>
            <a:r>
              <a:rPr lang="en-US" smtClean="0"/>
              <a:t>December TAC &amp; Board of Directors Update </a:t>
            </a:r>
            <a:endParaRPr lang="en-US"/>
          </a:p>
        </p:txBody>
      </p:sp>
      <p:sp>
        <p:nvSpPr>
          <p:cNvPr id="10" name="Rectangle 9"/>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4" name="Rectangle 13"/>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Rectangle 18"/>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Straight Connector 10"/>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Straight Connector 17"/>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0" name="Straight Connector 19"/>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Straight Connector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Straight Connector 14"/>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2" name="Straight Connector 21"/>
          <p:cNvSpPr>
            <a:spLocks noChangeShapeType="1"/>
          </p:cNvSpPr>
          <p:nvPr/>
        </p:nvSpPr>
        <p:spPr bwMode="auto">
          <a:xfrm>
            <a:off x="9113856"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7" name="Rectangle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Oval 20"/>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Oval 22"/>
          <p:cNvSpPr/>
          <p:nvPr/>
        </p:nvSpPr>
        <p:spPr bwMode="auto">
          <a:xfrm>
            <a:off x="1309632"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4" name="Oval 23"/>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Oval 25"/>
          <p:cNvSpPr/>
          <p:nvPr/>
        </p:nvSpPr>
        <p:spPr bwMode="auto">
          <a:xfrm>
            <a:off x="1664208" y="5788152"/>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5" name="Oval 24"/>
          <p:cNvSpPr/>
          <p:nvPr/>
        </p:nvSpPr>
        <p:spPr>
          <a:xfrm>
            <a:off x="1905000" y="4495800"/>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9" name="Slide Number Placeholder 28"/>
          <p:cNvSpPr>
            <a:spLocks noGrp="1"/>
          </p:cNvSpPr>
          <p:nvPr>
            <p:ph type="sldNum" sz="quarter" idx="12"/>
          </p:nvPr>
        </p:nvSpPr>
        <p:spPr bwMode="auto">
          <a:xfrm>
            <a:off x="1325544" y="4928702"/>
            <a:ext cx="609600" cy="517524"/>
          </a:xfrm>
        </p:spPr>
        <p:txBody>
          <a:bodyPr/>
          <a:lstStyle/>
          <a:p>
            <a:fld id="{EDEDA31E-5185-4CB0-88E0-309A957138BF}"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r>
              <a:rPr lang="en-US" smtClean="0"/>
              <a:t>1/9/2018</a:t>
            </a:r>
            <a:endParaRPr lang="en-US"/>
          </a:p>
        </p:txBody>
      </p:sp>
      <p:sp>
        <p:nvSpPr>
          <p:cNvPr id="5" name="Footer Placeholder 4"/>
          <p:cNvSpPr>
            <a:spLocks noGrp="1"/>
          </p:cNvSpPr>
          <p:nvPr>
            <p:ph type="ftr" sz="quarter" idx="11"/>
          </p:nvPr>
        </p:nvSpPr>
        <p:spPr/>
        <p:txBody>
          <a:bodyPr/>
          <a:lstStyle/>
          <a:p>
            <a:r>
              <a:rPr lang="en-US" smtClean="0"/>
              <a:t>December TAC &amp; Board of Directors Update </a:t>
            </a:r>
            <a:endParaRPr lang="en-US"/>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9"/>
            <a:ext cx="1676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r>
              <a:rPr lang="en-US" smtClean="0"/>
              <a:t>1/9/2018</a:t>
            </a:r>
            <a:endParaRPr lang="en-US"/>
          </a:p>
        </p:txBody>
      </p:sp>
      <p:sp>
        <p:nvSpPr>
          <p:cNvPr id="5" name="Footer Placeholder 4"/>
          <p:cNvSpPr>
            <a:spLocks noGrp="1"/>
          </p:cNvSpPr>
          <p:nvPr>
            <p:ph type="ftr" sz="quarter" idx="11"/>
          </p:nvPr>
        </p:nvSpPr>
        <p:spPr/>
        <p:txBody>
          <a:bodyPr/>
          <a:lstStyle/>
          <a:p>
            <a:r>
              <a:rPr lang="en-US" smtClean="0"/>
              <a:t>December TAC &amp; Board of Directors Update </a:t>
            </a:r>
            <a:endParaRPr lang="en-US"/>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8" name="Content Placeholder 7"/>
          <p:cNvSpPr>
            <a:spLocks noGrp="1"/>
          </p:cNvSpPr>
          <p:nvPr>
            <p:ph sz="quarter" idx="1"/>
          </p:nvPr>
        </p:nvSpPr>
        <p:spPr>
          <a:xfrm>
            <a:off x="457200" y="1600200"/>
            <a:ext cx="7467600" cy="487375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4"/>
          </p:nvPr>
        </p:nvSpPr>
        <p:spPr/>
        <p:txBody>
          <a:bodyPr rtlCol="0"/>
          <a:lstStyle/>
          <a:p>
            <a:r>
              <a:rPr lang="en-US" smtClean="0"/>
              <a:t>1/9/2018</a:t>
            </a:r>
            <a:endParaRPr lang="en-US"/>
          </a:p>
        </p:txBody>
      </p:sp>
      <p:sp>
        <p:nvSpPr>
          <p:cNvPr id="9" name="Slide Number Placeholder 8"/>
          <p:cNvSpPr>
            <a:spLocks noGrp="1"/>
          </p:cNvSpPr>
          <p:nvPr>
            <p:ph type="sldNum" sz="quarter" idx="15"/>
          </p:nvPr>
        </p:nvSpPr>
        <p:spPr/>
        <p:txBody>
          <a:bodyPr rtlCol="0"/>
          <a:lstStyle/>
          <a:p>
            <a:fld id="{EDEDA31E-5185-4CB0-88E0-309A957138BF}" type="slidenum">
              <a:rPr lang="en-US" smtClean="0"/>
              <a:t>‹#›</a:t>
            </a:fld>
            <a:endParaRPr lang="en-US"/>
          </a:p>
        </p:txBody>
      </p:sp>
      <p:sp>
        <p:nvSpPr>
          <p:cNvPr id="10" name="Footer Placeholder 9"/>
          <p:cNvSpPr>
            <a:spLocks noGrp="1"/>
          </p:cNvSpPr>
          <p:nvPr>
            <p:ph type="ftr" sz="quarter" idx="16"/>
          </p:nvPr>
        </p:nvSpPr>
        <p:spPr/>
        <p:txBody>
          <a:bodyPr rtlCol="0"/>
          <a:lstStyle/>
          <a:p>
            <a:r>
              <a:rPr lang="en-US" smtClean="0"/>
              <a:t>December TAC &amp; Board of Directors Update </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2286000" y="2895600"/>
            <a:ext cx="6172200" cy="2053590"/>
          </a:xfrm>
        </p:spPr>
        <p:txBody>
          <a:bodyPr/>
          <a:lstStyle>
            <a:lvl1pPr algn="l">
              <a:buNone/>
              <a:defRPr sz="3000" b="1" cap="small" baseline="0"/>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bwMode="auto">
          <a:xfrm rot="5400000">
            <a:off x="7763256" y="1170432"/>
            <a:ext cx="2286000" cy="381000"/>
          </a:xfrm>
        </p:spPr>
        <p:txBody>
          <a:bodyPr/>
          <a:lstStyle/>
          <a:p>
            <a:r>
              <a:rPr lang="en-US" smtClean="0"/>
              <a:t>1/9/2018</a:t>
            </a:r>
            <a:endParaRPr lang="en-US"/>
          </a:p>
        </p:txBody>
      </p:sp>
      <p:sp>
        <p:nvSpPr>
          <p:cNvPr id="5" name="Footer Placeholder 4"/>
          <p:cNvSpPr>
            <a:spLocks noGrp="1"/>
          </p:cNvSpPr>
          <p:nvPr>
            <p:ph type="ftr" sz="quarter" idx="11"/>
          </p:nvPr>
        </p:nvSpPr>
        <p:spPr bwMode="auto">
          <a:xfrm rot="5400000">
            <a:off x="7077456" y="4178808"/>
            <a:ext cx="3657600" cy="384048"/>
          </a:xfrm>
        </p:spPr>
        <p:txBody>
          <a:bodyPr/>
          <a:lstStyle/>
          <a:p>
            <a:r>
              <a:rPr lang="en-US" smtClean="0"/>
              <a:t>December TAC &amp; Board of Directors Update </a:t>
            </a:r>
            <a:endParaRPr lang="en-US"/>
          </a:p>
        </p:txBody>
      </p:sp>
      <p:sp>
        <p:nvSpPr>
          <p:cNvPr id="9" name="Rectangle 8"/>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Straight Connector 12"/>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Straight Connector 13"/>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Straight Connector 14"/>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Straight Connector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7" name="Straight Connector 16"/>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Rectangle 1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Oval 18"/>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0" name="Oval 19"/>
          <p:cNvSpPr/>
          <p:nvPr/>
        </p:nvSpPr>
        <p:spPr bwMode="auto">
          <a:xfrm>
            <a:off x="1324704"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Oval 20"/>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Oval 21"/>
          <p:cNvSpPr/>
          <p:nvPr/>
        </p:nvSpPr>
        <p:spPr bwMode="auto">
          <a:xfrm>
            <a:off x="1664208" y="5791200"/>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Oval 22"/>
          <p:cNvSpPr/>
          <p:nvPr/>
        </p:nvSpPr>
        <p:spPr bwMode="auto">
          <a:xfrm>
            <a:off x="1879040" y="4479888"/>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Straight Connector 25"/>
          <p:cNvSpPr>
            <a:spLocks noChangeShapeType="1"/>
          </p:cNvSpPr>
          <p:nvPr/>
        </p:nvSpPr>
        <p:spPr bwMode="auto">
          <a:xfrm>
            <a:off x="9097944"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Slide Number Placeholder 5"/>
          <p:cNvSpPr>
            <a:spLocks noGrp="1"/>
          </p:cNvSpPr>
          <p:nvPr>
            <p:ph type="sldNum" sz="quarter" idx="12"/>
          </p:nvPr>
        </p:nvSpPr>
        <p:spPr bwMode="auto">
          <a:xfrm>
            <a:off x="1340616" y="4928702"/>
            <a:ext cx="609600" cy="517524"/>
          </a:xfrm>
        </p:spPr>
        <p:txBody>
          <a:bodyPr/>
          <a:lstStyle/>
          <a:p>
            <a:fld id="{EDEDA31E-5185-4CB0-88E0-309A957138BF}"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r>
              <a:rPr lang="en-US" smtClean="0"/>
              <a:t>1/9/2018</a:t>
            </a:r>
            <a:endParaRPr lang="en-US"/>
          </a:p>
        </p:txBody>
      </p:sp>
      <p:sp>
        <p:nvSpPr>
          <p:cNvPr id="6" name="Footer Placeholder 5"/>
          <p:cNvSpPr>
            <a:spLocks noGrp="1"/>
          </p:cNvSpPr>
          <p:nvPr>
            <p:ph type="ftr" sz="quarter" idx="11"/>
          </p:nvPr>
        </p:nvSpPr>
        <p:spPr/>
        <p:txBody>
          <a:bodyPr/>
          <a:lstStyle/>
          <a:p>
            <a:r>
              <a:rPr lang="en-US" smtClean="0"/>
              <a:t>December TAC &amp; Board of Directors Update </a:t>
            </a:r>
            <a:endParaRPr lang="en-US"/>
          </a:p>
        </p:txBody>
      </p:sp>
      <p:sp>
        <p:nvSpPr>
          <p:cNvPr id="7" name="Slide Number Placeholder 6"/>
          <p:cNvSpPr>
            <a:spLocks noGrp="1"/>
          </p:cNvSpPr>
          <p:nvPr>
            <p:ph type="sldNum" sz="quarter" idx="12"/>
          </p:nvPr>
        </p:nvSpPr>
        <p:spPr/>
        <p:txBody>
          <a:bodyPr/>
          <a:lstStyle/>
          <a:p>
            <a:fld id="{EDEDA31E-5185-4CB0-88E0-309A957138BF}" type="slidenum">
              <a:rPr lang="en-US" smtClean="0"/>
              <a:t>‹#›</a:t>
            </a:fld>
            <a:endParaRPr lang="en-US"/>
          </a:p>
        </p:txBody>
      </p:sp>
      <p:sp>
        <p:nvSpPr>
          <p:cNvPr id="9" name="Content Placeholder 8"/>
          <p:cNvSpPr>
            <a:spLocks noGrp="1"/>
          </p:cNvSpPr>
          <p:nvPr>
            <p:ph sz="quarter" idx="1"/>
          </p:nvPr>
        </p:nvSpPr>
        <p:spPr>
          <a:xfrm>
            <a:off x="457200" y="1600200"/>
            <a:ext cx="3657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270248" y="1600200"/>
            <a:ext cx="3657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7543800" cy="1143000"/>
          </a:xfrm>
        </p:spPr>
        <p:txBody>
          <a:bodyPr anchor="b"/>
          <a:lstStyle>
            <a:lvl1pPr>
              <a:defRPr/>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r>
              <a:rPr lang="en-US" smtClean="0"/>
              <a:t>1/9/2018</a:t>
            </a:r>
            <a:endParaRPr lang="en-US"/>
          </a:p>
        </p:txBody>
      </p:sp>
      <p:sp>
        <p:nvSpPr>
          <p:cNvPr id="8" name="Footer Placeholder 7"/>
          <p:cNvSpPr>
            <a:spLocks noGrp="1"/>
          </p:cNvSpPr>
          <p:nvPr>
            <p:ph type="ftr" sz="quarter" idx="11"/>
          </p:nvPr>
        </p:nvSpPr>
        <p:spPr/>
        <p:txBody>
          <a:bodyPr/>
          <a:lstStyle/>
          <a:p>
            <a:r>
              <a:rPr lang="en-US" smtClean="0"/>
              <a:t>December TAC &amp; Board of Directors Update </a:t>
            </a:r>
            <a:endParaRPr lang="en-US"/>
          </a:p>
        </p:txBody>
      </p:sp>
      <p:sp>
        <p:nvSpPr>
          <p:cNvPr id="9" name="Slide Number Placeholder 8"/>
          <p:cNvSpPr>
            <a:spLocks noGrp="1"/>
          </p:cNvSpPr>
          <p:nvPr>
            <p:ph type="sldNum" sz="quarter" idx="12"/>
          </p:nvPr>
        </p:nvSpPr>
        <p:spPr/>
        <p:txBody>
          <a:bodyPr/>
          <a:lstStyle/>
          <a:p>
            <a:fld id="{EDEDA31E-5185-4CB0-88E0-309A957138BF}" type="slidenum">
              <a:rPr lang="en-US" smtClean="0"/>
              <a:t>‹#›</a:t>
            </a:fld>
            <a:endParaRPr lang="en-US"/>
          </a:p>
        </p:txBody>
      </p:sp>
      <p:sp>
        <p:nvSpPr>
          <p:cNvPr id="11" name="Content Placeholder 10"/>
          <p:cNvSpPr>
            <a:spLocks noGrp="1"/>
          </p:cNvSpPr>
          <p:nvPr>
            <p:ph sz="quarter" idx="2"/>
          </p:nvPr>
        </p:nvSpPr>
        <p:spPr>
          <a:xfrm>
            <a:off x="457200" y="2362200"/>
            <a:ext cx="3657600" cy="38862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quarter" idx="4"/>
          </p:nvPr>
        </p:nvSpPr>
        <p:spPr>
          <a:xfrm>
            <a:off x="4371975" y="2362200"/>
            <a:ext cx="3657600" cy="38862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2" name="Text Placeholder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
        <p:nvSpPr>
          <p:cNvPr id="14" name="Text Placeholder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6" name="Date Placeholder 5"/>
          <p:cNvSpPr>
            <a:spLocks noGrp="1"/>
          </p:cNvSpPr>
          <p:nvPr>
            <p:ph type="dt" sz="half" idx="10"/>
          </p:nvPr>
        </p:nvSpPr>
        <p:spPr/>
        <p:txBody>
          <a:bodyPr rtlCol="0"/>
          <a:lstStyle/>
          <a:p>
            <a:r>
              <a:rPr lang="en-US" smtClean="0"/>
              <a:t>1/9/2018</a:t>
            </a:r>
            <a:endParaRPr lang="en-US"/>
          </a:p>
        </p:txBody>
      </p:sp>
      <p:sp>
        <p:nvSpPr>
          <p:cNvPr id="7" name="Slide Number Placeholder 6"/>
          <p:cNvSpPr>
            <a:spLocks noGrp="1"/>
          </p:cNvSpPr>
          <p:nvPr>
            <p:ph type="sldNum" sz="quarter" idx="11"/>
          </p:nvPr>
        </p:nvSpPr>
        <p:spPr/>
        <p:txBody>
          <a:bodyPr rtlCol="0"/>
          <a:lstStyle/>
          <a:p>
            <a:fld id="{EDEDA31E-5185-4CB0-88E0-309A957138BF}" type="slidenum">
              <a:rPr lang="en-US" smtClean="0"/>
              <a:t>‹#›</a:t>
            </a:fld>
            <a:endParaRPr lang="en-US"/>
          </a:p>
        </p:txBody>
      </p:sp>
      <p:sp>
        <p:nvSpPr>
          <p:cNvPr id="8" name="Footer Placeholder 7"/>
          <p:cNvSpPr>
            <a:spLocks noGrp="1"/>
          </p:cNvSpPr>
          <p:nvPr>
            <p:ph type="ftr" sz="quarter" idx="12"/>
          </p:nvPr>
        </p:nvSpPr>
        <p:spPr/>
        <p:txBody>
          <a:bodyPr rtlCol="0"/>
          <a:lstStyle/>
          <a:p>
            <a:r>
              <a:rPr lang="en-US" smtClean="0"/>
              <a:t>December TAC &amp; Board of Directors Update </a:t>
            </a: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r>
              <a:rPr lang="en-US" smtClean="0"/>
              <a:t>1/9/2018</a:t>
            </a:r>
            <a:endParaRPr lang="en-US"/>
          </a:p>
        </p:txBody>
      </p:sp>
      <p:sp>
        <p:nvSpPr>
          <p:cNvPr id="3" name="Footer Placeholder 2"/>
          <p:cNvSpPr>
            <a:spLocks noGrp="1"/>
          </p:cNvSpPr>
          <p:nvPr>
            <p:ph type="ftr" sz="quarter" idx="11"/>
          </p:nvPr>
        </p:nvSpPr>
        <p:spPr/>
        <p:txBody>
          <a:bodyPr/>
          <a:lstStyle/>
          <a:p>
            <a:r>
              <a:rPr lang="en-US" smtClean="0"/>
              <a:t>December TAC &amp; Board of Directors Update </a:t>
            </a:r>
            <a:endParaRPr lang="en-US"/>
          </a:p>
        </p:txBody>
      </p:sp>
      <p:sp>
        <p:nvSpPr>
          <p:cNvPr id="4" name="Slide Number Placeholder 3"/>
          <p:cNvSpPr>
            <a:spLocks noGrp="1"/>
          </p:cNvSpPr>
          <p:nvPr>
            <p:ph type="sldNum" sz="quarter" idx="12"/>
          </p:nvPr>
        </p:nvSpPr>
        <p:spPr/>
        <p:txBody>
          <a:bodyPr/>
          <a:lstStyle/>
          <a:p>
            <a:fld id="{EDEDA31E-5185-4CB0-88E0-309A957138BF}"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1">
        <a:schemeClr val="bg1"/>
      </p:bgRef>
    </p:bg>
    <p:spTree>
      <p:nvGrpSpPr>
        <p:cNvPr id="1" name=""/>
        <p:cNvGrpSpPr/>
        <p:nvPr/>
      </p:nvGrpSpPr>
      <p:grpSpPr>
        <a:xfrm>
          <a:off x="0" y="0"/>
          <a:ext cx="0" cy="0"/>
          <a:chOff x="0" y="0"/>
          <a:chExt cx="0" cy="0"/>
        </a:xfrm>
      </p:grpSpPr>
      <p:sp>
        <p:nvSpPr>
          <p:cNvPr id="10" name="Straight Connector 9"/>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 name="Title 1"/>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8" name="Straight Connector 7"/>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Straight Connector 8"/>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Straight Connector 10"/>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Rectangle 11"/>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Straight Connector 12"/>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Oval 13"/>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8" name="Content Placeholder 17"/>
          <p:cNvSpPr>
            <a:spLocks noGrp="1"/>
          </p:cNvSpPr>
          <p:nvPr>
            <p:ph sz="quarter" idx="1"/>
          </p:nvPr>
        </p:nvSpPr>
        <p:spPr>
          <a:xfrm>
            <a:off x="304800" y="274320"/>
            <a:ext cx="5638800" cy="6327648"/>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1" name="Date Placeholder 20"/>
          <p:cNvSpPr>
            <a:spLocks noGrp="1"/>
          </p:cNvSpPr>
          <p:nvPr>
            <p:ph type="dt" sz="half" idx="14"/>
          </p:nvPr>
        </p:nvSpPr>
        <p:spPr/>
        <p:txBody>
          <a:bodyPr rtlCol="0"/>
          <a:lstStyle/>
          <a:p>
            <a:r>
              <a:rPr lang="en-US" smtClean="0"/>
              <a:t>1/9/2018</a:t>
            </a:r>
            <a:endParaRPr lang="en-US"/>
          </a:p>
        </p:txBody>
      </p:sp>
      <p:sp>
        <p:nvSpPr>
          <p:cNvPr id="22" name="Slide Number Placeholder 21"/>
          <p:cNvSpPr>
            <a:spLocks noGrp="1"/>
          </p:cNvSpPr>
          <p:nvPr>
            <p:ph type="sldNum" sz="quarter" idx="15"/>
          </p:nvPr>
        </p:nvSpPr>
        <p:spPr/>
        <p:txBody>
          <a:bodyPr rtlCol="0"/>
          <a:lstStyle/>
          <a:p>
            <a:fld id="{EDEDA31E-5185-4CB0-88E0-309A957138BF}" type="slidenum">
              <a:rPr lang="en-US" smtClean="0"/>
              <a:t>‹#›</a:t>
            </a:fld>
            <a:endParaRPr lang="en-US"/>
          </a:p>
        </p:txBody>
      </p:sp>
      <p:sp>
        <p:nvSpPr>
          <p:cNvPr id="23" name="Footer Placeholder 22"/>
          <p:cNvSpPr>
            <a:spLocks noGrp="1"/>
          </p:cNvSpPr>
          <p:nvPr>
            <p:ph type="ftr" sz="quarter" idx="16"/>
          </p:nvPr>
        </p:nvSpPr>
        <p:spPr/>
        <p:txBody>
          <a:bodyPr rtlCol="0"/>
          <a:lstStyle/>
          <a:p>
            <a:r>
              <a:rPr lang="en-US" smtClean="0"/>
              <a:t>December TAC &amp; Board of Directors Update </a:t>
            </a:r>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traight Connector 8"/>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Oval 12"/>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 name="Title 1"/>
          <p:cNvSpPr>
            <a:spLocks noGrp="1"/>
          </p:cNvSpPr>
          <p:nvPr>
            <p:ph type="title"/>
          </p:nvPr>
        </p:nvSpPr>
        <p:spPr>
          <a:xfrm rot="5400000">
            <a:off x="3350133" y="3200400"/>
            <a:ext cx="6309360" cy="457200"/>
          </a:xfrm>
        </p:spPr>
        <p:txBody>
          <a:bodyPr anchor="b"/>
          <a:lstStyle>
            <a:lvl1pPr algn="l">
              <a:buNone/>
              <a:defRPr sz="2000" b="1"/>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lstStyle>
            <a:lvl1pPr marL="0" indent="0">
              <a:buNone/>
              <a:defRPr sz="3200"/>
            </a:lvl1pPr>
          </a:lstStyle>
          <a:p>
            <a:pPr algn="ctr" eaLnBrk="1" latinLnBrk="0" hangingPunct="1">
              <a:buFontTx/>
              <a:buNone/>
            </a:pPr>
            <a:r>
              <a:rPr kumimoji="0" lang="en-US" smtClean="0"/>
              <a:t>Click icon to add picture</a:t>
            </a:r>
            <a:endParaRPr kumimoji="0" lang="en-US" dirty="0"/>
          </a:p>
        </p:txBody>
      </p:sp>
      <p:sp>
        <p:nvSpPr>
          <p:cNvPr id="4" name="Text Placeholder 3"/>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0" name="Straight Connector 9"/>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1" name="Rectangle 10"/>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Straight Connector 11"/>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9" name="Straight Connector 18"/>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Straight Connector 19"/>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Date Placeholder 16"/>
          <p:cNvSpPr>
            <a:spLocks noGrp="1"/>
          </p:cNvSpPr>
          <p:nvPr>
            <p:ph type="dt" sz="half" idx="10"/>
          </p:nvPr>
        </p:nvSpPr>
        <p:spPr/>
        <p:txBody>
          <a:bodyPr rtlCol="0"/>
          <a:lstStyle/>
          <a:p>
            <a:r>
              <a:rPr lang="en-US" smtClean="0"/>
              <a:t>1/9/2018</a:t>
            </a:r>
            <a:endParaRPr lang="en-US"/>
          </a:p>
        </p:txBody>
      </p:sp>
      <p:sp>
        <p:nvSpPr>
          <p:cNvPr id="18" name="Slide Number Placeholder 17"/>
          <p:cNvSpPr>
            <a:spLocks noGrp="1"/>
          </p:cNvSpPr>
          <p:nvPr>
            <p:ph type="sldNum" sz="quarter" idx="11"/>
          </p:nvPr>
        </p:nvSpPr>
        <p:spPr/>
        <p:txBody>
          <a:bodyPr rtlCol="0"/>
          <a:lstStyle/>
          <a:p>
            <a:fld id="{EDEDA31E-5185-4CB0-88E0-309A957138BF}" type="slidenum">
              <a:rPr lang="en-US" smtClean="0"/>
              <a:t>‹#›</a:t>
            </a:fld>
            <a:endParaRPr lang="en-US"/>
          </a:p>
        </p:txBody>
      </p:sp>
      <p:sp>
        <p:nvSpPr>
          <p:cNvPr id="21" name="Footer Placeholder 20"/>
          <p:cNvSpPr>
            <a:spLocks noGrp="1"/>
          </p:cNvSpPr>
          <p:nvPr>
            <p:ph type="ftr" sz="quarter" idx="12"/>
          </p:nvPr>
        </p:nvSpPr>
        <p:spPr/>
        <p:txBody>
          <a:bodyPr rtlCol="0"/>
          <a:lstStyle/>
          <a:p>
            <a:r>
              <a:rPr lang="en-US" smtClean="0"/>
              <a:t>December TAC &amp; Board of Directors Update </a:t>
            </a:r>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 name="Straight Connector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Title Placeholder 21"/>
          <p:cNvSpPr>
            <a:spLocks noGrp="1"/>
          </p:cNvSpPr>
          <p:nvPr>
            <p:ph type="title"/>
          </p:nvPr>
        </p:nvSpPr>
        <p:spPr>
          <a:xfrm>
            <a:off x="457200" y="274638"/>
            <a:ext cx="7467600" cy="1143000"/>
          </a:xfrm>
          <a:prstGeom prst="rect">
            <a:avLst/>
          </a:prstGeom>
        </p:spPr>
        <p:txBody>
          <a:bodyPr vert="horz" anchor="b">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1600200"/>
            <a:ext cx="7467600" cy="4873752"/>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rot="5400000">
            <a:off x="7589520" y="1081851"/>
            <a:ext cx="2011680" cy="384048"/>
          </a:xfrm>
          <a:prstGeom prst="rect">
            <a:avLst/>
          </a:prstGeom>
        </p:spPr>
        <p:txBody>
          <a:bodyPr vert="horz" anchor="ctr" anchorCtr="0"/>
          <a:lstStyle>
            <a:lvl1pPr algn="r" eaLnBrk="1" latinLnBrk="0" hangingPunct="1">
              <a:defRPr kumimoji="0" sz="1200">
                <a:solidFill>
                  <a:schemeClr val="tx2"/>
                </a:solidFill>
              </a:defRPr>
            </a:lvl1pPr>
          </a:lstStyle>
          <a:p>
            <a:r>
              <a:rPr lang="en-US" smtClean="0"/>
              <a:t>1/9/2018</a:t>
            </a:r>
            <a:endParaRPr lang="en-US"/>
          </a:p>
        </p:txBody>
      </p:sp>
      <p:sp>
        <p:nvSpPr>
          <p:cNvPr id="3" name="Footer Placeholder 2"/>
          <p:cNvSpPr>
            <a:spLocks noGrp="1"/>
          </p:cNvSpPr>
          <p:nvPr>
            <p:ph type="ftr" sz="quarter" idx="3"/>
          </p:nvPr>
        </p:nvSpPr>
        <p:spPr>
          <a:xfrm rot="5400000">
            <a:off x="6990186" y="3737240"/>
            <a:ext cx="3200400" cy="365760"/>
          </a:xfrm>
          <a:prstGeom prst="rect">
            <a:avLst/>
          </a:prstGeom>
        </p:spPr>
        <p:txBody>
          <a:bodyPr vert="horz" anchor="ctr" anchorCtr="0"/>
          <a:lstStyle>
            <a:lvl1pPr algn="l" eaLnBrk="1" latinLnBrk="0" hangingPunct="1">
              <a:defRPr kumimoji="0" sz="1200">
                <a:solidFill>
                  <a:schemeClr val="tx2"/>
                </a:solidFill>
              </a:defRPr>
            </a:lvl1pPr>
          </a:lstStyle>
          <a:p>
            <a:r>
              <a:rPr lang="en-US" smtClean="0"/>
              <a:t>December TAC &amp; Board of Directors Update </a:t>
            </a:r>
            <a:endParaRPr lang="en-US"/>
          </a:p>
        </p:txBody>
      </p:sp>
      <p:sp>
        <p:nvSpPr>
          <p:cNvPr id="7" name="Straight Connector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9" name="Straight Connector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0" name="Rectangle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Straight Connector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Oval 11"/>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Slide Number Placeholder 22"/>
          <p:cNvSpPr>
            <a:spLocks noGrp="1"/>
          </p:cNvSpPr>
          <p:nvPr>
            <p:ph type="sldNum" sz="quarter" idx="4"/>
          </p:nvPr>
        </p:nvSpPr>
        <p:spPr>
          <a:xfrm>
            <a:off x="8129016" y="5734050"/>
            <a:ext cx="609600" cy="521208"/>
          </a:xfrm>
          <a:prstGeom prst="rect">
            <a:avLst/>
          </a:prstGeom>
        </p:spPr>
        <p:txBody>
          <a:bodyPr vert="horz" anchor="ctr"/>
          <a:lstStyle>
            <a:lvl1pPr algn="ctr" eaLnBrk="1" latinLnBrk="0" hangingPunct="1">
              <a:defRPr kumimoji="0" sz="1400" b="1">
                <a:solidFill>
                  <a:srgbClr val="FFFFFF"/>
                </a:solidFill>
              </a:defRPr>
            </a:lvl1pPr>
          </a:lstStyle>
          <a:p>
            <a:fld id="{EDEDA31E-5185-4CB0-88E0-309A957138BF}"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hf hdr="0"/>
  <p:txStyles>
    <p:titleStyle>
      <a:lvl1pPr algn="l" rtl="0"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ercot.com/content/wcm/key_documents_lists/138439/04._TAC_Goals.zip"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 Id="rId6" Type="http://schemas.openxmlformats.org/officeDocument/2006/relationships/hyperlink" Target="http://ercot.com/content/wcm/key_documents_lists/138439/10._RMS_Report.zip" TargetMode="External"/><Relationship Id="rId5" Type="http://schemas.openxmlformats.org/officeDocument/2006/relationships/hyperlink" Target="http://ercot.com/content/wcm/key_documents_lists/138439/09._COPS_Report.zip" TargetMode="External"/><Relationship Id="rId4" Type="http://schemas.openxmlformats.org/officeDocument/2006/relationships/hyperlink" Target="http://ercot.com/content/wcm/key_documents_lists/138439/05._PRS_Report.zip"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ercot.com/mktrules/issues/NPRR854"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hyperlink" Target="http://ercot.com/mktrules/issues/NPRR860" TargetMode="External"/></Relationships>
</file>

<file path=ppt/slides/_rels/slide4.xml.rels><?xml version="1.0" encoding="UTF-8" standalone="yes"?>
<Relationships xmlns="http://schemas.openxmlformats.org/package/2006/relationships"><Relationship Id="rId8" Type="http://schemas.openxmlformats.org/officeDocument/2006/relationships/hyperlink" Target="http://ercot.com/content/wcm/key_documents_lists/138439/08._ROS_Report.zip" TargetMode="External"/><Relationship Id="rId3" Type="http://schemas.openxmlformats.org/officeDocument/2006/relationships/hyperlink" Target="http://ercot.com/content/wcm/key_documents_lists/138439/05._PRS_Report.zip" TargetMode="External"/><Relationship Id="rId7" Type="http://schemas.openxmlformats.org/officeDocument/2006/relationships/hyperlink" Target="http://ercot.com/mktrules/issues/NPRR807"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ercot.com/mktrules/issues/NPRR864" TargetMode="External"/><Relationship Id="rId5" Type="http://schemas.openxmlformats.org/officeDocument/2006/relationships/hyperlink" Target="http://ercot.com/mktrules/issues/NPRR858" TargetMode="External"/><Relationship Id="rId10" Type="http://schemas.openxmlformats.org/officeDocument/2006/relationships/hyperlink" Target="http://ercot.com/content/wcm/key_documents_lists/138439/10._RMS_Report.zip" TargetMode="External"/><Relationship Id="rId4" Type="http://schemas.openxmlformats.org/officeDocument/2006/relationships/hyperlink" Target="http://ercot.com/content/wcm/key_documents_lists/138439/07._WMS_update_2-22.pptx" TargetMode="External"/><Relationship Id="rId9" Type="http://schemas.openxmlformats.org/officeDocument/2006/relationships/hyperlink" Target="http://ercot.com/content/wcm/key_documents_lists/138439/09._COPS_Report.zip" TargetMode="External"/></Relationships>
</file>

<file path=ppt/slides/_rels/slide5.xml.rels><?xml version="1.0" encoding="UTF-8" standalone="yes"?>
<Relationships xmlns="http://schemas.openxmlformats.org/package/2006/relationships"><Relationship Id="rId3" Type="http://schemas.openxmlformats.org/officeDocument/2006/relationships/hyperlink" Target="http://ercot.com/content/wcm/key_documents_lists/138439/12._ERCOT_Updates.zip"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ercot.com/content/wcm/key_documents_lists/138439/11._TSRTF_Update_to_TAC_20180222.pptx"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286000" y="3124200"/>
            <a:ext cx="6705600" cy="1894362"/>
          </a:xfrm>
        </p:spPr>
        <p:txBody>
          <a:bodyPr>
            <a:normAutofit/>
          </a:bodyPr>
          <a:lstStyle/>
          <a:p>
            <a:r>
              <a:rPr lang="en-US" sz="1400" spc="-30" dirty="0" smtClean="0"/>
              <a:t/>
            </a:r>
            <a:br>
              <a:rPr lang="en-US" sz="1400" spc="-30" dirty="0" smtClean="0"/>
            </a:br>
            <a:r>
              <a:rPr lang="en-US" sz="1400" spc="-30" dirty="0" smtClean="0"/>
              <a:t/>
            </a:r>
            <a:br>
              <a:rPr lang="en-US" sz="1400" spc="-30" dirty="0" smtClean="0"/>
            </a:br>
            <a:r>
              <a:rPr lang="en-US" sz="600" spc="-30" dirty="0"/>
              <a:t/>
            </a:r>
            <a:br>
              <a:rPr lang="en-US" sz="600" spc="-30" dirty="0"/>
            </a:br>
            <a:r>
              <a:rPr lang="en-US" sz="2800" spc="-30" dirty="0" err="1" smtClean="0"/>
              <a:t>TAC</a:t>
            </a:r>
            <a:r>
              <a:rPr lang="en-US" sz="2800" spc="-30" dirty="0" smtClean="0"/>
              <a:t> Update To RMS</a:t>
            </a:r>
            <a:endParaRPr lang="en-US" sz="2800" spc="-30" dirty="0"/>
          </a:p>
        </p:txBody>
      </p:sp>
      <p:sp>
        <p:nvSpPr>
          <p:cNvPr id="3" name="Subtitle 2"/>
          <p:cNvSpPr>
            <a:spLocks noGrp="1"/>
          </p:cNvSpPr>
          <p:nvPr>
            <p:ph type="subTitle" idx="1"/>
          </p:nvPr>
        </p:nvSpPr>
        <p:spPr/>
        <p:txBody>
          <a:bodyPr/>
          <a:lstStyle/>
          <a:p>
            <a:r>
              <a:rPr lang="en-US" dirty="0" smtClean="0"/>
              <a:t>Jim Lee</a:t>
            </a:r>
            <a:endParaRPr lang="en-US" dirty="0"/>
          </a:p>
        </p:txBody>
      </p:sp>
    </p:spTree>
    <p:extLst>
      <p:ext uri="{BB962C8B-B14F-4D97-AF65-F5344CB8AC3E}">
        <p14:creationId xmlns:p14="http://schemas.microsoft.com/office/powerpoint/2010/main" val="86524436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 y="274638"/>
            <a:ext cx="8214360" cy="1143000"/>
          </a:xfrm>
          <a:ln w="12700">
            <a:noFill/>
          </a:ln>
        </p:spPr>
        <p:txBody>
          <a:bodyPr/>
          <a:lstStyle/>
          <a:p>
            <a:r>
              <a:rPr lang="en-US" dirty="0"/>
              <a:t> </a:t>
            </a:r>
            <a:r>
              <a:rPr lang="en-US" dirty="0" smtClean="0"/>
              <a:t>   TAC Meeting 2.22.18</a:t>
            </a:r>
            <a:endParaRPr lang="en-US" dirty="0"/>
          </a:p>
        </p:txBody>
      </p:sp>
      <p:sp>
        <p:nvSpPr>
          <p:cNvPr id="3" name="Content Placeholder 2"/>
          <p:cNvSpPr>
            <a:spLocks noGrp="1"/>
          </p:cNvSpPr>
          <p:nvPr>
            <p:ph sz="quarter" idx="1"/>
          </p:nvPr>
        </p:nvSpPr>
        <p:spPr>
          <a:xfrm>
            <a:off x="457200" y="1524000"/>
            <a:ext cx="7696200" cy="4873752"/>
          </a:xfrm>
        </p:spPr>
        <p:txBody>
          <a:bodyPr>
            <a:normAutofit/>
          </a:bodyPr>
          <a:lstStyle/>
          <a:p>
            <a:pPr hangingPunct="0"/>
            <a:r>
              <a:rPr lang="en-US" dirty="0">
                <a:solidFill>
                  <a:prstClr val="black"/>
                </a:solidFill>
              </a:rPr>
              <a:t>Approved </a:t>
            </a:r>
            <a:r>
              <a:rPr lang="en-US" dirty="0">
                <a:solidFill>
                  <a:prstClr val="black"/>
                </a:solidFill>
                <a:hlinkClick r:id="rId3"/>
              </a:rPr>
              <a:t>2018 TAC Goals &amp; Strategic </a:t>
            </a:r>
            <a:r>
              <a:rPr lang="en-US" dirty="0" smtClean="0">
                <a:solidFill>
                  <a:prstClr val="black"/>
                </a:solidFill>
                <a:hlinkClick r:id="rId3"/>
              </a:rPr>
              <a:t>Initiatives</a:t>
            </a:r>
            <a:endParaRPr lang="en-US" sz="1000" dirty="0"/>
          </a:p>
          <a:p>
            <a:r>
              <a:rPr lang="en-US" sz="2200" dirty="0" smtClean="0"/>
              <a:t>2018 COPS Leadership Confirmed:</a:t>
            </a:r>
          </a:p>
          <a:p>
            <a:endParaRPr lang="en-US" sz="400" b="1" i="1" dirty="0" smtClean="0"/>
          </a:p>
          <a:p>
            <a:pPr lvl="1">
              <a:lnSpc>
                <a:spcPct val="120000"/>
              </a:lnSpc>
              <a:spcBef>
                <a:spcPts val="0"/>
              </a:spcBef>
            </a:pPr>
            <a:r>
              <a:rPr lang="en-US" sz="1800" b="1" dirty="0" smtClean="0"/>
              <a:t>Commercial Operations Subcommittee (COPS)</a:t>
            </a:r>
          </a:p>
          <a:p>
            <a:pPr marL="742950" lvl="2" indent="-514350">
              <a:lnSpc>
                <a:spcPct val="120000"/>
              </a:lnSpc>
              <a:spcBef>
                <a:spcPts val="0"/>
              </a:spcBef>
              <a:buFontTx/>
              <a:buNone/>
              <a:defRPr/>
            </a:pPr>
            <a:r>
              <a:rPr lang="en-US" altLang="en-US" dirty="0" smtClean="0"/>
              <a:t>	Chair: </a:t>
            </a:r>
            <a:r>
              <a:rPr lang="en-US" altLang="en-US" dirty="0" err="1" smtClean="0"/>
              <a:t>Heddie</a:t>
            </a:r>
            <a:r>
              <a:rPr lang="en-US" altLang="en-US" dirty="0" smtClean="0"/>
              <a:t> </a:t>
            </a:r>
            <a:r>
              <a:rPr lang="en-US" altLang="en-US" dirty="0" err="1" smtClean="0"/>
              <a:t>Lookadoo</a:t>
            </a:r>
            <a:r>
              <a:rPr lang="en-US" altLang="en-US" dirty="0" smtClean="0"/>
              <a:t>, Reliant Energy Retail Services</a:t>
            </a:r>
          </a:p>
          <a:p>
            <a:pPr marL="742950" lvl="2" indent="-514350">
              <a:lnSpc>
                <a:spcPct val="120000"/>
              </a:lnSpc>
              <a:spcBef>
                <a:spcPts val="0"/>
              </a:spcBef>
              <a:buFontTx/>
              <a:buNone/>
              <a:defRPr/>
            </a:pPr>
            <a:r>
              <a:rPr lang="en-US" altLang="en-US" dirty="0" smtClean="0"/>
              <a:t>	Vice Chair: John </a:t>
            </a:r>
            <a:r>
              <a:rPr lang="en-US" altLang="en-US" dirty="0" err="1" smtClean="0"/>
              <a:t>Moschos</a:t>
            </a:r>
            <a:r>
              <a:rPr lang="en-US" altLang="en-US" dirty="0" smtClean="0"/>
              <a:t>, Tenaska</a:t>
            </a:r>
          </a:p>
          <a:p>
            <a:pPr marL="274320" lvl="1">
              <a:lnSpc>
                <a:spcPct val="120000"/>
              </a:lnSpc>
              <a:spcBef>
                <a:spcPts val="600"/>
              </a:spcBef>
              <a:buSzPct val="70000"/>
              <a:buFont typeface="Wingdings"/>
              <a:buChar char=""/>
              <a:defRPr/>
            </a:pPr>
            <a:r>
              <a:rPr lang="en-US" sz="2200" dirty="0"/>
              <a:t>2018 </a:t>
            </a:r>
            <a:r>
              <a:rPr lang="en-US" sz="2200" dirty="0" smtClean="0"/>
              <a:t>Subcommittee Goals Confirmed:</a:t>
            </a:r>
          </a:p>
          <a:p>
            <a:pPr marL="548640" lvl="2">
              <a:lnSpc>
                <a:spcPct val="120000"/>
              </a:lnSpc>
              <a:spcBef>
                <a:spcPts val="600"/>
              </a:spcBef>
              <a:buSzPct val="70000"/>
              <a:defRPr/>
            </a:pPr>
            <a:r>
              <a:rPr lang="en-US" sz="1900" dirty="0" smtClean="0">
                <a:hlinkClick r:id="rId4"/>
              </a:rPr>
              <a:t>PRS</a:t>
            </a:r>
            <a:endParaRPr lang="en-US" sz="1900" dirty="0" smtClean="0"/>
          </a:p>
          <a:p>
            <a:pPr marL="548640" lvl="2">
              <a:lnSpc>
                <a:spcPct val="120000"/>
              </a:lnSpc>
              <a:spcBef>
                <a:spcPts val="600"/>
              </a:spcBef>
              <a:buSzPct val="70000"/>
              <a:defRPr/>
            </a:pPr>
            <a:r>
              <a:rPr lang="en-US" sz="1900" dirty="0" smtClean="0">
                <a:hlinkClick r:id="rId5"/>
              </a:rPr>
              <a:t>COPS</a:t>
            </a:r>
            <a:endParaRPr lang="en-US" sz="1900" dirty="0" smtClean="0"/>
          </a:p>
          <a:p>
            <a:pPr marL="548640" lvl="2">
              <a:lnSpc>
                <a:spcPct val="120000"/>
              </a:lnSpc>
              <a:spcBef>
                <a:spcPts val="600"/>
              </a:spcBef>
              <a:buSzPct val="70000"/>
              <a:defRPr/>
            </a:pPr>
            <a:r>
              <a:rPr lang="en-US" sz="1900" dirty="0" smtClean="0">
                <a:hlinkClick r:id="rId6"/>
              </a:rPr>
              <a:t>RMS</a:t>
            </a:r>
            <a:endParaRPr lang="en-US" sz="1900" dirty="0" smtClean="0"/>
          </a:p>
          <a:p>
            <a:pPr marL="548640" lvl="2">
              <a:lnSpc>
                <a:spcPct val="120000"/>
              </a:lnSpc>
              <a:spcBef>
                <a:spcPts val="600"/>
              </a:spcBef>
              <a:buSzPct val="70000"/>
              <a:defRPr/>
            </a:pPr>
            <a:r>
              <a:rPr lang="en-US" sz="1900" dirty="0" smtClean="0"/>
              <a:t>WMS did not meet until 2.28.18</a:t>
            </a:r>
            <a:endParaRPr lang="en-US" sz="1900" dirty="0"/>
          </a:p>
          <a:p>
            <a:pPr marL="274320" lvl="1">
              <a:lnSpc>
                <a:spcPct val="120000"/>
              </a:lnSpc>
              <a:spcBef>
                <a:spcPts val="600"/>
              </a:spcBef>
              <a:buSzPct val="70000"/>
              <a:buFont typeface="Wingdings"/>
              <a:buChar char=""/>
              <a:defRPr/>
            </a:pPr>
            <a:endParaRPr lang="en-US" sz="2200" dirty="0"/>
          </a:p>
        </p:txBody>
      </p:sp>
      <p:sp>
        <p:nvSpPr>
          <p:cNvPr id="6" name="Slide Number Placeholder 5"/>
          <p:cNvSpPr>
            <a:spLocks noGrp="1"/>
          </p:cNvSpPr>
          <p:nvPr>
            <p:ph type="sldNum" sz="quarter" idx="15"/>
          </p:nvPr>
        </p:nvSpPr>
        <p:spPr/>
        <p:txBody>
          <a:bodyPr/>
          <a:lstStyle/>
          <a:p>
            <a:fld id="{EDEDA31E-5185-4CB0-88E0-309A957138BF}" type="slidenum">
              <a:rPr lang="en-US" smtClean="0"/>
              <a:t>2</a:t>
            </a:fld>
            <a:endParaRPr lang="en-US"/>
          </a:p>
        </p:txBody>
      </p:sp>
      <p:cxnSp>
        <p:nvCxnSpPr>
          <p:cNvPr id="8" name="Straight Connector 7"/>
          <p:cNvCxnSpPr/>
          <p:nvPr/>
        </p:nvCxnSpPr>
        <p:spPr>
          <a:xfrm>
            <a:off x="457200" y="1371600"/>
            <a:ext cx="7391400"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7160459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w="12700">
            <a:noFill/>
          </a:ln>
        </p:spPr>
        <p:txBody>
          <a:bodyPr/>
          <a:lstStyle/>
          <a:p>
            <a:r>
              <a:rPr lang="en-US" dirty="0" smtClean="0"/>
              <a:t>Nodal Protocol Revision Requests </a:t>
            </a:r>
            <a:endParaRPr lang="en-US" dirty="0"/>
          </a:p>
        </p:txBody>
      </p:sp>
      <p:sp>
        <p:nvSpPr>
          <p:cNvPr id="3" name="Content Placeholder 2"/>
          <p:cNvSpPr>
            <a:spLocks noGrp="1"/>
          </p:cNvSpPr>
          <p:nvPr>
            <p:ph sz="quarter" idx="1"/>
          </p:nvPr>
        </p:nvSpPr>
        <p:spPr>
          <a:xfrm>
            <a:off x="304800" y="1447800"/>
            <a:ext cx="8077200" cy="5029200"/>
          </a:xfrm>
        </p:spPr>
        <p:txBody>
          <a:bodyPr>
            <a:normAutofit/>
          </a:bodyPr>
          <a:lstStyle/>
          <a:p>
            <a:pPr marL="0" indent="0">
              <a:buNone/>
            </a:pPr>
            <a:r>
              <a:rPr lang="en-US" i="1" spc="-60" dirty="0" smtClean="0"/>
              <a:t>The Following Revision Requests Recommended by </a:t>
            </a:r>
            <a:r>
              <a:rPr lang="en-US" i="1" spc="-60" dirty="0" err="1" smtClean="0"/>
              <a:t>TAC</a:t>
            </a:r>
            <a:r>
              <a:rPr lang="en-US" i="1" spc="-60" dirty="0" smtClean="0"/>
              <a:t> for BOD Approval:</a:t>
            </a:r>
          </a:p>
          <a:p>
            <a:pPr marL="0" indent="0">
              <a:buNone/>
            </a:pPr>
            <a:endParaRPr lang="en-US" sz="800" i="1" dirty="0"/>
          </a:p>
          <a:p>
            <a:r>
              <a:rPr lang="en-US" sz="2000" b="1" dirty="0" smtClean="0">
                <a:hlinkClick r:id="rId3"/>
              </a:rPr>
              <a:t>NPRR854</a:t>
            </a:r>
            <a:r>
              <a:rPr lang="en-US" sz="2200" b="1" dirty="0" smtClean="0"/>
              <a:t>, </a:t>
            </a:r>
            <a:r>
              <a:rPr lang="en-US" sz="2000" dirty="0"/>
              <a:t>NOIE TDSP Submittal of Meters with Bidirectional Flow Caused by Generation Interconnected at Distribution </a:t>
            </a:r>
            <a:r>
              <a:rPr lang="en-US" sz="2000" dirty="0" smtClean="0"/>
              <a:t>Voltage</a:t>
            </a:r>
          </a:p>
          <a:p>
            <a:r>
              <a:rPr lang="en-US" sz="2000" b="1" dirty="0" smtClean="0">
                <a:hlinkClick r:id="rId4"/>
              </a:rPr>
              <a:t>NPRR860</a:t>
            </a:r>
            <a:r>
              <a:rPr lang="en-US" sz="2000" dirty="0" smtClean="0"/>
              <a:t>, </a:t>
            </a:r>
            <a:r>
              <a:rPr lang="en-US" sz="2000" dirty="0"/>
              <a:t>Day-Ahead Market (DAM) </a:t>
            </a:r>
            <a:r>
              <a:rPr lang="en-US" sz="2000" dirty="0" smtClean="0"/>
              <a:t>Clean-Up</a:t>
            </a:r>
          </a:p>
          <a:p>
            <a:endParaRPr lang="en-US" sz="2100" dirty="0"/>
          </a:p>
          <a:p>
            <a:pPr marL="0" indent="0">
              <a:buNone/>
            </a:pPr>
            <a:endParaRPr lang="en-US" sz="800" i="1" dirty="0"/>
          </a:p>
          <a:p>
            <a:pPr marL="0" indent="0">
              <a:buNone/>
            </a:pPr>
            <a:r>
              <a:rPr lang="en-US" i="1" dirty="0" smtClean="0">
                <a:solidFill>
                  <a:schemeClr val="accent1">
                    <a:lumMod val="75000"/>
                  </a:schemeClr>
                </a:solidFill>
              </a:rPr>
              <a:t>***</a:t>
            </a:r>
            <a:r>
              <a:rPr lang="en-US" i="1" dirty="0" smtClean="0"/>
              <a:t>Revision Requests will be considered at the April 10</a:t>
            </a:r>
            <a:r>
              <a:rPr lang="en-US" i="1" baseline="30000" dirty="0" smtClean="0"/>
              <a:t>th</a:t>
            </a:r>
            <a:r>
              <a:rPr lang="en-US" i="1" dirty="0" smtClean="0"/>
              <a:t> BOD</a:t>
            </a:r>
            <a:r>
              <a:rPr lang="en-US" i="1" dirty="0" smtClean="0">
                <a:solidFill>
                  <a:schemeClr val="accent1">
                    <a:lumMod val="75000"/>
                  </a:schemeClr>
                </a:solidFill>
              </a:rPr>
              <a:t>***</a:t>
            </a:r>
          </a:p>
          <a:p>
            <a:endParaRPr lang="en-US" dirty="0"/>
          </a:p>
        </p:txBody>
      </p:sp>
      <p:sp>
        <p:nvSpPr>
          <p:cNvPr id="6" name="Slide Number Placeholder 5"/>
          <p:cNvSpPr>
            <a:spLocks noGrp="1"/>
          </p:cNvSpPr>
          <p:nvPr>
            <p:ph type="sldNum" sz="quarter" idx="15"/>
          </p:nvPr>
        </p:nvSpPr>
        <p:spPr/>
        <p:txBody>
          <a:bodyPr/>
          <a:lstStyle/>
          <a:p>
            <a:fld id="{EDEDA31E-5185-4CB0-88E0-309A957138BF}" type="slidenum">
              <a:rPr lang="en-US" smtClean="0"/>
              <a:t>3</a:t>
            </a:fld>
            <a:endParaRPr lang="en-US"/>
          </a:p>
        </p:txBody>
      </p:sp>
      <p:cxnSp>
        <p:nvCxnSpPr>
          <p:cNvPr id="8" name="Straight Connector 7"/>
          <p:cNvCxnSpPr/>
          <p:nvPr/>
        </p:nvCxnSpPr>
        <p:spPr>
          <a:xfrm>
            <a:off x="457200" y="1371600"/>
            <a:ext cx="7391400"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180426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w="12700">
            <a:noFill/>
          </a:ln>
        </p:spPr>
        <p:txBody>
          <a:bodyPr/>
          <a:lstStyle/>
          <a:p>
            <a:r>
              <a:rPr lang="en-US" dirty="0" smtClean="0"/>
              <a:t>Subcommittee Updates</a:t>
            </a:r>
            <a:endParaRPr lang="en-US" dirty="0"/>
          </a:p>
        </p:txBody>
      </p:sp>
      <p:sp>
        <p:nvSpPr>
          <p:cNvPr id="3" name="Content Placeholder 2"/>
          <p:cNvSpPr>
            <a:spLocks noGrp="1"/>
          </p:cNvSpPr>
          <p:nvPr>
            <p:ph sz="quarter" idx="1"/>
          </p:nvPr>
        </p:nvSpPr>
        <p:spPr>
          <a:xfrm>
            <a:off x="304800" y="1447800"/>
            <a:ext cx="8077200" cy="5105400"/>
          </a:xfrm>
        </p:spPr>
        <p:txBody>
          <a:bodyPr>
            <a:normAutofit/>
          </a:bodyPr>
          <a:lstStyle/>
          <a:p>
            <a:r>
              <a:rPr lang="en-US" dirty="0" smtClean="0">
                <a:hlinkClick r:id="rId3"/>
              </a:rPr>
              <a:t>PRS </a:t>
            </a:r>
            <a:r>
              <a:rPr lang="en-US" dirty="0" smtClean="0">
                <a:hlinkClick r:id="rId3"/>
              </a:rPr>
              <a:t>Report</a:t>
            </a:r>
            <a:endParaRPr lang="en-US" dirty="0" smtClean="0"/>
          </a:p>
          <a:p>
            <a:endParaRPr lang="en-US" sz="600" dirty="0" smtClean="0"/>
          </a:p>
          <a:p>
            <a:r>
              <a:rPr lang="en-US" dirty="0" smtClean="0">
                <a:hlinkClick r:id="rId4"/>
              </a:rPr>
              <a:t>WMS Report</a:t>
            </a:r>
            <a:endParaRPr lang="en-US" dirty="0" smtClean="0"/>
          </a:p>
          <a:p>
            <a:pPr lvl="1"/>
            <a:r>
              <a:rPr lang="en-US" sz="2000" dirty="0" smtClean="0"/>
              <a:t>Considered &amp; Endorsed </a:t>
            </a:r>
            <a:r>
              <a:rPr lang="en-US" sz="2000" dirty="0" smtClean="0">
                <a:hlinkClick r:id="rId5"/>
              </a:rPr>
              <a:t>NPRR858</a:t>
            </a:r>
            <a:r>
              <a:rPr lang="en-US" sz="2000" dirty="0" smtClean="0"/>
              <a:t>, </a:t>
            </a:r>
            <a:r>
              <a:rPr lang="en-US" sz="2000" dirty="0" smtClean="0">
                <a:hlinkClick r:id="rId6"/>
              </a:rPr>
              <a:t>NPRR864</a:t>
            </a:r>
            <a:r>
              <a:rPr lang="en-US" sz="2000" dirty="0" smtClean="0"/>
              <a:t>, </a:t>
            </a:r>
            <a:r>
              <a:rPr lang="en-US" sz="2000" dirty="0" smtClean="0">
                <a:hlinkClick r:id="rId7"/>
              </a:rPr>
              <a:t>NPRR807</a:t>
            </a:r>
            <a:endParaRPr lang="en-US" sz="2000" dirty="0" smtClean="0"/>
          </a:p>
          <a:p>
            <a:pPr lvl="1"/>
            <a:endParaRPr lang="en-US" sz="900" dirty="0" smtClean="0"/>
          </a:p>
          <a:p>
            <a:r>
              <a:rPr lang="en-US" dirty="0" smtClean="0">
                <a:hlinkClick r:id="rId8"/>
              </a:rPr>
              <a:t>ROS </a:t>
            </a:r>
            <a:r>
              <a:rPr lang="en-US" dirty="0" smtClean="0">
                <a:hlinkClick r:id="rId8"/>
              </a:rPr>
              <a:t>Report</a:t>
            </a:r>
            <a:endParaRPr lang="en-US" dirty="0" smtClean="0"/>
          </a:p>
          <a:p>
            <a:pPr lvl="1"/>
            <a:r>
              <a:rPr lang="en-US" sz="1800" dirty="0" smtClean="0"/>
              <a:t>Discussed December DC Tie curtailments and how they impacted Wholesale settlement prices</a:t>
            </a:r>
          </a:p>
          <a:p>
            <a:pPr lvl="1"/>
            <a:endParaRPr lang="en-US" sz="1800" dirty="0" smtClean="0"/>
          </a:p>
          <a:p>
            <a:r>
              <a:rPr lang="en-US" dirty="0" smtClean="0">
                <a:hlinkClick r:id="rId9"/>
              </a:rPr>
              <a:t>COPS Report</a:t>
            </a:r>
            <a:endParaRPr lang="en-US" dirty="0" smtClean="0"/>
          </a:p>
          <a:p>
            <a:pPr lvl="1"/>
            <a:r>
              <a:rPr lang="en-US" sz="1800" dirty="0" smtClean="0"/>
              <a:t>Continuing IDR Meter read </a:t>
            </a:r>
            <a:r>
              <a:rPr lang="en-US" sz="1800" dirty="0" smtClean="0"/>
              <a:t>discussions</a:t>
            </a:r>
          </a:p>
          <a:p>
            <a:pPr lvl="1"/>
            <a:endParaRPr lang="en-US" sz="1800" dirty="0" smtClean="0">
              <a:hlinkClick r:id="rId10"/>
            </a:endParaRPr>
          </a:p>
          <a:p>
            <a:r>
              <a:rPr lang="en-US" dirty="0" smtClean="0">
                <a:hlinkClick r:id="rId10"/>
              </a:rPr>
              <a:t>RMS Report</a:t>
            </a:r>
            <a:endParaRPr lang="en-US" dirty="0" smtClean="0"/>
          </a:p>
        </p:txBody>
      </p:sp>
      <p:sp>
        <p:nvSpPr>
          <p:cNvPr id="6" name="Slide Number Placeholder 5"/>
          <p:cNvSpPr>
            <a:spLocks noGrp="1"/>
          </p:cNvSpPr>
          <p:nvPr>
            <p:ph type="sldNum" sz="quarter" idx="15"/>
          </p:nvPr>
        </p:nvSpPr>
        <p:spPr/>
        <p:txBody>
          <a:bodyPr/>
          <a:lstStyle/>
          <a:p>
            <a:fld id="{EDEDA31E-5185-4CB0-88E0-309A957138BF}" type="slidenum">
              <a:rPr lang="en-US" smtClean="0"/>
              <a:t>4</a:t>
            </a:fld>
            <a:endParaRPr lang="en-US"/>
          </a:p>
        </p:txBody>
      </p:sp>
      <p:cxnSp>
        <p:nvCxnSpPr>
          <p:cNvPr id="8" name="Straight Connector 7"/>
          <p:cNvCxnSpPr/>
          <p:nvPr/>
        </p:nvCxnSpPr>
        <p:spPr>
          <a:xfrm>
            <a:off x="457200" y="1371600"/>
            <a:ext cx="7391400"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43588555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w="12700">
            <a:noFill/>
          </a:ln>
        </p:spPr>
        <p:txBody>
          <a:bodyPr/>
          <a:lstStyle/>
          <a:p>
            <a:r>
              <a:rPr lang="en-US" dirty="0" smtClean="0"/>
              <a:t>ERCOT Updates</a:t>
            </a:r>
            <a:endParaRPr lang="en-US" dirty="0"/>
          </a:p>
        </p:txBody>
      </p:sp>
      <p:sp>
        <p:nvSpPr>
          <p:cNvPr id="3" name="Content Placeholder 2"/>
          <p:cNvSpPr>
            <a:spLocks noGrp="1"/>
          </p:cNvSpPr>
          <p:nvPr>
            <p:ph sz="quarter" idx="1"/>
          </p:nvPr>
        </p:nvSpPr>
        <p:spPr>
          <a:xfrm>
            <a:off x="304800" y="1600200"/>
            <a:ext cx="8077200" cy="5105400"/>
          </a:xfrm>
        </p:spPr>
        <p:txBody>
          <a:bodyPr>
            <a:normAutofit/>
          </a:bodyPr>
          <a:lstStyle/>
          <a:p>
            <a:pPr marL="365760" lvl="1" indent="0">
              <a:spcBef>
                <a:spcPts val="0"/>
              </a:spcBef>
              <a:buNone/>
            </a:pPr>
            <a:endParaRPr lang="en-US" sz="1900" dirty="0" smtClean="0"/>
          </a:p>
          <a:p>
            <a:pPr marL="365760" lvl="1" indent="0">
              <a:spcBef>
                <a:spcPts val="0"/>
              </a:spcBef>
              <a:buNone/>
            </a:pPr>
            <a:endParaRPr lang="en-US" sz="400" dirty="0" smtClean="0"/>
          </a:p>
          <a:p>
            <a:pPr>
              <a:spcBef>
                <a:spcPts val="0"/>
              </a:spcBef>
            </a:pPr>
            <a:r>
              <a:rPr lang="en-US" dirty="0"/>
              <a:t>Proposed Bylaws Amendments Update</a:t>
            </a:r>
          </a:p>
          <a:p>
            <a:pPr lvl="1">
              <a:spcBef>
                <a:spcPts val="0"/>
              </a:spcBef>
            </a:pPr>
            <a:r>
              <a:rPr lang="en-US" sz="1800" dirty="0"/>
              <a:t>ERCOT legal provided an update on proposed bylaw amendments </a:t>
            </a:r>
            <a:r>
              <a:rPr lang="en-US" sz="1800" dirty="0" smtClean="0"/>
              <a:t>seeking to clarify </a:t>
            </a:r>
            <a:r>
              <a:rPr lang="en-US" sz="1800" dirty="0"/>
              <a:t>when an Affiliate relationship may arise between two or more ERCOT Members</a:t>
            </a:r>
            <a:r>
              <a:rPr lang="en-US" sz="1800" dirty="0" smtClean="0"/>
              <a:t>.</a:t>
            </a:r>
          </a:p>
          <a:p>
            <a:pPr lvl="1">
              <a:spcBef>
                <a:spcPts val="0"/>
              </a:spcBef>
            </a:pPr>
            <a:r>
              <a:rPr lang="en-US" sz="1800" dirty="0" smtClean="0"/>
              <a:t>Comments due by March 8</a:t>
            </a:r>
            <a:r>
              <a:rPr lang="en-US" sz="1800" baseline="30000" dirty="0" smtClean="0"/>
              <a:t>th</a:t>
            </a:r>
            <a:r>
              <a:rPr lang="en-US" sz="1800" dirty="0" smtClean="0"/>
              <a:t>; will be considered at TAC on March 22</a:t>
            </a:r>
            <a:r>
              <a:rPr lang="en-US" sz="1800" baseline="30000" dirty="0" smtClean="0"/>
              <a:t>nd</a:t>
            </a:r>
            <a:r>
              <a:rPr lang="en-US" sz="1800" dirty="0" smtClean="0"/>
              <a:t> </a:t>
            </a:r>
            <a:endParaRPr lang="en-US" sz="1800" dirty="0" smtClean="0"/>
          </a:p>
          <a:p>
            <a:pPr lvl="1">
              <a:spcBef>
                <a:spcPts val="0"/>
              </a:spcBef>
            </a:pPr>
            <a:endParaRPr lang="en-US" sz="1900" dirty="0"/>
          </a:p>
          <a:p>
            <a:pPr>
              <a:spcBef>
                <a:spcPts val="0"/>
              </a:spcBef>
            </a:pPr>
            <a:r>
              <a:rPr lang="en-US" dirty="0" smtClean="0"/>
              <a:t>January 2018 RENA</a:t>
            </a:r>
          </a:p>
          <a:p>
            <a:pPr lvl="1">
              <a:spcBef>
                <a:spcPts val="0"/>
              </a:spcBef>
            </a:pPr>
            <a:r>
              <a:rPr lang="en-US" sz="1800" dirty="0"/>
              <a:t>Deep dive to take place at WMS</a:t>
            </a:r>
            <a:endParaRPr lang="en-US" sz="1800" dirty="0"/>
          </a:p>
          <a:p>
            <a:pPr marL="365760" lvl="1" indent="0">
              <a:spcBef>
                <a:spcPts val="0"/>
              </a:spcBef>
              <a:buClr>
                <a:srgbClr val="FE8637"/>
              </a:buClr>
              <a:buNone/>
            </a:pPr>
            <a:endParaRPr lang="en-US" sz="1600" dirty="0" smtClean="0">
              <a:solidFill>
                <a:prstClr val="black"/>
              </a:solidFill>
            </a:endParaRPr>
          </a:p>
          <a:p>
            <a:pPr marL="548640" lvl="2">
              <a:spcBef>
                <a:spcPts val="0"/>
              </a:spcBef>
              <a:buSzPct val="70000"/>
            </a:pPr>
            <a:endParaRPr lang="en-US" dirty="0" smtClean="0"/>
          </a:p>
          <a:p>
            <a:pPr marL="0" indent="0" algn="ctr">
              <a:spcBef>
                <a:spcPts val="0"/>
              </a:spcBef>
              <a:buNone/>
            </a:pPr>
            <a:r>
              <a:rPr lang="en-US" dirty="0" smtClean="0">
                <a:solidFill>
                  <a:schemeClr val="accent1">
                    <a:lumMod val="75000"/>
                  </a:schemeClr>
                </a:solidFill>
              </a:rPr>
              <a:t>***</a:t>
            </a:r>
            <a:r>
              <a:rPr lang="en-US" dirty="0" smtClean="0"/>
              <a:t>Presentations </a:t>
            </a:r>
            <a:r>
              <a:rPr lang="en-US" dirty="0"/>
              <a:t>available </a:t>
            </a:r>
            <a:r>
              <a:rPr lang="en-US" dirty="0" smtClean="0">
                <a:hlinkClick r:id="rId3"/>
              </a:rPr>
              <a:t>here</a:t>
            </a:r>
            <a:r>
              <a:rPr lang="en-US" dirty="0" smtClean="0">
                <a:solidFill>
                  <a:schemeClr val="accent1">
                    <a:lumMod val="75000"/>
                  </a:schemeClr>
                </a:solidFill>
              </a:rPr>
              <a:t>***</a:t>
            </a:r>
            <a:endParaRPr lang="en-US" dirty="0"/>
          </a:p>
          <a:p>
            <a:pPr marL="0" indent="0">
              <a:spcBef>
                <a:spcPts val="0"/>
              </a:spcBef>
              <a:buNone/>
            </a:pPr>
            <a:r>
              <a:rPr lang="en-US" dirty="0" smtClean="0"/>
              <a:t> 	</a:t>
            </a:r>
            <a:endParaRPr lang="en-US" dirty="0"/>
          </a:p>
          <a:p>
            <a:pPr lvl="1">
              <a:spcBef>
                <a:spcPts val="0"/>
              </a:spcBef>
            </a:pPr>
            <a:endParaRPr lang="en-US" dirty="0" smtClean="0"/>
          </a:p>
        </p:txBody>
      </p:sp>
      <p:sp>
        <p:nvSpPr>
          <p:cNvPr id="6" name="Slide Number Placeholder 5"/>
          <p:cNvSpPr>
            <a:spLocks noGrp="1"/>
          </p:cNvSpPr>
          <p:nvPr>
            <p:ph type="sldNum" sz="quarter" idx="15"/>
          </p:nvPr>
        </p:nvSpPr>
        <p:spPr/>
        <p:txBody>
          <a:bodyPr/>
          <a:lstStyle/>
          <a:p>
            <a:fld id="{EDEDA31E-5185-4CB0-88E0-309A957138BF}" type="slidenum">
              <a:rPr lang="en-US" smtClean="0"/>
              <a:t>5</a:t>
            </a:fld>
            <a:endParaRPr lang="en-US"/>
          </a:p>
        </p:txBody>
      </p:sp>
      <p:cxnSp>
        <p:nvCxnSpPr>
          <p:cNvPr id="8" name="Straight Connector 7"/>
          <p:cNvCxnSpPr/>
          <p:nvPr/>
        </p:nvCxnSpPr>
        <p:spPr>
          <a:xfrm>
            <a:off x="457200" y="1371600"/>
            <a:ext cx="7391400"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51381546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w="12700">
            <a:noFill/>
          </a:ln>
        </p:spPr>
        <p:txBody>
          <a:bodyPr/>
          <a:lstStyle/>
          <a:p>
            <a:r>
              <a:rPr lang="en-US" dirty="0" smtClean="0"/>
              <a:t>Other Business &amp; Structural Review</a:t>
            </a:r>
            <a:endParaRPr lang="en-US" dirty="0"/>
          </a:p>
        </p:txBody>
      </p:sp>
      <p:sp>
        <p:nvSpPr>
          <p:cNvPr id="3" name="Content Placeholder 2"/>
          <p:cNvSpPr>
            <a:spLocks noGrp="1"/>
          </p:cNvSpPr>
          <p:nvPr>
            <p:ph sz="quarter" idx="1"/>
          </p:nvPr>
        </p:nvSpPr>
        <p:spPr>
          <a:xfrm>
            <a:off x="304800" y="1600200"/>
            <a:ext cx="8077200" cy="5105400"/>
          </a:xfrm>
        </p:spPr>
        <p:txBody>
          <a:bodyPr>
            <a:normAutofit/>
          </a:bodyPr>
          <a:lstStyle/>
          <a:p>
            <a:pPr lvl="1">
              <a:spcBef>
                <a:spcPts val="0"/>
              </a:spcBef>
            </a:pPr>
            <a:endParaRPr lang="en-US" sz="1900" dirty="0" smtClean="0"/>
          </a:p>
          <a:p>
            <a:pPr>
              <a:spcBef>
                <a:spcPts val="0"/>
              </a:spcBef>
            </a:pPr>
            <a:r>
              <a:rPr lang="en-US" sz="2200" dirty="0" smtClean="0"/>
              <a:t>TAC </a:t>
            </a:r>
            <a:r>
              <a:rPr lang="en-US" sz="2200" dirty="0"/>
              <a:t>Subcommittee Restructuring </a:t>
            </a:r>
            <a:r>
              <a:rPr lang="en-US" sz="2200" dirty="0" smtClean="0"/>
              <a:t>Tas</a:t>
            </a:r>
            <a:r>
              <a:rPr lang="en-US" sz="2200" dirty="0" smtClean="0"/>
              <a:t>k Force</a:t>
            </a:r>
            <a:endParaRPr lang="en-US" sz="2200" dirty="0" smtClean="0"/>
          </a:p>
          <a:p>
            <a:pPr>
              <a:spcBef>
                <a:spcPts val="0"/>
              </a:spcBef>
            </a:pPr>
            <a:endParaRPr lang="en-US" sz="500" b="1" i="1" dirty="0"/>
          </a:p>
          <a:p>
            <a:pPr marL="0" indent="0">
              <a:spcBef>
                <a:spcPts val="0"/>
              </a:spcBef>
              <a:buNone/>
            </a:pPr>
            <a:r>
              <a:rPr lang="en-US" sz="1500" b="1" i="1" dirty="0" smtClean="0"/>
              <a:t>	</a:t>
            </a:r>
            <a:endParaRPr lang="en-US" sz="1500" dirty="0" smtClean="0"/>
          </a:p>
          <a:p>
            <a:pPr lvl="1">
              <a:spcBef>
                <a:spcPts val="0"/>
              </a:spcBef>
            </a:pPr>
            <a:r>
              <a:rPr lang="en-US" dirty="0"/>
              <a:t>After reviewing the existing proposals for future RMS and COPS scope and structure as well as the ERCOT functionality parking lot deck, TAC Subcommittee Restructuring TF presented TAC with it’s proposal.</a:t>
            </a:r>
          </a:p>
          <a:p>
            <a:pPr lvl="1">
              <a:spcBef>
                <a:spcPts val="0"/>
              </a:spcBef>
            </a:pPr>
            <a:r>
              <a:rPr lang="en-US" dirty="0"/>
              <a:t>TAC approved the TF recommendation and scheduled a TF meeting for March 5th </a:t>
            </a:r>
          </a:p>
          <a:p>
            <a:pPr lvl="1">
              <a:spcBef>
                <a:spcPts val="0"/>
              </a:spcBef>
            </a:pPr>
            <a:r>
              <a:rPr lang="en-US" dirty="0"/>
              <a:t>Presentations from Task Force available </a:t>
            </a:r>
            <a:r>
              <a:rPr lang="en-US" dirty="0">
                <a:hlinkClick r:id="rId3"/>
              </a:rPr>
              <a:t>here</a:t>
            </a:r>
            <a:endParaRPr lang="en-US" dirty="0"/>
          </a:p>
          <a:p>
            <a:pPr lvl="1">
              <a:spcBef>
                <a:spcPts val="0"/>
              </a:spcBef>
            </a:pPr>
            <a:r>
              <a:rPr lang="en-US" dirty="0" smtClean="0"/>
              <a:t>Task Force redlined RMS, COPS, WMS and TAC procedures</a:t>
            </a:r>
          </a:p>
          <a:p>
            <a:pPr lvl="1">
              <a:spcBef>
                <a:spcPts val="0"/>
              </a:spcBef>
            </a:pPr>
            <a:r>
              <a:rPr lang="en-US" dirty="0" smtClean="0"/>
              <a:t>Task Force redlined Other Binding Documents for impacted subcommittees</a:t>
            </a:r>
          </a:p>
          <a:p>
            <a:pPr lvl="1">
              <a:spcBef>
                <a:spcPts val="0"/>
              </a:spcBef>
            </a:pPr>
            <a:r>
              <a:rPr lang="en-US" dirty="0" smtClean="0"/>
              <a:t>Aiming for May TAC approval</a:t>
            </a:r>
            <a:endParaRPr lang="en-US" dirty="0" smtClean="0"/>
          </a:p>
          <a:p>
            <a:pPr lvl="1">
              <a:spcBef>
                <a:spcPts val="0"/>
              </a:spcBef>
            </a:pPr>
            <a:endParaRPr lang="en-US" dirty="0" smtClean="0"/>
          </a:p>
        </p:txBody>
      </p:sp>
      <p:sp>
        <p:nvSpPr>
          <p:cNvPr id="6" name="Slide Number Placeholder 5"/>
          <p:cNvSpPr>
            <a:spLocks noGrp="1"/>
          </p:cNvSpPr>
          <p:nvPr>
            <p:ph type="sldNum" sz="quarter" idx="15"/>
          </p:nvPr>
        </p:nvSpPr>
        <p:spPr/>
        <p:txBody>
          <a:bodyPr/>
          <a:lstStyle/>
          <a:p>
            <a:fld id="{EDEDA31E-5185-4CB0-88E0-309A957138BF}" type="slidenum">
              <a:rPr lang="en-US" smtClean="0"/>
              <a:t>6</a:t>
            </a:fld>
            <a:endParaRPr lang="en-US"/>
          </a:p>
        </p:txBody>
      </p:sp>
      <p:cxnSp>
        <p:nvCxnSpPr>
          <p:cNvPr id="8" name="Straight Connector 7"/>
          <p:cNvCxnSpPr/>
          <p:nvPr/>
        </p:nvCxnSpPr>
        <p:spPr>
          <a:xfrm>
            <a:off x="457200" y="1371600"/>
            <a:ext cx="7391400"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70605009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a:t>
            </a:r>
            <a:endParaRPr lang="en-US" dirty="0"/>
          </a:p>
        </p:txBody>
      </p:sp>
      <p:sp>
        <p:nvSpPr>
          <p:cNvPr id="5" name="Slide Number Placeholder 4"/>
          <p:cNvSpPr>
            <a:spLocks noGrp="1"/>
          </p:cNvSpPr>
          <p:nvPr>
            <p:ph type="sldNum" sz="quarter" idx="15"/>
          </p:nvPr>
        </p:nvSpPr>
        <p:spPr/>
        <p:txBody>
          <a:bodyPr/>
          <a:lstStyle/>
          <a:p>
            <a:fld id="{EDEDA31E-5185-4CB0-88E0-309A957138BF}" type="slidenum">
              <a:rPr lang="en-US" smtClean="0"/>
              <a:t>7</a:t>
            </a:fld>
            <a:endParaRPr lang="en-US"/>
          </a:p>
        </p:txBody>
      </p:sp>
      <p:pic>
        <p:nvPicPr>
          <p:cNvPr id="3074" name="Picture 2"/>
          <p:cNvPicPr>
            <a:picLocks noGrp="1" noChangeAspect="1" noChangeArrowheads="1"/>
          </p:cNvPicPr>
          <p:nvPr>
            <p:ph sz="quarter" idx="1"/>
          </p:nvPr>
        </p:nvPicPr>
        <p:blipFill>
          <a:blip r:embed="rId2">
            <a:extLst>
              <a:ext uri="{28A0092B-C50C-407E-A947-70E740481C1C}">
                <a14:useLocalDpi xmlns:a14="http://schemas.microsoft.com/office/drawing/2010/main" val="0"/>
              </a:ext>
            </a:extLst>
          </a:blip>
          <a:srcRect/>
          <a:stretch>
            <a:fillRect/>
          </a:stretch>
        </p:blipFill>
        <p:spPr bwMode="auto">
          <a:xfrm>
            <a:off x="2133600" y="1295401"/>
            <a:ext cx="4876799" cy="4876799"/>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741379266"/>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riel">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riel">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Oriel">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Oriel</Template>
  <TotalTime>642</TotalTime>
  <Words>197</Words>
  <Application>Microsoft Office PowerPoint</Application>
  <PresentationFormat>On-screen Show (4:3)</PresentationFormat>
  <Paragraphs>71</Paragraphs>
  <Slides>7</Slides>
  <Notes>5</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Oriel</vt:lpstr>
      <vt:lpstr>   TAC Update To RMS</vt:lpstr>
      <vt:lpstr>    TAC Meeting 2.22.18</vt:lpstr>
      <vt:lpstr>Nodal Protocol Revision Requests </vt:lpstr>
      <vt:lpstr>Subcommittee Updates</vt:lpstr>
      <vt:lpstr>ERCOT Updates</vt:lpstr>
      <vt:lpstr>Other Business &amp; Structural Review</vt:lpstr>
      <vt:lpstr>Questions? </vt:lpstr>
    </vt:vector>
  </TitlesOfParts>
  <Company>NRG Energy Inc.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TAC &amp; Board of Directors Update</dc:title>
  <dc:creator>Zerwas (Reed), Rebecca</dc:creator>
  <cp:lastModifiedBy>s262089</cp:lastModifiedBy>
  <cp:revision>57</cp:revision>
  <dcterms:created xsi:type="dcterms:W3CDTF">2018-01-08T22:15:17Z</dcterms:created>
  <dcterms:modified xsi:type="dcterms:W3CDTF">2018-03-05T23:27:51Z</dcterms:modified>
</cp:coreProperties>
</file>