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14"/>
  </p:notesMasterIdLst>
  <p:handoutMasterIdLst>
    <p:handoutMasterId r:id="rId15"/>
  </p:handoutMasterIdLst>
  <p:sldIdLst>
    <p:sldId id="260" r:id="rId6"/>
    <p:sldId id="263" r:id="rId7"/>
    <p:sldId id="268" r:id="rId8"/>
    <p:sldId id="269" r:id="rId9"/>
    <p:sldId id="290" r:id="rId10"/>
    <p:sldId id="292" r:id="rId11"/>
    <p:sldId id="294" r:id="rId12"/>
    <p:sldId id="293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 varScale="1">
        <p:scale>
          <a:sx n="83" d="100"/>
          <a:sy n="83" d="100"/>
        </p:scale>
        <p:origin x="1476" y="6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ADDF4-2B1D-4776-9510-9D17F3C59C00}" type="slidenum">
              <a:rPr lang="en-US" smtClean="0"/>
              <a:pPr/>
              <a:t>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2049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b="1" dirty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4600535"/>
            <a:chOff x="603250" y="546100"/>
            <a:chExt cx="7727950" cy="4600535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3016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ERCOT Quarterly Performance Measures  </a:t>
              </a:r>
            </a:p>
            <a:p>
              <a:endParaRPr lang="en-US" b="1" dirty="0" smtClean="0"/>
            </a:p>
            <a:p>
              <a:endParaRPr lang="en-US" dirty="0" smtClean="0"/>
            </a:p>
            <a:p>
              <a:endParaRPr lang="en-US" dirty="0"/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ERCOT Total Market Overview (</a:t>
              </a:r>
              <a:r>
                <a:rPr lang="en-US" dirty="0" smtClean="0">
                  <a:solidFill>
                    <a:srgbClr val="C00000"/>
                  </a:solidFill>
                </a:rPr>
                <a:t>Fourth Quarter 2017</a:t>
              </a:r>
              <a:r>
                <a:rPr lang="en-US" dirty="0" smtClean="0"/>
                <a:t>)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 smtClean="0"/>
                <a:t>ERCOT Public</a:t>
              </a:r>
            </a:p>
            <a:p>
              <a:r>
                <a:rPr lang="en-US" dirty="0" smtClean="0">
                  <a:solidFill>
                    <a:srgbClr val="C00000"/>
                  </a:solidFill>
                </a:rPr>
                <a:t>February</a:t>
              </a:r>
              <a:r>
                <a:rPr lang="en-US" dirty="0" smtClean="0">
                  <a:solidFill>
                    <a:srgbClr val="C00000"/>
                  </a:solidFill>
                </a:rPr>
                <a:t> </a:t>
              </a:r>
              <a:r>
                <a:rPr lang="en-US" dirty="0" smtClean="0">
                  <a:solidFill>
                    <a:srgbClr val="C00000"/>
                  </a:solidFill>
                </a:rPr>
                <a:t>2018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Switches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521" y="1569914"/>
            <a:ext cx="6384957" cy="37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 smtClean="0"/>
              <a:t>Standard Move-In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521" y="1569914"/>
            <a:ext cx="6384957" cy="37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67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 smtClean="0"/>
              <a:t>Same Day Move-In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377" y="1569914"/>
            <a:ext cx="6207245" cy="37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28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Move-Out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8377" y="1887164"/>
            <a:ext cx="6207245" cy="308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90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ESI ID Create / Maintain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377" y="1969380"/>
            <a:ext cx="6207245" cy="223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5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 of Transactions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668" y="1607984"/>
            <a:ext cx="7184664" cy="364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248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1152525"/>
            <a:ext cx="63912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7432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4208</TotalTime>
  <Words>32</Words>
  <Application>Microsoft Office PowerPoint</Application>
  <PresentationFormat>On-screen Show (4:3)</PresentationFormat>
  <Paragraphs>16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Office Theme</vt:lpstr>
      <vt:lpstr>Custom Design</vt:lpstr>
      <vt:lpstr>PowerPoint Presentation</vt:lpstr>
      <vt:lpstr>Switches</vt:lpstr>
      <vt:lpstr>Standard Move-In</vt:lpstr>
      <vt:lpstr>Same Day Move-In</vt:lpstr>
      <vt:lpstr>Move-Out</vt:lpstr>
      <vt:lpstr>ESI ID Create / Maintain</vt:lpstr>
      <vt:lpstr>Count of Transactions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Cortez, Farrah</cp:lastModifiedBy>
  <cp:revision>236</cp:revision>
  <cp:lastPrinted>2013-01-30T23:16:36Z</cp:lastPrinted>
  <dcterms:created xsi:type="dcterms:W3CDTF">2010-04-12T23:12:02Z</dcterms:created>
  <dcterms:modified xsi:type="dcterms:W3CDTF">2018-02-14T16:09:36Z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