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318" r:id="rId9"/>
    <p:sldId id="327" r:id="rId10"/>
    <p:sldId id="334" r:id="rId11"/>
    <p:sldId id="337" r:id="rId12"/>
    <p:sldId id="338" r:id="rId13"/>
    <p:sldId id="294" r:id="rId14"/>
    <p:sldId id="308" r:id="rId15"/>
    <p:sldId id="336" r:id="rId16"/>
    <p:sldId id="309" r:id="rId17"/>
    <p:sldId id="329" r:id="rId18"/>
    <p:sldId id="333" r:id="rId19"/>
    <p:sldId id="332" r:id="rId20"/>
    <p:sldId id="328" r:id="rId21"/>
    <p:sldId id="33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20" d="100"/>
          <a:sy n="12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March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5" y="742735"/>
            <a:ext cx="8915400" cy="55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4" y="745615"/>
            <a:ext cx="8915400" cy="55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7" y="782664"/>
            <a:ext cx="8829982" cy="5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5" y="749075"/>
            <a:ext cx="8872538" cy="55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53" y="761240"/>
            <a:ext cx="8877300" cy="55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4" y="762614"/>
            <a:ext cx="8877300" cy="55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/>
              <a:t>3/1/2018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6" y="779756"/>
            <a:ext cx="88490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/>
              <a:t>Planned Project Starts</a:t>
            </a:r>
          </a:p>
          <a:p>
            <a:pPr lvl="1"/>
            <a:r>
              <a:rPr lang="en-US" sz="1800" dirty="0" smtClean="0"/>
              <a:t>2018 Project Spending Forecast</a:t>
            </a:r>
          </a:p>
          <a:p>
            <a:pPr lvl="1"/>
            <a:r>
              <a:rPr lang="en-US" sz="1800" dirty="0"/>
              <a:t>Revision Request Funding Placeholder Status</a:t>
            </a:r>
            <a:endParaRPr lang="en-US" sz="1800" dirty="0" smtClean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9-15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816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2018 February </a:t>
            </a:r>
            <a:r>
              <a:rPr lang="en-US" sz="2000" dirty="0"/>
              <a:t>Release – 2/6/2018 – 2/8/2018 </a:t>
            </a:r>
            <a:r>
              <a:rPr lang="en-US" sz="2000" i="1" dirty="0">
                <a:solidFill>
                  <a:srgbClr val="00B050"/>
                </a:solidFill>
              </a:rPr>
              <a:t>	 Complete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NPRR659 – </a:t>
            </a:r>
            <a:r>
              <a:rPr lang="en-US" sz="1800" dirty="0"/>
              <a:t>Discontinue RMR Cost Data Deviation Requests/Responses </a:t>
            </a:r>
            <a:r>
              <a:rPr lang="en-US" sz="1800" dirty="0" err="1" smtClean="0"/>
              <a:t>Rpt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NPRR683 </a:t>
            </a:r>
            <a:r>
              <a:rPr lang="en-US" sz="1800" dirty="0"/>
              <a:t>– Revision to Available Credit Limit Calculation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NPRR743 </a:t>
            </a:r>
            <a:r>
              <a:rPr lang="en-US" sz="1800" dirty="0"/>
              <a:t>– Revision to MCE to Have a Floor For Load Exposure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NPRR760 </a:t>
            </a:r>
            <a:r>
              <a:rPr lang="en-US" sz="1800" dirty="0"/>
              <a:t>– Calculation of Exposure Variables For Days With No Activity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NPRR800 </a:t>
            </a:r>
            <a:r>
              <a:rPr lang="en-US" sz="1800" dirty="0"/>
              <a:t>– </a:t>
            </a:r>
            <a:r>
              <a:rPr lang="en-US" sz="1800" dirty="0" smtClean="0"/>
              <a:t>Revisions </a:t>
            </a:r>
            <a:r>
              <a:rPr lang="en-US" sz="1800" dirty="0"/>
              <a:t>to Credit Exposure </a:t>
            </a:r>
            <a:r>
              <a:rPr lang="en-US" sz="1800" dirty="0" smtClean="0"/>
              <a:t>Calculations </a:t>
            </a:r>
            <a:r>
              <a:rPr lang="en-US" sz="1800" dirty="0"/>
              <a:t>to Use Electricity Futures Market Prices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NPRR810 </a:t>
            </a:r>
            <a:r>
              <a:rPr lang="en-US" sz="1800" dirty="0"/>
              <a:t>– Applicability of RMR Incentive Factor on Reservation and Transportation Costs Associated with Firm Fuel </a:t>
            </a:r>
            <a:r>
              <a:rPr lang="en-US" sz="1800" dirty="0" smtClean="0"/>
              <a:t>Supplies</a:t>
            </a:r>
          </a:p>
          <a:p>
            <a:pPr lvl="1">
              <a:tabLst>
                <a:tab pos="7199313" algn="l"/>
              </a:tabLst>
            </a:pPr>
            <a:endParaRPr lang="en-US" sz="14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2018 </a:t>
            </a:r>
            <a:r>
              <a:rPr lang="en-US" sz="2000" dirty="0" smtClean="0"/>
              <a:t>April </a:t>
            </a:r>
            <a:r>
              <a:rPr lang="en-US" sz="2000" dirty="0"/>
              <a:t>Release – 4/3/2018 – 4/5/2018 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NPRR562(b) – </a:t>
            </a:r>
            <a:r>
              <a:rPr lang="en-US" sz="1800" dirty="0" err="1"/>
              <a:t>Subsynchronous</a:t>
            </a:r>
            <a:r>
              <a:rPr lang="en-US" sz="1800" dirty="0"/>
              <a:t> Resonance</a:t>
            </a:r>
            <a:endParaRPr lang="en-US" sz="1800" dirty="0" smtClean="0"/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MIS </a:t>
            </a:r>
            <a:r>
              <a:rPr lang="en-US" sz="1600" dirty="0"/>
              <a:t>link for posting of annual SSR topology-check </a:t>
            </a:r>
            <a:r>
              <a:rPr lang="en-US" sz="1600" dirty="0" smtClean="0"/>
              <a:t>report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NPRR776 </a:t>
            </a:r>
            <a:r>
              <a:rPr lang="en-US" sz="1800" dirty="0"/>
              <a:t>– Voltage Set Point Communication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SCR792 </a:t>
            </a:r>
            <a:r>
              <a:rPr lang="en-US" sz="1800" dirty="0"/>
              <a:t>– Enhance Communications of BAAL </a:t>
            </a:r>
            <a:r>
              <a:rPr lang="en-US" sz="1800" dirty="0" err="1"/>
              <a:t>Exceedances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821468" y="2333825"/>
            <a:ext cx="218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9" name="Left Brace 8"/>
          <p:cNvSpPr/>
          <p:nvPr/>
        </p:nvSpPr>
        <p:spPr>
          <a:xfrm>
            <a:off x="370206" y="1692284"/>
            <a:ext cx="167979" cy="1465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59330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283437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12/15 – 12/16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6/2 – 6/3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277475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10/27 – 10/28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8/11 – 8/12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94844" y="3289489"/>
            <a:ext cx="1517904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4/7 – 4/8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193529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645562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33538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126957"/>
                <a:gridCol w="1066800"/>
                <a:gridCol w="1066800"/>
                <a:gridCol w="5562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SCR777, NPRR831(b),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NPRR749 E, NPRR833 E,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NPRR819, NPRR842, NPRR844, SCR794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63557" y="1398340"/>
            <a:ext cx="30489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000" dirty="0" smtClean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4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8839200" cy="442118"/>
          </a:xfrm>
        </p:spPr>
        <p:txBody>
          <a:bodyPr/>
          <a:lstStyle/>
          <a:p>
            <a:r>
              <a:rPr lang="en-US" sz="1800" dirty="0" smtClean="0"/>
              <a:t>Approved Revision Requests “Not Started” – Planned to Start in Future Months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47638"/>
              </p:ext>
            </p:extLst>
          </p:nvPr>
        </p:nvGraphicFramePr>
        <p:xfrm>
          <a:off x="62345" y="838200"/>
          <a:ext cx="8991599" cy="3245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568"/>
                <a:gridCol w="838200"/>
                <a:gridCol w="762000"/>
                <a:gridCol w="990600"/>
                <a:gridCol w="76023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Revision Request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Target</a:t>
                      </a:r>
                    </a:p>
                    <a:p>
                      <a:pPr algn="ctr"/>
                      <a:r>
                        <a:rPr lang="en-US" sz="1100" b="1" dirty="0" smtClean="0"/>
                        <a:t>Start Date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Release Target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Cost Estimate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NPRR817 </a:t>
                      </a:r>
                      <a:r>
                        <a:rPr lang="en-US" sz="1100" dirty="0" smtClean="0"/>
                        <a:t>– Create a Panhandle Hub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Mar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2018-R5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$150k-$200k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NPRR843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Short-Term System Adequacy and AS Offer Disclosure Reports Additions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2018-R5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$70k-$90k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NPRR821 </a:t>
                      </a:r>
                      <a:r>
                        <a:rPr lang="en-US" sz="1100" dirty="0" smtClean="0"/>
                        <a:t>– Elimination of the CRR Deration Process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Resource Node to Hub or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 Zone CRRs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Jan 2019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2019-R3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$30k-$50k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NPRR829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Incorporate Real-Time Non-Modeled Telemetered Net Generation by Load 	Zone into the Estimate of RTL</a:t>
                      </a:r>
                      <a:endParaRPr lang="en-US" sz="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Aug 2019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2020-R1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$200k-$300k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Enchanted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Rock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NPRR825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ERCOT to Issue a DC Tie Curtailment Notice Prior to Curtailing 	any DC Tie Load</a:t>
                      </a:r>
                      <a:endParaRPr lang="en-US" sz="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TBD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TBD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$200k-$300k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Rainbow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NPRR841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Adjustments to Day-Ahead Make Whole Payments due to 	Ancillary Services Infeasibility Charges</a:t>
                      </a:r>
                      <a:endParaRPr lang="en-US" sz="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TBD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TBD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$60k-$80k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68289"/>
              </p:ext>
            </p:extLst>
          </p:nvPr>
        </p:nvGraphicFramePr>
        <p:xfrm>
          <a:off x="509016" y="5210309"/>
          <a:ext cx="8077200" cy="898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469"/>
                <a:gridCol w="1307737"/>
                <a:gridCol w="207699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Items Report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Last 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NPRR664 </a:t>
                      </a:r>
                      <a:r>
                        <a:rPr lang="en-US" sz="105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Index Price for Resource Definition and Real-Time 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Make-Whole Payments for Exceptional Fuel Cost Events</a:t>
                      </a:r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on 12/9/2014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submission / approval of alternate approach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1857" y="3451209"/>
            <a:ext cx="1987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Dependent on internal ERCOT project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0837" y="2576838"/>
            <a:ext cx="92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2019 Priority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047" y="3010324"/>
            <a:ext cx="92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2019 Priority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1190" y="3899356"/>
            <a:ext cx="92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2019 Priority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8543" y="2132322"/>
            <a:ext cx="92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Regulatory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2018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2018 PPL Budget  =  $20.0M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" y="867836"/>
            <a:ext cx="8995170" cy="50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2018 and 2019,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34575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</a:t>
                      </a:r>
                      <a:r>
                        <a:rPr lang="en-US" i="1" dirty="0" smtClean="0"/>
                        <a:t>0.24M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0.19M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0.12M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$2.21M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$3.88M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1/31/2018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04878"/>
              </p:ext>
            </p:extLst>
          </p:nvPr>
        </p:nvGraphicFramePr>
        <p:xfrm>
          <a:off x="228600" y="1052486"/>
          <a:ext cx="8686799" cy="455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590800"/>
                <a:gridCol w="762000"/>
                <a:gridCol w="762000"/>
                <a:gridCol w="32765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6257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of ERCOT Estimated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 Meter Data</a:t>
                      </a:r>
                      <a:endParaRPr lang="en-US" sz="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–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–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More time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requested for</a:t>
                      </a:r>
                      <a:r>
                        <a:rPr lang="en-US" sz="1400" baseline="0" dirty="0" smtClean="0"/>
                        <a:t> IA so ERCOT comments can be considered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Complete Current Operating Plan (COP) Data</a:t>
                      </a:r>
                      <a:endParaRPr lang="en-US" sz="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Market input requested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$25k-$45k, 3-5 months, DAIP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RUC Modifications to Consider Market-Based Solutions</a:t>
                      </a:r>
                      <a:endParaRPr lang="en-US" sz="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Market input requested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$150k-$200k, 5-8 months, MMS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RTM Shift Factors for Hubs, Load Zones, &amp; DC Ties</a:t>
                      </a:r>
                      <a:endParaRPr lang="en-US" sz="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Market input requested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$30k-$40k, 3-5 months, MMS/DAIP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SCR793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 Related Telemetry for Cross Texas Transmission</a:t>
                      </a:r>
                      <a:endParaRPr lang="en-US" sz="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–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–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IA still pending as of </a:t>
                      </a:r>
                      <a:r>
                        <a:rPr lang="en-US" sz="1400" baseline="0" dirty="0" smtClean="0"/>
                        <a:t>3/5/2018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Expected to be available at PRS</a:t>
                      </a:r>
                      <a:endParaRPr lang="en-US" sz="1400" baseline="0" dirty="0" smtClean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SCR795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 of Intra-Hour Wind Forecast to GTBD Calculation</a:t>
                      </a:r>
                      <a:endParaRPr lang="en-US" sz="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$30k-$40k, 3-4 months, MMS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91707"/>
              </p:ext>
            </p:extLst>
          </p:nvPr>
        </p:nvGraphicFramePr>
        <p:xfrm>
          <a:off x="4046720" y="736457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796253"/>
            <a:ext cx="2895600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2170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200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3/1/2018 </a:t>
            </a:r>
            <a:r>
              <a:rPr lang="en-US" dirty="0" smtClean="0"/>
              <a:t>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85083</TotalTime>
  <Words>912</Words>
  <Application>Microsoft Office PowerPoint</Application>
  <PresentationFormat>On-screen Show (4:3)</PresentationFormat>
  <Paragraphs>399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2018 Release Targets – Board Approved NPRRs / SCRs / xGRRs </vt:lpstr>
      <vt:lpstr>Approved Revision Requests “Not Started” – Planned to Start in Future Months</vt:lpstr>
      <vt:lpstr>2018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3/1/2018</vt:lpstr>
      <vt:lpstr>Project Portfolio Status – as of 3/1/2018</vt:lpstr>
      <vt:lpstr>Project Portfolio Status – as of 3/1/2018</vt:lpstr>
      <vt:lpstr>Project Portfolio Status – as of 3/1/2018</vt:lpstr>
      <vt:lpstr>Project Portfolio Status – as of 3/1/2018</vt:lpstr>
      <vt:lpstr>Project Portfolio Status – as of 3/1/2018</vt:lpstr>
      <vt:lpstr>Project Portfolio Status – as of 3/1/2018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869</cp:revision>
  <cp:lastPrinted>2017-12-13T14:52:13Z</cp:lastPrinted>
  <dcterms:created xsi:type="dcterms:W3CDTF">2016-01-21T15:20:31Z</dcterms:created>
  <dcterms:modified xsi:type="dcterms:W3CDTF">2018-03-05T21:02:10Z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