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8"/>
  </p:notesMasterIdLst>
  <p:handoutMasterIdLst>
    <p:handoutMasterId r:id="rId9"/>
  </p:handoutMasterIdLst>
  <p:sldIdLst>
    <p:sldId id="367" r:id="rId4"/>
    <p:sldId id="375" r:id="rId5"/>
    <p:sldId id="368" r:id="rId6"/>
    <p:sldId id="369" r:id="rId7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05" autoAdjust="0"/>
  </p:normalViewPr>
  <p:slideViewPr>
    <p:cSldViewPr>
      <p:cViewPr>
        <p:scale>
          <a:sx n="70" d="100"/>
          <a:sy n="70" d="100"/>
        </p:scale>
        <p:origin x="-2880" y="-11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March 6, 2018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Monica Jones (NRG) – Chair</a:t>
            </a:r>
            <a:b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</a:b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Sam Pak(ONCOR) – Vice Chair</a:t>
            </a:r>
            <a:endParaRPr lang="en-US" altLang="en-US" sz="2400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  <a:latin typeface="Constantia" panose="02030602050306030303" pitchFamily="18" charset="0"/>
              </a:rPr>
              <a:t>February Meeting Summary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85853" y="1108893"/>
            <a:ext cx="8072347" cy="571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nstantia" panose="02030602050306030303" pitchFamily="18" charset="0"/>
              </a:rPr>
              <a:t>NPRR778 </a:t>
            </a:r>
            <a:r>
              <a:rPr lang="en-US" sz="1600" dirty="0" smtClean="0">
                <a:latin typeface="Constantia" panose="02030602050306030303" pitchFamily="18" charset="0"/>
              </a:rPr>
              <a:t>Lessons </a:t>
            </a:r>
            <a:r>
              <a:rPr lang="en-US" sz="1600" dirty="0" smtClean="0">
                <a:latin typeface="Constantia" panose="02030602050306030303" pitchFamily="18" charset="0"/>
              </a:rPr>
              <a:t>Learned</a:t>
            </a:r>
            <a:endParaRPr lang="en-US" sz="1600" dirty="0">
              <a:latin typeface="Constantia" panose="02030602050306030303" pitchFamily="18" charset="0"/>
            </a:endParaRPr>
          </a:p>
          <a:p>
            <a:pPr marL="1200150" lvl="1" indent="-457200"/>
            <a:r>
              <a:rPr lang="en-US" sz="1600" b="0" dirty="0" smtClean="0">
                <a:latin typeface="Constantia" panose="02030602050306030303" pitchFamily="18" charset="0"/>
              </a:rPr>
              <a:t>Visibility </a:t>
            </a:r>
            <a:r>
              <a:rPr lang="en-US" sz="1600" b="0" dirty="0">
                <a:latin typeface="Constantia" panose="02030602050306030303" pitchFamily="18" charset="0"/>
              </a:rPr>
              <a:t>to Test region transaction status: possibly mimic the delivery mechanism of Siebel Service </a:t>
            </a:r>
            <a:r>
              <a:rPr lang="en-US" sz="1600" b="0" dirty="0" smtClean="0">
                <a:latin typeface="Constantia" panose="02030602050306030303" pitchFamily="18" charset="0"/>
              </a:rPr>
              <a:t>Extract</a:t>
            </a:r>
          </a:p>
          <a:p>
            <a:pPr marL="1200150" lvl="1" indent="-457200"/>
            <a:r>
              <a:rPr lang="en-US" sz="1600" dirty="0" smtClean="0">
                <a:latin typeface="Constantia" panose="02030602050306030303" pitchFamily="18" charset="0"/>
              </a:rPr>
              <a:t>RMTE </a:t>
            </a:r>
            <a:r>
              <a:rPr lang="en-US" sz="1600" dirty="0">
                <a:latin typeface="Constantia" panose="02030602050306030303" pitchFamily="18" charset="0"/>
              </a:rPr>
              <a:t>ESIID list should be refreshed with Production statuses </a:t>
            </a:r>
            <a:endParaRPr lang="en-US" sz="1600" dirty="0" smtClean="0">
              <a:latin typeface="Constantia" panose="02030602050306030303" pitchFamily="18" charset="0"/>
            </a:endParaRPr>
          </a:p>
          <a:p>
            <a:pPr marL="1600200" lvl="2" indent="-457200"/>
            <a:r>
              <a:rPr lang="en-US" sz="1400" dirty="0" smtClean="0">
                <a:latin typeface="Constantia" panose="02030602050306030303" pitchFamily="18" charset="0"/>
              </a:rPr>
              <a:t>ERCOT </a:t>
            </a:r>
            <a:r>
              <a:rPr lang="en-US" sz="1400" dirty="0">
                <a:latin typeface="Constantia" panose="02030602050306030303" pitchFamily="18" charset="0"/>
              </a:rPr>
              <a:t>to define all data content currently in RMTE for each ESIID… </a:t>
            </a:r>
          </a:p>
          <a:p>
            <a:pPr marL="1600200" lvl="2" indent="-457200"/>
            <a:r>
              <a:rPr lang="en-US" sz="1400" dirty="0" smtClean="0">
                <a:latin typeface="Constantia" panose="02030602050306030303" pitchFamily="18" charset="0"/>
              </a:rPr>
              <a:t>Should </a:t>
            </a:r>
            <a:r>
              <a:rPr lang="en-US" sz="1400" dirty="0">
                <a:latin typeface="Constantia" panose="02030602050306030303" pitchFamily="18" charset="0"/>
              </a:rPr>
              <a:t>RMTE Users Guide be updated with the ESID characteristics? </a:t>
            </a:r>
          </a:p>
          <a:p>
            <a:pPr marL="1600200" lvl="2" indent="-457200"/>
            <a:r>
              <a:rPr lang="en-US" sz="1400" dirty="0" smtClean="0">
                <a:latin typeface="Constantia" panose="02030602050306030303" pitchFamily="18" charset="0"/>
              </a:rPr>
              <a:t>What </a:t>
            </a:r>
            <a:r>
              <a:rPr lang="en-US" sz="1400" dirty="0">
                <a:latin typeface="Constantia" panose="02030602050306030303" pitchFamily="18" charset="0"/>
              </a:rPr>
              <a:t>are the data requirements when conducting refresh?</a:t>
            </a:r>
          </a:p>
          <a:p>
            <a:pPr marL="1600200" lvl="2" indent="-457200"/>
            <a:r>
              <a:rPr lang="en-US" sz="1400" dirty="0" smtClean="0">
                <a:latin typeface="Constantia" panose="02030602050306030303" pitchFamily="18" charset="0"/>
              </a:rPr>
              <a:t>What </a:t>
            </a:r>
            <a:r>
              <a:rPr lang="en-US" sz="1400" dirty="0">
                <a:latin typeface="Constantia" panose="02030602050306030303" pitchFamily="18" charset="0"/>
              </a:rPr>
              <a:t>is contained in the data requirements? </a:t>
            </a:r>
          </a:p>
          <a:p>
            <a:pPr marL="1600200" lvl="2" indent="-457200"/>
            <a:r>
              <a:rPr lang="en-US" sz="1400" dirty="0" smtClean="0">
                <a:latin typeface="Constantia" panose="02030602050306030303" pitchFamily="18" charset="0"/>
              </a:rPr>
              <a:t>What </a:t>
            </a:r>
            <a:r>
              <a:rPr lang="en-US" sz="1400" dirty="0">
                <a:latin typeface="Constantia" panose="02030602050306030303" pitchFamily="18" charset="0"/>
              </a:rPr>
              <a:t>is being updated</a:t>
            </a:r>
            <a:r>
              <a:rPr lang="en-US" sz="1400" dirty="0" smtClean="0">
                <a:latin typeface="Constantia" panose="02030602050306030303" pitchFamily="18" charset="0"/>
              </a:rPr>
              <a:t>?</a:t>
            </a:r>
          </a:p>
          <a:p>
            <a:pPr marL="1200150" lvl="1" indent="-457200"/>
            <a:r>
              <a:rPr lang="en-US" sz="1600" dirty="0" smtClean="0">
                <a:latin typeface="Constantia" panose="02030602050306030303" pitchFamily="18" charset="0"/>
              </a:rPr>
              <a:t>Include </a:t>
            </a:r>
            <a:r>
              <a:rPr lang="en-US" sz="1600" dirty="0">
                <a:latin typeface="Constantia" panose="02030602050306030303" pitchFamily="18" charset="0"/>
              </a:rPr>
              <a:t>ERCOT in managing the </a:t>
            </a:r>
            <a:r>
              <a:rPr lang="en-US" sz="1600" dirty="0" smtClean="0">
                <a:latin typeface="Constantia" panose="02030602050306030303" pitchFamily="18" charset="0"/>
              </a:rPr>
              <a:t>testing</a:t>
            </a:r>
          </a:p>
          <a:p>
            <a:pPr marL="1200150" lvl="1" indent="-457200"/>
            <a:r>
              <a:rPr lang="en-US" sz="1600" dirty="0" smtClean="0">
                <a:latin typeface="Constantia" panose="02030602050306030303" pitchFamily="18" charset="0"/>
              </a:rPr>
              <a:t>Look </a:t>
            </a:r>
            <a:r>
              <a:rPr lang="en-US" sz="1600" dirty="0">
                <a:latin typeface="Constantia" panose="02030602050306030303" pitchFamily="18" charset="0"/>
              </a:rPr>
              <a:t>at upgrading the test environment to mimic production. The current process is manual. Have some type of web service tied to ERCOT to have a view of where the transaction is in testing </a:t>
            </a:r>
            <a:endParaRPr lang="en-US" sz="1600" dirty="0" smtClean="0">
              <a:latin typeface="Constantia" panose="02030602050306030303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nstantia" panose="02030602050306030303" pitchFamily="18" charset="0"/>
              </a:rPr>
              <a:t>MarkeTrak Users Guide Cancel w/Approval Edits</a:t>
            </a:r>
          </a:p>
          <a:p>
            <a:pPr marL="1200150" lvl="1" indent="-457200"/>
            <a:r>
              <a:rPr lang="en-US" sz="1600" b="0" dirty="0" smtClean="0">
                <a:latin typeface="Constantia" panose="02030602050306030303" pitchFamily="18" charset="0"/>
              </a:rPr>
              <a:t>Made edits to the users guide section to align with the changes from NPRR778.</a:t>
            </a:r>
            <a:endParaRPr lang="en-US" sz="1600" b="0" dirty="0">
              <a:latin typeface="Constantia" panose="02030602050306030303" pitchFamily="18" charset="0"/>
            </a:endParaRPr>
          </a:p>
          <a:p>
            <a:pPr marL="342900" lvl="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Constantia" panose="02030602050306030303" pitchFamily="18" charset="0"/>
              </a:rPr>
              <a:t>Annual MarkeTrak Subtypes Review</a:t>
            </a:r>
          </a:p>
          <a:p>
            <a:pPr marL="1200150" lvl="1" indent="-457200"/>
            <a:r>
              <a:rPr lang="en-US" sz="1600" b="0" dirty="0">
                <a:solidFill>
                  <a:srgbClr val="000000"/>
                </a:solidFill>
                <a:latin typeface="Constantia" panose="02030602050306030303" pitchFamily="18" charset="0"/>
              </a:rPr>
              <a:t>TDTMS will begin prioritizing specific subtypes to be reviewed in 2018 and outline the process for ERCOT to assist in pulling the data.</a:t>
            </a:r>
          </a:p>
          <a:p>
            <a:pPr lvl="0" eaLnBrk="1" hangingPunct="1">
              <a:spcBef>
                <a:spcPct val="0"/>
              </a:spcBef>
              <a:buNone/>
            </a:pPr>
            <a:endParaRPr lang="en-US" sz="1600" b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200150" lvl="1" indent="-457200"/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96900" y="1346478"/>
            <a:ext cx="8001000" cy="300082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</a:br>
            <a:endParaRPr lang="en-US" altLang="en-US" sz="1800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March 21, 2018 9:30am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@ ERCOT </a:t>
            </a:r>
            <a:r>
              <a:rPr lang="en-US" altLang="en-US" sz="1800" dirty="0" err="1" smtClean="0">
                <a:solidFill>
                  <a:srgbClr val="000000"/>
                </a:solidFill>
                <a:latin typeface="Constantia" panose="02030602050306030303" pitchFamily="18" charset="0"/>
              </a:rPr>
              <a:t>METCenter</a:t>
            </a:r>
            <a:endParaRPr lang="en-US" altLang="en-US" sz="1800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520700" y="2946164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20634</TotalTime>
  <Words>204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Jones, Monica Y.</cp:lastModifiedBy>
  <cp:revision>1018</cp:revision>
  <cp:lastPrinted>2002-09-24T18:27:58Z</cp:lastPrinted>
  <dcterms:created xsi:type="dcterms:W3CDTF">2002-07-29T21:45:07Z</dcterms:created>
  <dcterms:modified xsi:type="dcterms:W3CDTF">2018-03-05T16:07:55Z</dcterms:modified>
</cp:coreProperties>
</file>