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9"/>
  </p:notesMasterIdLst>
  <p:handoutMasterIdLst>
    <p:handoutMasterId r:id="rId10"/>
  </p:handoutMasterIdLst>
  <p:sldIdLst>
    <p:sldId id="256" r:id="rId2"/>
    <p:sldId id="257" r:id="rId3"/>
    <p:sldId id="262" r:id="rId4"/>
    <p:sldId id="263" r:id="rId5"/>
    <p:sldId id="264" r:id="rId6"/>
    <p:sldId id="265"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4" autoAdjust="0"/>
    <p:restoredTop sz="94660"/>
  </p:normalViewPr>
  <p:slideViewPr>
    <p:cSldViewPr>
      <p:cViewPr>
        <p:scale>
          <a:sx n="60" d="100"/>
          <a:sy n="60" d="100"/>
        </p:scale>
        <p:origin x="-2256"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6E9F4A-4066-491C-8F25-BCC5643327B9}" type="datetimeFigureOut">
              <a:rPr lang="en-US" smtClean="0"/>
              <a:t>3/5/2018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C5BAE-5329-436C-BB9D-CF26C62919CE}" type="slidenum">
              <a:rPr lang="en-US" smtClean="0"/>
              <a:t>‹#›</a:t>
            </a:fld>
            <a:endParaRPr lang="en-US"/>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47C23-70FF-4D54-8A37-93BEF4D37D87}"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38A51B-00BD-480F-A961-AEEFF753F556}" type="slidenum">
              <a:rPr lang="en-US" smtClean="0"/>
              <a:t>‹#›</a:t>
            </a:fld>
            <a:endParaRPr lang="en-US"/>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2</a:t>
            </a:fld>
            <a:endParaRPr lang="en-US"/>
          </a:p>
        </p:txBody>
      </p:sp>
    </p:spTree>
    <p:extLst>
      <p:ext uri="{BB962C8B-B14F-4D97-AF65-F5344CB8AC3E}">
        <p14:creationId xmlns:p14="http://schemas.microsoft.com/office/powerpoint/2010/main" val="3199395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3</a:t>
            </a:fld>
            <a:endParaRPr lang="en-US"/>
          </a:p>
        </p:txBody>
      </p:sp>
    </p:spTree>
    <p:extLst>
      <p:ext uri="{BB962C8B-B14F-4D97-AF65-F5344CB8AC3E}">
        <p14:creationId xmlns:p14="http://schemas.microsoft.com/office/powerpoint/2010/main" val="3199395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4</a:t>
            </a:fld>
            <a:endParaRPr lang="en-US"/>
          </a:p>
        </p:txBody>
      </p:sp>
    </p:spTree>
    <p:extLst>
      <p:ext uri="{BB962C8B-B14F-4D97-AF65-F5344CB8AC3E}">
        <p14:creationId xmlns:p14="http://schemas.microsoft.com/office/powerpoint/2010/main" val="3199395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5</a:t>
            </a:fld>
            <a:endParaRPr lang="en-US"/>
          </a:p>
        </p:txBody>
      </p:sp>
    </p:spTree>
    <p:extLst>
      <p:ext uri="{BB962C8B-B14F-4D97-AF65-F5344CB8AC3E}">
        <p14:creationId xmlns:p14="http://schemas.microsoft.com/office/powerpoint/2010/main" val="3199395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38A51B-00BD-480F-A961-AEEFF753F556}" type="slidenum">
              <a:rPr lang="en-US" smtClean="0"/>
              <a:t>6</a:t>
            </a:fld>
            <a:endParaRPr lang="en-US"/>
          </a:p>
        </p:txBody>
      </p:sp>
    </p:spTree>
    <p:extLst>
      <p:ext uri="{BB962C8B-B14F-4D97-AF65-F5344CB8AC3E}">
        <p14:creationId xmlns:p14="http://schemas.microsoft.com/office/powerpoint/2010/main" val="3199395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r>
              <a:rPr lang="en-US" smtClean="0"/>
              <a:t>1/9/2018</a:t>
            </a:r>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December TAC &amp; Board of Directors Update </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DEDA31E-5185-4CB0-88E0-309A957138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1/9/2018</a:t>
            </a:r>
            <a:endParaRPr lang="en-US"/>
          </a:p>
        </p:txBody>
      </p:sp>
      <p:sp>
        <p:nvSpPr>
          <p:cNvPr id="5" name="Footer Placeholder 4"/>
          <p:cNvSpPr>
            <a:spLocks noGrp="1"/>
          </p:cNvSpPr>
          <p:nvPr>
            <p:ph type="ftr" sz="quarter" idx="11"/>
          </p:nvPr>
        </p:nvSpPr>
        <p:spPr/>
        <p:txBody>
          <a:bodyPr/>
          <a:lstStyle/>
          <a:p>
            <a:r>
              <a:rPr lang="en-US" smtClean="0"/>
              <a:t>December TAC &amp; Board of Directors Update </a:t>
            </a:r>
            <a:endParaRPr lang="en-US"/>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1/9/2018</a:t>
            </a:r>
            <a:endParaRPr lang="en-US"/>
          </a:p>
        </p:txBody>
      </p:sp>
      <p:sp>
        <p:nvSpPr>
          <p:cNvPr id="5" name="Footer Placeholder 4"/>
          <p:cNvSpPr>
            <a:spLocks noGrp="1"/>
          </p:cNvSpPr>
          <p:nvPr>
            <p:ph type="ftr" sz="quarter" idx="11"/>
          </p:nvPr>
        </p:nvSpPr>
        <p:spPr/>
        <p:txBody>
          <a:bodyPr/>
          <a:lstStyle/>
          <a:p>
            <a:r>
              <a:rPr lang="en-US" smtClean="0"/>
              <a:t>December TAC &amp; Board of Directors Update </a:t>
            </a:r>
            <a:endParaRPr lang="en-US"/>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r>
              <a:rPr lang="en-US" smtClean="0"/>
              <a:t>1/9/2018</a:t>
            </a:r>
            <a:endParaRPr lang="en-US"/>
          </a:p>
        </p:txBody>
      </p:sp>
      <p:sp>
        <p:nvSpPr>
          <p:cNvPr id="9" name="Slide Number Placeholder 8"/>
          <p:cNvSpPr>
            <a:spLocks noGrp="1"/>
          </p:cNvSpPr>
          <p:nvPr>
            <p:ph type="sldNum" sz="quarter" idx="15"/>
          </p:nvPr>
        </p:nvSpPr>
        <p:spPr/>
        <p:txBody>
          <a:bodyPr rtlCol="0"/>
          <a:lstStyle/>
          <a:p>
            <a:fld id="{EDEDA31E-5185-4CB0-88E0-309A957138BF}" type="slidenum">
              <a:rPr lang="en-US" smtClean="0"/>
              <a:t>‹#›</a:t>
            </a:fld>
            <a:endParaRPr lang="en-US"/>
          </a:p>
        </p:txBody>
      </p:sp>
      <p:sp>
        <p:nvSpPr>
          <p:cNvPr id="10" name="Footer Placeholder 9"/>
          <p:cNvSpPr>
            <a:spLocks noGrp="1"/>
          </p:cNvSpPr>
          <p:nvPr>
            <p:ph type="ftr" sz="quarter" idx="16"/>
          </p:nvPr>
        </p:nvSpPr>
        <p:spPr/>
        <p:txBody>
          <a:bodyPr rtlCol="0"/>
          <a:lstStyle/>
          <a:p>
            <a:r>
              <a:rPr lang="en-US" smtClean="0"/>
              <a:t>December TAC &amp; Board of Directors Update </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r>
              <a:rPr lang="en-US" smtClean="0"/>
              <a:t>1/9/2018</a:t>
            </a: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December TAC &amp; Board of Directors Update </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DEDA31E-5185-4CB0-88E0-309A957138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1/9/2018</a:t>
            </a:r>
            <a:endParaRPr lang="en-US"/>
          </a:p>
        </p:txBody>
      </p:sp>
      <p:sp>
        <p:nvSpPr>
          <p:cNvPr id="6" name="Footer Placeholder 5"/>
          <p:cNvSpPr>
            <a:spLocks noGrp="1"/>
          </p:cNvSpPr>
          <p:nvPr>
            <p:ph type="ftr" sz="quarter" idx="11"/>
          </p:nvPr>
        </p:nvSpPr>
        <p:spPr/>
        <p:txBody>
          <a:bodyPr/>
          <a:lstStyle/>
          <a:p>
            <a:r>
              <a:rPr lang="en-US" smtClean="0"/>
              <a:t>December TAC &amp; Board of Directors Update </a:t>
            </a:r>
            <a:endParaRPr lang="en-US"/>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r>
              <a:rPr lang="en-US" smtClean="0"/>
              <a:t>1/9/2018</a:t>
            </a:r>
            <a:endParaRPr lang="en-US"/>
          </a:p>
        </p:txBody>
      </p:sp>
      <p:sp>
        <p:nvSpPr>
          <p:cNvPr id="8" name="Footer Placeholder 7"/>
          <p:cNvSpPr>
            <a:spLocks noGrp="1"/>
          </p:cNvSpPr>
          <p:nvPr>
            <p:ph type="ftr" sz="quarter" idx="11"/>
          </p:nvPr>
        </p:nvSpPr>
        <p:spPr/>
        <p:txBody>
          <a:bodyPr/>
          <a:lstStyle/>
          <a:p>
            <a:r>
              <a:rPr lang="en-US" smtClean="0"/>
              <a:t>December TAC &amp; Board of Directors Update </a:t>
            </a:r>
            <a:endParaRPr lang="en-US"/>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r>
              <a:rPr lang="en-US" smtClean="0"/>
              <a:t>1/9/2018</a:t>
            </a:r>
            <a:endParaRPr lang="en-US"/>
          </a:p>
        </p:txBody>
      </p:sp>
      <p:sp>
        <p:nvSpPr>
          <p:cNvPr id="7" name="Slide Number Placeholder 6"/>
          <p:cNvSpPr>
            <a:spLocks noGrp="1"/>
          </p:cNvSpPr>
          <p:nvPr>
            <p:ph type="sldNum" sz="quarter" idx="11"/>
          </p:nvPr>
        </p:nvSpPr>
        <p:spPr/>
        <p:txBody>
          <a:bodyPr rtlCol="0"/>
          <a:lstStyle/>
          <a:p>
            <a:fld id="{EDEDA31E-5185-4CB0-88E0-309A957138BF}" type="slidenum">
              <a:rPr lang="en-US" smtClean="0"/>
              <a:t>‹#›</a:t>
            </a:fld>
            <a:endParaRPr lang="en-US"/>
          </a:p>
        </p:txBody>
      </p:sp>
      <p:sp>
        <p:nvSpPr>
          <p:cNvPr id="8" name="Footer Placeholder 7"/>
          <p:cNvSpPr>
            <a:spLocks noGrp="1"/>
          </p:cNvSpPr>
          <p:nvPr>
            <p:ph type="ftr" sz="quarter" idx="12"/>
          </p:nvPr>
        </p:nvSpPr>
        <p:spPr/>
        <p:txBody>
          <a:bodyPr rtlCol="0"/>
          <a:lstStyle/>
          <a:p>
            <a:r>
              <a:rPr lang="en-US" smtClean="0"/>
              <a:t>December TAC &amp; Board of Directors Update </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1/9/2018</a:t>
            </a:r>
            <a:endParaRPr lang="en-US"/>
          </a:p>
        </p:txBody>
      </p:sp>
      <p:sp>
        <p:nvSpPr>
          <p:cNvPr id="3" name="Footer Placeholder 2"/>
          <p:cNvSpPr>
            <a:spLocks noGrp="1"/>
          </p:cNvSpPr>
          <p:nvPr>
            <p:ph type="ftr" sz="quarter" idx="11"/>
          </p:nvPr>
        </p:nvSpPr>
        <p:spPr/>
        <p:txBody>
          <a:bodyPr/>
          <a:lstStyle/>
          <a:p>
            <a:r>
              <a:rPr lang="en-US" smtClean="0"/>
              <a:t>December TAC &amp; Board of Directors Update </a:t>
            </a:r>
            <a:endParaRPr lang="en-US"/>
          </a:p>
        </p:txBody>
      </p:sp>
      <p:sp>
        <p:nvSpPr>
          <p:cNvPr id="4" name="Slide Number Placeholder 3"/>
          <p:cNvSpPr>
            <a:spLocks noGrp="1"/>
          </p:cNvSpPr>
          <p:nvPr>
            <p:ph type="sldNum" sz="quarter" idx="12"/>
          </p:nvPr>
        </p:nvSpPr>
        <p:spPr/>
        <p:txBody>
          <a:bodyPr/>
          <a:lstStyle/>
          <a:p>
            <a:fld id="{EDEDA31E-5185-4CB0-88E0-309A957138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r>
              <a:rPr lang="en-US" smtClean="0"/>
              <a:t>1/9/2018</a:t>
            </a:r>
            <a:endParaRPr lang="en-US"/>
          </a:p>
        </p:txBody>
      </p:sp>
      <p:sp>
        <p:nvSpPr>
          <p:cNvPr id="22" name="Slide Number Placeholder 21"/>
          <p:cNvSpPr>
            <a:spLocks noGrp="1"/>
          </p:cNvSpPr>
          <p:nvPr>
            <p:ph type="sldNum" sz="quarter" idx="15"/>
          </p:nvPr>
        </p:nvSpPr>
        <p:spPr/>
        <p:txBody>
          <a:bodyPr rtlCol="0"/>
          <a:lstStyle/>
          <a:p>
            <a:fld id="{EDEDA31E-5185-4CB0-88E0-309A957138BF}" type="slidenum">
              <a:rPr lang="en-US" smtClean="0"/>
              <a:t>‹#›</a:t>
            </a:fld>
            <a:endParaRPr lang="en-US"/>
          </a:p>
        </p:txBody>
      </p:sp>
      <p:sp>
        <p:nvSpPr>
          <p:cNvPr id="23" name="Footer Placeholder 22"/>
          <p:cNvSpPr>
            <a:spLocks noGrp="1"/>
          </p:cNvSpPr>
          <p:nvPr>
            <p:ph type="ftr" sz="quarter" idx="16"/>
          </p:nvPr>
        </p:nvSpPr>
        <p:spPr/>
        <p:txBody>
          <a:bodyPr rtlCol="0"/>
          <a:lstStyle/>
          <a:p>
            <a:r>
              <a:rPr lang="en-US" smtClean="0"/>
              <a:t>December TAC &amp; Board of Directors Update </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r>
              <a:rPr lang="en-US" smtClean="0"/>
              <a:t>1/9/2018</a:t>
            </a:r>
            <a:endParaRPr lang="en-US"/>
          </a:p>
        </p:txBody>
      </p:sp>
      <p:sp>
        <p:nvSpPr>
          <p:cNvPr id="18" name="Slide Number Placeholder 17"/>
          <p:cNvSpPr>
            <a:spLocks noGrp="1"/>
          </p:cNvSpPr>
          <p:nvPr>
            <p:ph type="sldNum" sz="quarter" idx="11"/>
          </p:nvPr>
        </p:nvSpPr>
        <p:spPr/>
        <p:txBody>
          <a:bodyPr rtlCol="0"/>
          <a:lstStyle/>
          <a:p>
            <a:fld id="{EDEDA31E-5185-4CB0-88E0-309A957138BF}" type="slidenum">
              <a:rPr lang="en-US" smtClean="0"/>
              <a:t>‹#›</a:t>
            </a:fld>
            <a:endParaRPr lang="en-US"/>
          </a:p>
        </p:txBody>
      </p:sp>
      <p:sp>
        <p:nvSpPr>
          <p:cNvPr id="21" name="Footer Placeholder 20"/>
          <p:cNvSpPr>
            <a:spLocks noGrp="1"/>
          </p:cNvSpPr>
          <p:nvPr>
            <p:ph type="ftr" sz="quarter" idx="12"/>
          </p:nvPr>
        </p:nvSpPr>
        <p:spPr/>
        <p:txBody>
          <a:bodyPr rtlCol="0"/>
          <a:lstStyle/>
          <a:p>
            <a:r>
              <a:rPr lang="en-US" smtClean="0"/>
              <a:t>December TAC &amp; Board of Directors Update </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r>
              <a:rPr lang="en-US" smtClean="0"/>
              <a:t>1/9/2018</a:t>
            </a:r>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December TAC &amp; Board of Directors Update </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DEDA31E-5185-4CB0-88E0-309A957138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ercot.com/content/wcm/key_documents_lists/138439/04._TAC_Goals.zi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ercot.com/content/wcm/key_documents_lists/138439/10._RMS_Report.zip" TargetMode="External"/><Relationship Id="rId5" Type="http://schemas.openxmlformats.org/officeDocument/2006/relationships/hyperlink" Target="http://ercot.com/content/wcm/key_documents_lists/138439/09._COPS_Report.zip" TargetMode="External"/><Relationship Id="rId4" Type="http://schemas.openxmlformats.org/officeDocument/2006/relationships/hyperlink" Target="http://ercot.com/content/wcm/key_documents_lists/138439/05._PRS_Report.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rcot.com/mktrules/issues/NPRR85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ercot.com/mktrules/issues/NPRR860"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rcot.com/content/wcm/key_documents_lists/138439/08._ROS_Report.zip" TargetMode="External"/><Relationship Id="rId3" Type="http://schemas.openxmlformats.org/officeDocument/2006/relationships/hyperlink" Target="http://ercot.com/content/wcm/key_documents_lists/138439/05._PRS_Report.zip" TargetMode="External"/><Relationship Id="rId7" Type="http://schemas.openxmlformats.org/officeDocument/2006/relationships/hyperlink" Target="http://ercot.com/mktrules/issues/NPRR80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ercot.com/mktrules/issues/NPRR864" TargetMode="External"/><Relationship Id="rId5" Type="http://schemas.openxmlformats.org/officeDocument/2006/relationships/hyperlink" Target="http://ercot.com/mktrules/issues/NPRR858" TargetMode="External"/><Relationship Id="rId10" Type="http://schemas.openxmlformats.org/officeDocument/2006/relationships/hyperlink" Target="http://ercot.com/content/wcm/key_documents_lists/138439/10._RMS_Report.zip" TargetMode="External"/><Relationship Id="rId4" Type="http://schemas.openxmlformats.org/officeDocument/2006/relationships/hyperlink" Target="http://ercot.com/content/wcm/key_documents_lists/138439/07._WMS_update_2-22.pptx" TargetMode="External"/><Relationship Id="rId9" Type="http://schemas.openxmlformats.org/officeDocument/2006/relationships/hyperlink" Target="http://ercot.com/content/wcm/key_documents_lists/138439/09._COPS_Report.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rcot.com/content/wcm/key_documents_lists/138439/12._ERCOT_Updates.zi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rcot.com/content/wcm/key_documents_lists/138439/11._TSRTF_Update_to_TAC_20180222.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705600" cy="1894362"/>
          </a:xfrm>
        </p:spPr>
        <p:txBody>
          <a:bodyPr>
            <a:normAutofit/>
          </a:bodyPr>
          <a:lstStyle/>
          <a:p>
            <a:r>
              <a:rPr lang="en-US" sz="1400" spc="-30" dirty="0" smtClean="0"/>
              <a:t/>
            </a:r>
            <a:br>
              <a:rPr lang="en-US" sz="1400" spc="-30" dirty="0" smtClean="0"/>
            </a:br>
            <a:r>
              <a:rPr lang="en-US" sz="1400" spc="-30" dirty="0" smtClean="0"/>
              <a:t/>
            </a:r>
            <a:br>
              <a:rPr lang="en-US" sz="1400" spc="-30" dirty="0" smtClean="0"/>
            </a:br>
            <a:r>
              <a:rPr lang="en-US" sz="600" spc="-30" dirty="0"/>
              <a:t/>
            </a:r>
            <a:br>
              <a:rPr lang="en-US" sz="600" spc="-30" dirty="0"/>
            </a:br>
            <a:r>
              <a:rPr lang="en-US" sz="2800" spc="-30" dirty="0" err="1" smtClean="0"/>
              <a:t>TAC</a:t>
            </a:r>
            <a:r>
              <a:rPr lang="en-US" sz="2800" spc="-30" dirty="0" smtClean="0"/>
              <a:t> Update To RMS</a:t>
            </a:r>
            <a:endParaRPr lang="en-US" sz="2800" spc="-30" dirty="0"/>
          </a:p>
        </p:txBody>
      </p:sp>
      <p:sp>
        <p:nvSpPr>
          <p:cNvPr id="3" name="Subtitle 2"/>
          <p:cNvSpPr>
            <a:spLocks noGrp="1"/>
          </p:cNvSpPr>
          <p:nvPr>
            <p:ph type="subTitle" idx="1"/>
          </p:nvPr>
        </p:nvSpPr>
        <p:spPr/>
        <p:txBody>
          <a:bodyPr/>
          <a:lstStyle/>
          <a:p>
            <a:r>
              <a:rPr lang="en-US" dirty="0" smtClean="0"/>
              <a:t>Jim Lee</a:t>
            </a:r>
            <a:endParaRPr lang="en-US" dirty="0"/>
          </a:p>
        </p:txBody>
      </p:sp>
    </p:spTree>
    <p:extLst>
      <p:ext uri="{BB962C8B-B14F-4D97-AF65-F5344CB8AC3E}">
        <p14:creationId xmlns:p14="http://schemas.microsoft.com/office/powerpoint/2010/main" val="865244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 y="274638"/>
            <a:ext cx="8214360" cy="1143000"/>
          </a:xfrm>
          <a:ln w="12700">
            <a:noFill/>
          </a:ln>
        </p:spPr>
        <p:txBody>
          <a:bodyPr/>
          <a:lstStyle/>
          <a:p>
            <a:r>
              <a:rPr lang="en-US" dirty="0"/>
              <a:t> </a:t>
            </a:r>
            <a:r>
              <a:rPr lang="en-US" dirty="0" smtClean="0"/>
              <a:t>   TAC Meeting 2.22.18</a:t>
            </a:r>
            <a:endParaRPr lang="en-US" dirty="0"/>
          </a:p>
        </p:txBody>
      </p:sp>
      <p:sp>
        <p:nvSpPr>
          <p:cNvPr id="3" name="Content Placeholder 2"/>
          <p:cNvSpPr>
            <a:spLocks noGrp="1"/>
          </p:cNvSpPr>
          <p:nvPr>
            <p:ph sz="quarter" idx="1"/>
          </p:nvPr>
        </p:nvSpPr>
        <p:spPr>
          <a:xfrm>
            <a:off x="457200" y="1524000"/>
            <a:ext cx="7696200" cy="4873752"/>
          </a:xfrm>
        </p:spPr>
        <p:txBody>
          <a:bodyPr>
            <a:normAutofit/>
          </a:bodyPr>
          <a:lstStyle/>
          <a:p>
            <a:pPr hangingPunct="0"/>
            <a:r>
              <a:rPr lang="en-US" dirty="0">
                <a:solidFill>
                  <a:prstClr val="black"/>
                </a:solidFill>
              </a:rPr>
              <a:t>Approved </a:t>
            </a:r>
            <a:r>
              <a:rPr lang="en-US" dirty="0">
                <a:solidFill>
                  <a:prstClr val="black"/>
                </a:solidFill>
                <a:hlinkClick r:id="rId3"/>
              </a:rPr>
              <a:t>2018 TAC Goals &amp; Strategic </a:t>
            </a:r>
            <a:r>
              <a:rPr lang="en-US" dirty="0" smtClean="0">
                <a:solidFill>
                  <a:prstClr val="black"/>
                </a:solidFill>
                <a:hlinkClick r:id="rId3"/>
              </a:rPr>
              <a:t>Initiatives</a:t>
            </a:r>
            <a:endParaRPr lang="en-US" sz="1000" dirty="0"/>
          </a:p>
          <a:p>
            <a:r>
              <a:rPr lang="en-US" sz="2200" dirty="0" smtClean="0"/>
              <a:t>2018 COPS Leadership Confirmed:</a:t>
            </a:r>
          </a:p>
          <a:p>
            <a:endParaRPr lang="en-US" sz="400" b="1" i="1" dirty="0" smtClean="0"/>
          </a:p>
          <a:p>
            <a:pPr lvl="1">
              <a:lnSpc>
                <a:spcPct val="120000"/>
              </a:lnSpc>
              <a:spcBef>
                <a:spcPts val="0"/>
              </a:spcBef>
            </a:pPr>
            <a:r>
              <a:rPr lang="en-US" sz="1800" b="1" dirty="0" smtClean="0"/>
              <a:t>Commercial Operations Subcommittee (COPS)</a:t>
            </a:r>
          </a:p>
          <a:p>
            <a:pPr marL="742950" lvl="2" indent="-514350">
              <a:lnSpc>
                <a:spcPct val="120000"/>
              </a:lnSpc>
              <a:spcBef>
                <a:spcPts val="0"/>
              </a:spcBef>
              <a:buFontTx/>
              <a:buNone/>
              <a:defRPr/>
            </a:pPr>
            <a:r>
              <a:rPr lang="en-US" altLang="en-US" dirty="0" smtClean="0"/>
              <a:t>	Chair: </a:t>
            </a:r>
            <a:r>
              <a:rPr lang="en-US" altLang="en-US" dirty="0" err="1" smtClean="0"/>
              <a:t>Heddie</a:t>
            </a:r>
            <a:r>
              <a:rPr lang="en-US" altLang="en-US" dirty="0" smtClean="0"/>
              <a:t> </a:t>
            </a:r>
            <a:r>
              <a:rPr lang="en-US" altLang="en-US" dirty="0" err="1" smtClean="0"/>
              <a:t>Lookadoo</a:t>
            </a:r>
            <a:r>
              <a:rPr lang="en-US" altLang="en-US" dirty="0" smtClean="0"/>
              <a:t>, Reliant Energy Retail Services</a:t>
            </a:r>
          </a:p>
          <a:p>
            <a:pPr marL="742950" lvl="2" indent="-514350">
              <a:lnSpc>
                <a:spcPct val="120000"/>
              </a:lnSpc>
              <a:spcBef>
                <a:spcPts val="0"/>
              </a:spcBef>
              <a:buFontTx/>
              <a:buNone/>
              <a:defRPr/>
            </a:pPr>
            <a:r>
              <a:rPr lang="en-US" altLang="en-US" dirty="0" smtClean="0"/>
              <a:t>	Vice Chair: John </a:t>
            </a:r>
            <a:r>
              <a:rPr lang="en-US" altLang="en-US" dirty="0" err="1" smtClean="0"/>
              <a:t>Moschos</a:t>
            </a:r>
            <a:r>
              <a:rPr lang="en-US" altLang="en-US" dirty="0" smtClean="0"/>
              <a:t>, Tenaska</a:t>
            </a:r>
          </a:p>
          <a:p>
            <a:pPr marL="274320" lvl="1">
              <a:lnSpc>
                <a:spcPct val="120000"/>
              </a:lnSpc>
              <a:spcBef>
                <a:spcPts val="600"/>
              </a:spcBef>
              <a:buSzPct val="70000"/>
              <a:buFont typeface="Wingdings"/>
              <a:buChar char=""/>
              <a:defRPr/>
            </a:pPr>
            <a:r>
              <a:rPr lang="en-US" sz="2200" dirty="0"/>
              <a:t>2018 </a:t>
            </a:r>
            <a:r>
              <a:rPr lang="en-US" sz="2200" dirty="0" smtClean="0"/>
              <a:t>Subcommittee Goals Confirmed:</a:t>
            </a:r>
          </a:p>
          <a:p>
            <a:pPr marL="548640" lvl="2">
              <a:lnSpc>
                <a:spcPct val="120000"/>
              </a:lnSpc>
              <a:spcBef>
                <a:spcPts val="600"/>
              </a:spcBef>
              <a:buSzPct val="70000"/>
              <a:defRPr/>
            </a:pPr>
            <a:r>
              <a:rPr lang="en-US" sz="1900" dirty="0" smtClean="0">
                <a:hlinkClick r:id="rId4"/>
              </a:rPr>
              <a:t>PRS</a:t>
            </a:r>
            <a:endParaRPr lang="en-US" sz="1900" dirty="0" smtClean="0"/>
          </a:p>
          <a:p>
            <a:pPr marL="548640" lvl="2">
              <a:lnSpc>
                <a:spcPct val="120000"/>
              </a:lnSpc>
              <a:spcBef>
                <a:spcPts val="600"/>
              </a:spcBef>
              <a:buSzPct val="70000"/>
              <a:defRPr/>
            </a:pPr>
            <a:r>
              <a:rPr lang="en-US" sz="1900" dirty="0" smtClean="0">
                <a:hlinkClick r:id="rId5"/>
              </a:rPr>
              <a:t>COPS</a:t>
            </a:r>
            <a:endParaRPr lang="en-US" sz="1900" dirty="0" smtClean="0"/>
          </a:p>
          <a:p>
            <a:pPr marL="548640" lvl="2">
              <a:lnSpc>
                <a:spcPct val="120000"/>
              </a:lnSpc>
              <a:spcBef>
                <a:spcPts val="600"/>
              </a:spcBef>
              <a:buSzPct val="70000"/>
              <a:defRPr/>
            </a:pPr>
            <a:r>
              <a:rPr lang="en-US" sz="1900" dirty="0" smtClean="0">
                <a:hlinkClick r:id="rId6"/>
              </a:rPr>
              <a:t>RMS</a:t>
            </a:r>
            <a:endParaRPr lang="en-US" sz="1900" dirty="0" smtClean="0"/>
          </a:p>
          <a:p>
            <a:pPr marL="548640" lvl="2">
              <a:lnSpc>
                <a:spcPct val="120000"/>
              </a:lnSpc>
              <a:spcBef>
                <a:spcPts val="600"/>
              </a:spcBef>
              <a:buSzPct val="70000"/>
              <a:defRPr/>
            </a:pPr>
            <a:r>
              <a:rPr lang="en-US" sz="1900" dirty="0" smtClean="0"/>
              <a:t>WMS did not meet until 2.28.18</a:t>
            </a:r>
            <a:endParaRPr lang="en-US" sz="1900" dirty="0"/>
          </a:p>
          <a:p>
            <a:pPr marL="274320" lvl="1">
              <a:lnSpc>
                <a:spcPct val="120000"/>
              </a:lnSpc>
              <a:spcBef>
                <a:spcPts val="600"/>
              </a:spcBef>
              <a:buSzPct val="70000"/>
              <a:buFont typeface="Wingdings"/>
              <a:buChar char=""/>
              <a:defRPr/>
            </a:pPr>
            <a:endParaRPr lang="en-US" sz="2200" dirty="0"/>
          </a:p>
        </p:txBody>
      </p:sp>
      <p:sp>
        <p:nvSpPr>
          <p:cNvPr id="6" name="Slide Number Placeholder 5"/>
          <p:cNvSpPr>
            <a:spLocks noGrp="1"/>
          </p:cNvSpPr>
          <p:nvPr>
            <p:ph type="sldNum" sz="quarter" idx="15"/>
          </p:nvPr>
        </p:nvSpPr>
        <p:spPr/>
        <p:txBody>
          <a:bodyPr/>
          <a:lstStyle/>
          <a:p>
            <a:fld id="{EDEDA31E-5185-4CB0-88E0-309A957138BF}" type="slidenum">
              <a:rPr lang="en-US" smtClean="0"/>
              <a:t>2</a:t>
            </a:fld>
            <a:endParaRPr lang="en-US"/>
          </a:p>
        </p:txBody>
      </p:sp>
      <p:cxnSp>
        <p:nvCxnSpPr>
          <p:cNvPr id="8" name="Straight Connector 7"/>
          <p:cNvCxnSpPr/>
          <p:nvPr/>
        </p:nvCxnSpPr>
        <p:spPr>
          <a:xfrm>
            <a:off x="457200" y="1371600"/>
            <a:ext cx="7391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604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2700">
            <a:noFill/>
          </a:ln>
        </p:spPr>
        <p:txBody>
          <a:bodyPr/>
          <a:lstStyle/>
          <a:p>
            <a:r>
              <a:rPr lang="en-US" dirty="0" smtClean="0"/>
              <a:t>Nodal Protocol Revision Requests </a:t>
            </a:r>
            <a:endParaRPr lang="en-US" dirty="0"/>
          </a:p>
        </p:txBody>
      </p:sp>
      <p:sp>
        <p:nvSpPr>
          <p:cNvPr id="3" name="Content Placeholder 2"/>
          <p:cNvSpPr>
            <a:spLocks noGrp="1"/>
          </p:cNvSpPr>
          <p:nvPr>
            <p:ph sz="quarter" idx="1"/>
          </p:nvPr>
        </p:nvSpPr>
        <p:spPr>
          <a:xfrm>
            <a:off x="304800" y="1447800"/>
            <a:ext cx="8077200" cy="5029200"/>
          </a:xfrm>
        </p:spPr>
        <p:txBody>
          <a:bodyPr>
            <a:normAutofit/>
          </a:bodyPr>
          <a:lstStyle/>
          <a:p>
            <a:pPr marL="0" indent="0">
              <a:buNone/>
            </a:pPr>
            <a:r>
              <a:rPr lang="en-US" i="1" spc="-60" dirty="0" smtClean="0"/>
              <a:t>The Following Revision Requests Recommended by </a:t>
            </a:r>
            <a:r>
              <a:rPr lang="en-US" i="1" spc="-60" dirty="0" err="1" smtClean="0"/>
              <a:t>TAC</a:t>
            </a:r>
            <a:r>
              <a:rPr lang="en-US" i="1" spc="-60" dirty="0" smtClean="0"/>
              <a:t> for BOD Approval:</a:t>
            </a:r>
          </a:p>
          <a:p>
            <a:pPr marL="0" indent="0">
              <a:buNone/>
            </a:pPr>
            <a:endParaRPr lang="en-US" sz="800" i="1" dirty="0"/>
          </a:p>
          <a:p>
            <a:r>
              <a:rPr lang="en-US" sz="2000" b="1" dirty="0" smtClean="0">
                <a:hlinkClick r:id="rId3"/>
              </a:rPr>
              <a:t>NPRR854</a:t>
            </a:r>
            <a:r>
              <a:rPr lang="en-US" sz="2200" b="1" dirty="0" smtClean="0"/>
              <a:t>, </a:t>
            </a:r>
            <a:r>
              <a:rPr lang="en-US" sz="2000" dirty="0"/>
              <a:t>NOIE TDSP Submittal of Meters with Bidirectional Flow Caused by Generation Interconnected at Distribution </a:t>
            </a:r>
            <a:r>
              <a:rPr lang="en-US" sz="2000" dirty="0" smtClean="0"/>
              <a:t>Voltage</a:t>
            </a:r>
          </a:p>
          <a:p>
            <a:r>
              <a:rPr lang="en-US" sz="2000" b="1" dirty="0" smtClean="0">
                <a:hlinkClick r:id="rId4"/>
              </a:rPr>
              <a:t>NPRR860</a:t>
            </a:r>
            <a:r>
              <a:rPr lang="en-US" sz="2000" dirty="0" smtClean="0"/>
              <a:t>, </a:t>
            </a:r>
            <a:r>
              <a:rPr lang="en-US" sz="2000" dirty="0"/>
              <a:t>Day-Ahead Market (DAM) </a:t>
            </a:r>
            <a:r>
              <a:rPr lang="en-US" sz="2000" dirty="0" smtClean="0"/>
              <a:t>Clean-Up</a:t>
            </a:r>
          </a:p>
          <a:p>
            <a:endParaRPr lang="en-US" sz="2100" dirty="0"/>
          </a:p>
          <a:p>
            <a:pPr marL="0" indent="0">
              <a:buNone/>
            </a:pPr>
            <a:endParaRPr lang="en-US" sz="800" i="1" dirty="0"/>
          </a:p>
          <a:p>
            <a:pPr marL="0" indent="0">
              <a:buNone/>
            </a:pPr>
            <a:r>
              <a:rPr lang="en-US" i="1" dirty="0" smtClean="0">
                <a:solidFill>
                  <a:schemeClr val="accent1">
                    <a:lumMod val="75000"/>
                  </a:schemeClr>
                </a:solidFill>
              </a:rPr>
              <a:t>***</a:t>
            </a:r>
            <a:r>
              <a:rPr lang="en-US" i="1" dirty="0" smtClean="0"/>
              <a:t>Revision Requests will be considered at the April 10</a:t>
            </a:r>
            <a:r>
              <a:rPr lang="en-US" i="1" baseline="30000" dirty="0" smtClean="0"/>
              <a:t>th</a:t>
            </a:r>
            <a:r>
              <a:rPr lang="en-US" i="1" dirty="0" smtClean="0"/>
              <a:t> BOD</a:t>
            </a:r>
            <a:r>
              <a:rPr lang="en-US" i="1" dirty="0" smtClean="0">
                <a:solidFill>
                  <a:schemeClr val="accent1">
                    <a:lumMod val="75000"/>
                  </a:schemeClr>
                </a:solidFill>
              </a:rPr>
              <a:t>***</a:t>
            </a:r>
          </a:p>
          <a:p>
            <a:endParaRPr lang="en-US" dirty="0"/>
          </a:p>
        </p:txBody>
      </p:sp>
      <p:sp>
        <p:nvSpPr>
          <p:cNvPr id="6" name="Slide Number Placeholder 5"/>
          <p:cNvSpPr>
            <a:spLocks noGrp="1"/>
          </p:cNvSpPr>
          <p:nvPr>
            <p:ph type="sldNum" sz="quarter" idx="15"/>
          </p:nvPr>
        </p:nvSpPr>
        <p:spPr/>
        <p:txBody>
          <a:bodyPr/>
          <a:lstStyle/>
          <a:p>
            <a:fld id="{EDEDA31E-5185-4CB0-88E0-309A957138BF}" type="slidenum">
              <a:rPr lang="en-US" smtClean="0"/>
              <a:t>3</a:t>
            </a:fld>
            <a:endParaRPr lang="en-US"/>
          </a:p>
        </p:txBody>
      </p:sp>
      <p:cxnSp>
        <p:nvCxnSpPr>
          <p:cNvPr id="8" name="Straight Connector 7"/>
          <p:cNvCxnSpPr/>
          <p:nvPr/>
        </p:nvCxnSpPr>
        <p:spPr>
          <a:xfrm>
            <a:off x="457200" y="1371600"/>
            <a:ext cx="7391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804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2700">
            <a:noFill/>
          </a:ln>
        </p:spPr>
        <p:txBody>
          <a:bodyPr/>
          <a:lstStyle/>
          <a:p>
            <a:r>
              <a:rPr lang="en-US" dirty="0" smtClean="0"/>
              <a:t>Subcommittee Updates</a:t>
            </a:r>
            <a:endParaRPr lang="en-US" dirty="0"/>
          </a:p>
        </p:txBody>
      </p:sp>
      <p:sp>
        <p:nvSpPr>
          <p:cNvPr id="3" name="Content Placeholder 2"/>
          <p:cNvSpPr>
            <a:spLocks noGrp="1"/>
          </p:cNvSpPr>
          <p:nvPr>
            <p:ph sz="quarter" idx="1"/>
          </p:nvPr>
        </p:nvSpPr>
        <p:spPr>
          <a:xfrm>
            <a:off x="304800" y="1447800"/>
            <a:ext cx="8077200" cy="5105400"/>
          </a:xfrm>
        </p:spPr>
        <p:txBody>
          <a:bodyPr>
            <a:normAutofit/>
          </a:bodyPr>
          <a:lstStyle/>
          <a:p>
            <a:r>
              <a:rPr lang="en-US" dirty="0" smtClean="0">
                <a:hlinkClick r:id="rId3"/>
              </a:rPr>
              <a:t>PRS </a:t>
            </a:r>
            <a:r>
              <a:rPr lang="en-US" dirty="0" smtClean="0">
                <a:hlinkClick r:id="rId3"/>
              </a:rPr>
              <a:t>Report</a:t>
            </a:r>
            <a:endParaRPr lang="en-US" dirty="0" smtClean="0"/>
          </a:p>
          <a:p>
            <a:endParaRPr lang="en-US" sz="600" dirty="0" smtClean="0"/>
          </a:p>
          <a:p>
            <a:r>
              <a:rPr lang="en-US" dirty="0" smtClean="0">
                <a:hlinkClick r:id="rId4"/>
              </a:rPr>
              <a:t>WMS Report</a:t>
            </a:r>
            <a:endParaRPr lang="en-US" dirty="0" smtClean="0"/>
          </a:p>
          <a:p>
            <a:pPr lvl="1"/>
            <a:r>
              <a:rPr lang="en-US" sz="2000" dirty="0" smtClean="0"/>
              <a:t>Considered &amp; Endorsed </a:t>
            </a:r>
            <a:r>
              <a:rPr lang="en-US" sz="2000" dirty="0" smtClean="0">
                <a:hlinkClick r:id="rId5"/>
              </a:rPr>
              <a:t>NPRR858</a:t>
            </a:r>
            <a:r>
              <a:rPr lang="en-US" sz="2000" dirty="0" smtClean="0"/>
              <a:t>, </a:t>
            </a:r>
            <a:r>
              <a:rPr lang="en-US" sz="2000" dirty="0" smtClean="0">
                <a:hlinkClick r:id="rId6"/>
              </a:rPr>
              <a:t>NPRR864</a:t>
            </a:r>
            <a:r>
              <a:rPr lang="en-US" sz="2000" dirty="0" smtClean="0"/>
              <a:t>, </a:t>
            </a:r>
            <a:r>
              <a:rPr lang="en-US" sz="2000" dirty="0" smtClean="0">
                <a:hlinkClick r:id="rId7"/>
              </a:rPr>
              <a:t>NPRR807</a:t>
            </a:r>
            <a:endParaRPr lang="en-US" sz="2000" dirty="0" smtClean="0"/>
          </a:p>
          <a:p>
            <a:pPr lvl="1"/>
            <a:endParaRPr lang="en-US" sz="900" dirty="0" smtClean="0"/>
          </a:p>
          <a:p>
            <a:r>
              <a:rPr lang="en-US" dirty="0" smtClean="0">
                <a:hlinkClick r:id="rId8"/>
              </a:rPr>
              <a:t>ROS </a:t>
            </a:r>
            <a:r>
              <a:rPr lang="en-US" dirty="0" smtClean="0">
                <a:hlinkClick r:id="rId8"/>
              </a:rPr>
              <a:t>Report</a:t>
            </a:r>
            <a:endParaRPr lang="en-US" dirty="0" smtClean="0"/>
          </a:p>
          <a:p>
            <a:pPr lvl="1"/>
            <a:r>
              <a:rPr lang="en-US" sz="1800" dirty="0" smtClean="0"/>
              <a:t>Discussed December DC Tie curtailments and how they impacted Wholesale settlement prices</a:t>
            </a:r>
          </a:p>
          <a:p>
            <a:pPr lvl="1"/>
            <a:endParaRPr lang="en-US" sz="1800" dirty="0" smtClean="0"/>
          </a:p>
          <a:p>
            <a:r>
              <a:rPr lang="en-US" dirty="0" smtClean="0">
                <a:hlinkClick r:id="rId9"/>
              </a:rPr>
              <a:t>COPS Report</a:t>
            </a:r>
            <a:endParaRPr lang="en-US" dirty="0" smtClean="0"/>
          </a:p>
          <a:p>
            <a:pPr lvl="1"/>
            <a:r>
              <a:rPr lang="en-US" sz="1800" dirty="0" smtClean="0"/>
              <a:t>Continuing IDR Meter read </a:t>
            </a:r>
            <a:r>
              <a:rPr lang="en-US" sz="1800" dirty="0" smtClean="0"/>
              <a:t>discussions</a:t>
            </a:r>
          </a:p>
          <a:p>
            <a:pPr lvl="1"/>
            <a:endParaRPr lang="en-US" sz="1800" dirty="0" smtClean="0">
              <a:hlinkClick r:id="rId10"/>
            </a:endParaRPr>
          </a:p>
          <a:p>
            <a:r>
              <a:rPr lang="en-US" dirty="0" smtClean="0">
                <a:hlinkClick r:id="rId10"/>
              </a:rPr>
              <a:t>RMS Report</a:t>
            </a:r>
            <a:endParaRPr lang="en-US" dirty="0" smtClean="0"/>
          </a:p>
        </p:txBody>
      </p:sp>
      <p:sp>
        <p:nvSpPr>
          <p:cNvPr id="6" name="Slide Number Placeholder 5"/>
          <p:cNvSpPr>
            <a:spLocks noGrp="1"/>
          </p:cNvSpPr>
          <p:nvPr>
            <p:ph type="sldNum" sz="quarter" idx="15"/>
          </p:nvPr>
        </p:nvSpPr>
        <p:spPr/>
        <p:txBody>
          <a:bodyPr/>
          <a:lstStyle/>
          <a:p>
            <a:fld id="{EDEDA31E-5185-4CB0-88E0-309A957138BF}" type="slidenum">
              <a:rPr lang="en-US" smtClean="0"/>
              <a:t>4</a:t>
            </a:fld>
            <a:endParaRPr lang="en-US"/>
          </a:p>
        </p:txBody>
      </p:sp>
      <p:cxnSp>
        <p:nvCxnSpPr>
          <p:cNvPr id="8" name="Straight Connector 7"/>
          <p:cNvCxnSpPr/>
          <p:nvPr/>
        </p:nvCxnSpPr>
        <p:spPr>
          <a:xfrm>
            <a:off x="457200" y="1371600"/>
            <a:ext cx="7391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885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2700">
            <a:noFill/>
          </a:ln>
        </p:spPr>
        <p:txBody>
          <a:bodyPr/>
          <a:lstStyle/>
          <a:p>
            <a:r>
              <a:rPr lang="en-US" dirty="0" smtClean="0"/>
              <a:t>ERCOT Updates</a:t>
            </a:r>
            <a:endParaRPr lang="en-US" dirty="0"/>
          </a:p>
        </p:txBody>
      </p:sp>
      <p:sp>
        <p:nvSpPr>
          <p:cNvPr id="3" name="Content Placeholder 2"/>
          <p:cNvSpPr>
            <a:spLocks noGrp="1"/>
          </p:cNvSpPr>
          <p:nvPr>
            <p:ph sz="quarter" idx="1"/>
          </p:nvPr>
        </p:nvSpPr>
        <p:spPr>
          <a:xfrm>
            <a:off x="304800" y="1600200"/>
            <a:ext cx="8077200" cy="5105400"/>
          </a:xfrm>
        </p:spPr>
        <p:txBody>
          <a:bodyPr>
            <a:normAutofit/>
          </a:bodyPr>
          <a:lstStyle/>
          <a:p>
            <a:pPr marL="365760" lvl="1" indent="0">
              <a:spcBef>
                <a:spcPts val="0"/>
              </a:spcBef>
              <a:buNone/>
            </a:pPr>
            <a:endParaRPr lang="en-US" sz="1900" dirty="0" smtClean="0"/>
          </a:p>
          <a:p>
            <a:pPr marL="365760" lvl="1" indent="0">
              <a:spcBef>
                <a:spcPts val="0"/>
              </a:spcBef>
              <a:buNone/>
            </a:pPr>
            <a:endParaRPr lang="en-US" sz="400" dirty="0" smtClean="0"/>
          </a:p>
          <a:p>
            <a:pPr>
              <a:spcBef>
                <a:spcPts val="0"/>
              </a:spcBef>
            </a:pPr>
            <a:r>
              <a:rPr lang="en-US" dirty="0"/>
              <a:t>Proposed Bylaws Amendments Update</a:t>
            </a:r>
          </a:p>
          <a:p>
            <a:pPr lvl="1">
              <a:spcBef>
                <a:spcPts val="0"/>
              </a:spcBef>
            </a:pPr>
            <a:r>
              <a:rPr lang="en-US" sz="1800" dirty="0"/>
              <a:t>ERCOT legal provided an update on proposed bylaw amendments </a:t>
            </a:r>
            <a:r>
              <a:rPr lang="en-US" sz="1800" dirty="0" smtClean="0"/>
              <a:t>seeking to clarify </a:t>
            </a:r>
            <a:r>
              <a:rPr lang="en-US" sz="1800" dirty="0"/>
              <a:t>when an Affiliate relationship may arise between two or more ERCOT Members</a:t>
            </a:r>
            <a:r>
              <a:rPr lang="en-US" sz="1800" dirty="0" smtClean="0"/>
              <a:t>.</a:t>
            </a:r>
          </a:p>
          <a:p>
            <a:pPr lvl="1">
              <a:spcBef>
                <a:spcPts val="0"/>
              </a:spcBef>
            </a:pPr>
            <a:r>
              <a:rPr lang="en-US" sz="1800" dirty="0" smtClean="0"/>
              <a:t>Comments due by March 8</a:t>
            </a:r>
            <a:r>
              <a:rPr lang="en-US" sz="1800" baseline="30000" dirty="0" smtClean="0"/>
              <a:t>th</a:t>
            </a:r>
            <a:r>
              <a:rPr lang="en-US" sz="1800" dirty="0" smtClean="0"/>
              <a:t>; will be considered at TAC on March 22</a:t>
            </a:r>
            <a:r>
              <a:rPr lang="en-US" sz="1800" baseline="30000" dirty="0" smtClean="0"/>
              <a:t>nd</a:t>
            </a:r>
            <a:r>
              <a:rPr lang="en-US" sz="1800" dirty="0" smtClean="0"/>
              <a:t> </a:t>
            </a:r>
            <a:endParaRPr lang="en-US" sz="1800" dirty="0" smtClean="0"/>
          </a:p>
          <a:p>
            <a:pPr lvl="1">
              <a:spcBef>
                <a:spcPts val="0"/>
              </a:spcBef>
            </a:pPr>
            <a:endParaRPr lang="en-US" sz="1900" dirty="0"/>
          </a:p>
          <a:p>
            <a:pPr>
              <a:spcBef>
                <a:spcPts val="0"/>
              </a:spcBef>
            </a:pPr>
            <a:r>
              <a:rPr lang="en-US" dirty="0" smtClean="0"/>
              <a:t>January 2018 RENA</a:t>
            </a:r>
          </a:p>
          <a:p>
            <a:pPr lvl="1">
              <a:spcBef>
                <a:spcPts val="0"/>
              </a:spcBef>
            </a:pPr>
            <a:r>
              <a:rPr lang="en-US" sz="1800" dirty="0"/>
              <a:t>Deep dive to take place at WMS</a:t>
            </a:r>
            <a:endParaRPr lang="en-US" sz="1800" dirty="0"/>
          </a:p>
          <a:p>
            <a:pPr marL="365760" lvl="1" indent="0">
              <a:spcBef>
                <a:spcPts val="0"/>
              </a:spcBef>
              <a:buClr>
                <a:srgbClr val="FE8637"/>
              </a:buClr>
              <a:buNone/>
            </a:pPr>
            <a:endParaRPr lang="en-US" sz="1600" dirty="0" smtClean="0">
              <a:solidFill>
                <a:prstClr val="black"/>
              </a:solidFill>
            </a:endParaRPr>
          </a:p>
          <a:p>
            <a:pPr marL="548640" lvl="2">
              <a:spcBef>
                <a:spcPts val="0"/>
              </a:spcBef>
              <a:buSzPct val="70000"/>
            </a:pPr>
            <a:endParaRPr lang="en-US" dirty="0" smtClean="0"/>
          </a:p>
          <a:p>
            <a:pPr marL="0" indent="0" algn="ctr">
              <a:spcBef>
                <a:spcPts val="0"/>
              </a:spcBef>
              <a:buNone/>
            </a:pPr>
            <a:r>
              <a:rPr lang="en-US" dirty="0" smtClean="0">
                <a:solidFill>
                  <a:schemeClr val="accent1">
                    <a:lumMod val="75000"/>
                  </a:schemeClr>
                </a:solidFill>
              </a:rPr>
              <a:t>***</a:t>
            </a:r>
            <a:r>
              <a:rPr lang="en-US" dirty="0" smtClean="0"/>
              <a:t>Presentations </a:t>
            </a:r>
            <a:r>
              <a:rPr lang="en-US" dirty="0"/>
              <a:t>available </a:t>
            </a:r>
            <a:r>
              <a:rPr lang="en-US" dirty="0" smtClean="0">
                <a:hlinkClick r:id="rId3"/>
              </a:rPr>
              <a:t>here</a:t>
            </a:r>
            <a:r>
              <a:rPr lang="en-US" dirty="0" smtClean="0">
                <a:solidFill>
                  <a:schemeClr val="accent1">
                    <a:lumMod val="75000"/>
                  </a:schemeClr>
                </a:solidFill>
              </a:rPr>
              <a:t>***</a:t>
            </a:r>
            <a:endParaRPr lang="en-US" dirty="0"/>
          </a:p>
          <a:p>
            <a:pPr marL="0" indent="0">
              <a:spcBef>
                <a:spcPts val="0"/>
              </a:spcBef>
              <a:buNone/>
            </a:pPr>
            <a:r>
              <a:rPr lang="en-US" dirty="0" smtClean="0"/>
              <a:t> 	</a:t>
            </a:r>
            <a:endParaRPr lang="en-US" dirty="0"/>
          </a:p>
          <a:p>
            <a:pPr lvl="1">
              <a:spcBef>
                <a:spcPts val="0"/>
              </a:spcBef>
            </a:pPr>
            <a:endParaRPr lang="en-US" dirty="0" smtClean="0"/>
          </a:p>
        </p:txBody>
      </p:sp>
      <p:sp>
        <p:nvSpPr>
          <p:cNvPr id="6" name="Slide Number Placeholder 5"/>
          <p:cNvSpPr>
            <a:spLocks noGrp="1"/>
          </p:cNvSpPr>
          <p:nvPr>
            <p:ph type="sldNum" sz="quarter" idx="15"/>
          </p:nvPr>
        </p:nvSpPr>
        <p:spPr/>
        <p:txBody>
          <a:bodyPr/>
          <a:lstStyle/>
          <a:p>
            <a:fld id="{EDEDA31E-5185-4CB0-88E0-309A957138BF}" type="slidenum">
              <a:rPr lang="en-US" smtClean="0"/>
              <a:t>5</a:t>
            </a:fld>
            <a:endParaRPr lang="en-US"/>
          </a:p>
        </p:txBody>
      </p:sp>
      <p:cxnSp>
        <p:nvCxnSpPr>
          <p:cNvPr id="8" name="Straight Connector 7"/>
          <p:cNvCxnSpPr/>
          <p:nvPr/>
        </p:nvCxnSpPr>
        <p:spPr>
          <a:xfrm>
            <a:off x="457200" y="1371600"/>
            <a:ext cx="7391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3815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2700">
            <a:noFill/>
          </a:ln>
        </p:spPr>
        <p:txBody>
          <a:bodyPr/>
          <a:lstStyle/>
          <a:p>
            <a:r>
              <a:rPr lang="en-US" dirty="0" smtClean="0"/>
              <a:t>Other Business &amp; Structural Review</a:t>
            </a:r>
            <a:endParaRPr lang="en-US" dirty="0"/>
          </a:p>
        </p:txBody>
      </p:sp>
      <p:sp>
        <p:nvSpPr>
          <p:cNvPr id="3" name="Content Placeholder 2"/>
          <p:cNvSpPr>
            <a:spLocks noGrp="1"/>
          </p:cNvSpPr>
          <p:nvPr>
            <p:ph sz="quarter" idx="1"/>
          </p:nvPr>
        </p:nvSpPr>
        <p:spPr>
          <a:xfrm>
            <a:off x="304800" y="1600200"/>
            <a:ext cx="8077200" cy="5105400"/>
          </a:xfrm>
        </p:spPr>
        <p:txBody>
          <a:bodyPr>
            <a:normAutofit/>
          </a:bodyPr>
          <a:lstStyle/>
          <a:p>
            <a:pPr lvl="1">
              <a:spcBef>
                <a:spcPts val="0"/>
              </a:spcBef>
            </a:pPr>
            <a:endParaRPr lang="en-US" sz="1900" dirty="0" smtClean="0"/>
          </a:p>
          <a:p>
            <a:pPr>
              <a:spcBef>
                <a:spcPts val="0"/>
              </a:spcBef>
            </a:pPr>
            <a:r>
              <a:rPr lang="en-US" sz="2200" dirty="0" smtClean="0"/>
              <a:t>TAC </a:t>
            </a:r>
            <a:r>
              <a:rPr lang="en-US" sz="2200" dirty="0"/>
              <a:t>Subcommittee Restructuring </a:t>
            </a:r>
            <a:r>
              <a:rPr lang="en-US" sz="2200" dirty="0" smtClean="0"/>
              <a:t>Tas</a:t>
            </a:r>
            <a:r>
              <a:rPr lang="en-US" sz="2200" dirty="0" smtClean="0"/>
              <a:t>k Force</a:t>
            </a:r>
            <a:endParaRPr lang="en-US" sz="2200" dirty="0" smtClean="0"/>
          </a:p>
          <a:p>
            <a:pPr>
              <a:spcBef>
                <a:spcPts val="0"/>
              </a:spcBef>
            </a:pPr>
            <a:endParaRPr lang="en-US" sz="500" b="1" i="1" dirty="0"/>
          </a:p>
          <a:p>
            <a:pPr marL="0" indent="0">
              <a:spcBef>
                <a:spcPts val="0"/>
              </a:spcBef>
              <a:buNone/>
            </a:pPr>
            <a:r>
              <a:rPr lang="en-US" sz="1500" b="1" i="1" dirty="0" smtClean="0"/>
              <a:t>	</a:t>
            </a:r>
            <a:endParaRPr lang="en-US" sz="1500" dirty="0" smtClean="0"/>
          </a:p>
          <a:p>
            <a:pPr lvl="1">
              <a:spcBef>
                <a:spcPts val="0"/>
              </a:spcBef>
            </a:pPr>
            <a:r>
              <a:rPr lang="en-US" dirty="0"/>
              <a:t>After reviewing the existing proposals for future RMS and COPS scope and structure as well as the ERCOT functionality parking lot deck, TAC Subcommittee Restructuring TF presented TAC with it’s proposal.</a:t>
            </a:r>
          </a:p>
          <a:p>
            <a:pPr lvl="1">
              <a:spcBef>
                <a:spcPts val="0"/>
              </a:spcBef>
            </a:pPr>
            <a:r>
              <a:rPr lang="en-US" dirty="0"/>
              <a:t>TAC approved the TF recommendation and scheduled a TF meeting for March 5th </a:t>
            </a:r>
          </a:p>
          <a:p>
            <a:pPr lvl="1">
              <a:spcBef>
                <a:spcPts val="0"/>
              </a:spcBef>
            </a:pPr>
            <a:r>
              <a:rPr lang="en-US" dirty="0"/>
              <a:t>Presentations from Task Force available </a:t>
            </a:r>
            <a:r>
              <a:rPr lang="en-US" dirty="0">
                <a:hlinkClick r:id="rId3"/>
              </a:rPr>
              <a:t>here</a:t>
            </a:r>
            <a:endParaRPr lang="en-US" dirty="0"/>
          </a:p>
          <a:p>
            <a:pPr lvl="1">
              <a:spcBef>
                <a:spcPts val="0"/>
              </a:spcBef>
            </a:pPr>
            <a:r>
              <a:rPr lang="en-US" dirty="0" smtClean="0"/>
              <a:t>Task Force redlined RMS, COPS, WMS and TAC procedures</a:t>
            </a:r>
          </a:p>
          <a:p>
            <a:pPr lvl="1">
              <a:spcBef>
                <a:spcPts val="0"/>
              </a:spcBef>
            </a:pPr>
            <a:r>
              <a:rPr lang="en-US" dirty="0" smtClean="0"/>
              <a:t>Task Force redlined Other Binding Documents for impacted subcommittees</a:t>
            </a:r>
          </a:p>
          <a:p>
            <a:pPr lvl="1">
              <a:spcBef>
                <a:spcPts val="0"/>
              </a:spcBef>
            </a:pPr>
            <a:r>
              <a:rPr lang="en-US" dirty="0" smtClean="0"/>
              <a:t>Aiming for May TAC approval</a:t>
            </a:r>
            <a:endParaRPr lang="en-US" dirty="0" smtClean="0"/>
          </a:p>
          <a:p>
            <a:pPr lvl="1">
              <a:spcBef>
                <a:spcPts val="0"/>
              </a:spcBef>
            </a:pPr>
            <a:endParaRPr lang="en-US" dirty="0" smtClean="0"/>
          </a:p>
        </p:txBody>
      </p:sp>
      <p:sp>
        <p:nvSpPr>
          <p:cNvPr id="6" name="Slide Number Placeholder 5"/>
          <p:cNvSpPr>
            <a:spLocks noGrp="1"/>
          </p:cNvSpPr>
          <p:nvPr>
            <p:ph type="sldNum" sz="quarter" idx="15"/>
          </p:nvPr>
        </p:nvSpPr>
        <p:spPr/>
        <p:txBody>
          <a:bodyPr/>
          <a:lstStyle/>
          <a:p>
            <a:fld id="{EDEDA31E-5185-4CB0-88E0-309A957138BF}" type="slidenum">
              <a:rPr lang="en-US" smtClean="0"/>
              <a:t>6</a:t>
            </a:fld>
            <a:endParaRPr lang="en-US"/>
          </a:p>
        </p:txBody>
      </p:sp>
      <p:cxnSp>
        <p:nvCxnSpPr>
          <p:cNvPr id="8" name="Straight Connector 7"/>
          <p:cNvCxnSpPr/>
          <p:nvPr/>
        </p:nvCxnSpPr>
        <p:spPr>
          <a:xfrm>
            <a:off x="457200" y="1371600"/>
            <a:ext cx="7391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050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5" name="Slide Number Placeholder 4"/>
          <p:cNvSpPr>
            <a:spLocks noGrp="1"/>
          </p:cNvSpPr>
          <p:nvPr>
            <p:ph type="sldNum" sz="quarter" idx="15"/>
          </p:nvPr>
        </p:nvSpPr>
        <p:spPr/>
        <p:txBody>
          <a:bodyPr/>
          <a:lstStyle/>
          <a:p>
            <a:fld id="{EDEDA31E-5185-4CB0-88E0-309A957138BF}" type="slidenum">
              <a:rPr lang="en-US" smtClean="0"/>
              <a:t>7</a:t>
            </a:fld>
            <a:endParaRPr lang="en-US"/>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133600" y="1295401"/>
            <a:ext cx="4876799" cy="4876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13792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642</TotalTime>
  <Words>197</Words>
  <Application>Microsoft Office PowerPoint</Application>
  <PresentationFormat>On-screen Show (4:3)</PresentationFormat>
  <Paragraphs>71</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   TAC Update To RMS</vt:lpstr>
      <vt:lpstr>    TAC Meeting 2.22.18</vt:lpstr>
      <vt:lpstr>Nodal Protocol Revision Requests </vt:lpstr>
      <vt:lpstr>Subcommittee Updates</vt:lpstr>
      <vt:lpstr>ERCOT Updates</vt:lpstr>
      <vt:lpstr>Other Business &amp; Structural Review</vt:lpstr>
      <vt:lpstr>Questions? </vt:lpstr>
    </vt:vector>
  </TitlesOfParts>
  <Company>NRG Energy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 &amp; Board of Directors Update</dc:title>
  <dc:creator>Zerwas (Reed), Rebecca</dc:creator>
  <cp:lastModifiedBy>s262089</cp:lastModifiedBy>
  <cp:revision>57</cp:revision>
  <dcterms:created xsi:type="dcterms:W3CDTF">2018-01-08T22:15:17Z</dcterms:created>
  <dcterms:modified xsi:type="dcterms:W3CDTF">2018-03-05T23:27:51Z</dcterms:modified>
</cp:coreProperties>
</file>