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5" r:id="rId3"/>
  </p:sldMasterIdLst>
  <p:notesMasterIdLst>
    <p:notesMasterId r:id="rId8"/>
  </p:notesMasterIdLst>
  <p:sldIdLst>
    <p:sldId id="260" r:id="rId4"/>
    <p:sldId id="294" r:id="rId5"/>
    <p:sldId id="295" r:id="rId6"/>
    <p:sldId id="267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6550870-0929-47C1-B758-C4CF34D5BC96}">
          <p14:sldIdLst>
            <p14:sldId id="260"/>
            <p14:sldId id="294"/>
            <p14:sldId id="295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5C5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5" autoAdjust="0"/>
    <p:restoredTop sz="94683" autoAdjust="0"/>
  </p:normalViewPr>
  <p:slideViewPr>
    <p:cSldViewPr snapToGrid="0">
      <p:cViewPr varScale="1">
        <p:scale>
          <a:sx n="85" d="100"/>
          <a:sy n="85" d="100"/>
        </p:scale>
        <p:origin x="68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DD6961-0999-4ABB-BD32-6EE73A3B7858}" type="datetimeFigureOut">
              <a:rPr lang="en-US" smtClean="0"/>
              <a:t>2/27/2018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119673-213A-432E-B269-E9C45BF3A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4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0038F2-B7A9-44DE-9745-0D921F1A2F3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2576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10038F2-B7A9-44DE-9745-0D921F1A2F3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2591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5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3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2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190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12192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3581400"/>
            <a:ext cx="84582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111500" y="1905001"/>
            <a:ext cx="8636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3111501" y="5467350"/>
            <a:ext cx="8369300" cy="476250"/>
          </a:xfrm>
        </p:spPr>
        <p:txBody>
          <a:bodyPr/>
          <a:lstStyle>
            <a:lvl1pPr>
              <a:defRPr sz="1800" b="1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1501" y="5067300"/>
            <a:ext cx="8369300" cy="419100"/>
          </a:xfrm>
        </p:spPr>
        <p:txBody>
          <a:bodyPr/>
          <a:lstStyle>
            <a:lvl1pPr algn="l">
              <a:defRPr sz="1800" b="1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3067621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B808-759E-4248-B10A-82109D6824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802397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44D05-E469-4E2F-AAA7-E1B2A0EF2D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22951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066800"/>
            <a:ext cx="53848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66800"/>
            <a:ext cx="53848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4BBE2-B9D0-4F69-BDAE-95E413D817C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92713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FA16B-3E29-4810-BDFA-6DBD814FB57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3289828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E4F3E-3D5B-40F0-877B-FA4695E971C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5269021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0B6F-6A06-4CCF-A0FE-7B6B6049975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3201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814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AA885-38C5-44C9-8470-2D8988C078F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4496150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EA207-E4FE-40C6-BD93-B56D4E6F47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1428394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2D252-8E72-4823-8FA0-189BCC9CE81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5636161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90000" y="0"/>
            <a:ext cx="28956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200" y="0"/>
            <a:ext cx="84836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1F27C-F784-434C-9FFD-C6F86F99C04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539663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0"/>
            <a:ext cx="115824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066800"/>
            <a:ext cx="109728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AD39B-94A5-466C-A2F5-232C80EFE6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158273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3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2/27/2018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2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2/27/2018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2/27/2018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8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2/27/2018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81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2/27/2018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4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2/27/2018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4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A2BC6-7A47-46DF-8552-B0EE37E8912A}" type="datetimeFigureOut">
              <a:rPr lang="en-US" smtClean="0"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3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1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066800"/>
            <a:ext cx="10972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8D40A47-3DD9-4C1E-BC60-5C5DFBAF17E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12192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z="1800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0"/>
            <a:ext cx="1158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31200" y="645795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0" y="64579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1032" name="Line 12"/>
          <p:cNvSpPr>
            <a:spLocks noChangeShapeType="1"/>
          </p:cNvSpPr>
          <p:nvPr userDrawn="1"/>
        </p:nvSpPr>
        <p:spPr bwMode="auto">
          <a:xfrm>
            <a:off x="0" y="673100"/>
            <a:ext cx="12192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" name="Rectangle 13"/>
          <p:cNvSpPr>
            <a:spLocks noChangeArrowheads="1"/>
          </p:cNvSpPr>
          <p:nvPr/>
        </p:nvSpPr>
        <p:spPr bwMode="auto">
          <a:xfrm>
            <a:off x="4572000" y="64770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F1DF9C0A-5BB2-4EC4-80B6-B62649C667F0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654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05400" y="1981201"/>
            <a:ext cx="564603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</a:rPr>
              <a:t>Communications and Settlement Working Group</a:t>
            </a:r>
          </a:p>
          <a:p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defTabSz="457200"/>
            <a:r>
              <a:rPr lang="en-US" b="1" dirty="0">
                <a:solidFill>
                  <a:srgbClr val="000000"/>
                </a:solidFill>
              </a:rPr>
              <a:t>February 2018</a:t>
            </a:r>
          </a:p>
        </p:txBody>
      </p:sp>
    </p:spTree>
    <p:extLst>
      <p:ext uri="{BB962C8B-B14F-4D97-AF65-F5344CB8AC3E}">
        <p14:creationId xmlns:p14="http://schemas.microsoft.com/office/powerpoint/2010/main" val="2032993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905000" y="76200"/>
            <a:ext cx="8458200" cy="685800"/>
          </a:xfrm>
        </p:spPr>
        <p:txBody>
          <a:bodyPr/>
          <a:lstStyle/>
          <a:p>
            <a:pPr algn="ctr"/>
            <a:r>
              <a:rPr lang="en-US" altLang="en-US" sz="2400" b="1" dirty="0">
                <a:solidFill>
                  <a:srgbClr val="C00000"/>
                </a:solidFill>
              </a:rPr>
              <a:t>CSWG Meeting 2/14/2018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790700" y="685800"/>
            <a:ext cx="8686800" cy="5486400"/>
          </a:xfrm>
        </p:spPr>
        <p:txBody>
          <a:bodyPr/>
          <a:lstStyle/>
          <a:p>
            <a:pPr marL="514350" indent="-457200">
              <a:defRPr/>
            </a:pPr>
            <a:r>
              <a:rPr lang="en-US" altLang="en-US" sz="2800" dirty="0"/>
              <a:t>2018 Leadership Elections</a:t>
            </a:r>
          </a:p>
          <a:p>
            <a:pPr marL="914400" lvl="1" indent="-457200">
              <a:defRPr/>
            </a:pPr>
            <a:r>
              <a:rPr lang="en-US" altLang="en-US" dirty="0"/>
              <a:t>Chair, John Moschos, Tenaska</a:t>
            </a:r>
          </a:p>
          <a:p>
            <a:pPr marL="914400" lvl="1" indent="-457200">
              <a:defRPr/>
            </a:pPr>
            <a:r>
              <a:rPr lang="en-US" altLang="en-US" dirty="0"/>
              <a:t>Vice Chair, Heddie Lookadoo, Reliant Energy Retail Services</a:t>
            </a:r>
          </a:p>
          <a:p>
            <a:pPr marL="914400" lvl="1" indent="-457200">
              <a:defRPr/>
            </a:pPr>
            <a:r>
              <a:rPr lang="en-US" altLang="en-US" dirty="0"/>
              <a:t>COPS Confirmation of CSWG leadership requested (VOTE)</a:t>
            </a:r>
          </a:p>
          <a:p>
            <a:pPr marL="514350" indent="-457200">
              <a:defRPr/>
            </a:pPr>
            <a:r>
              <a:rPr lang="en-US" altLang="en-US" sz="2800" dirty="0"/>
              <a:t>Future Meeting Schedule</a:t>
            </a:r>
          </a:p>
          <a:p>
            <a:pPr marL="914400" lvl="1" indent="-457200">
              <a:defRPr/>
            </a:pPr>
            <a:r>
              <a:rPr lang="en-US" altLang="en-US" dirty="0"/>
              <a:t>We decided to start holding our meetings after the COPS meeting each month and take the COPS time slot if/when they are inactivated.</a:t>
            </a:r>
          </a:p>
          <a:p>
            <a:pPr marL="514350" lvl="1" indent="-457200">
              <a:buChar char="•"/>
              <a:defRPr/>
            </a:pPr>
            <a:r>
              <a:rPr lang="en-US" altLang="en-US" sz="2800" b="1" dirty="0">
                <a:ea typeface="+mn-ea"/>
                <a:cs typeface="+mn-cs"/>
              </a:rPr>
              <a:t>TAC Subcommittee Restructuring </a:t>
            </a:r>
          </a:p>
          <a:p>
            <a:pPr lvl="1">
              <a:defRPr/>
            </a:pPr>
            <a:r>
              <a:rPr lang="en-US" altLang="en-US" dirty="0"/>
              <a:t>We had a high level discussion just to let everyone know what is going on.</a:t>
            </a:r>
          </a:p>
          <a:p>
            <a:pPr marL="457200" lvl="1" indent="0">
              <a:buNone/>
              <a:defRPr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9450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905000" y="76200"/>
            <a:ext cx="8458200" cy="685800"/>
          </a:xfrm>
        </p:spPr>
        <p:txBody>
          <a:bodyPr/>
          <a:lstStyle/>
          <a:p>
            <a:pPr algn="ctr"/>
            <a:r>
              <a:rPr lang="en-US" altLang="en-US" sz="2400" b="1" dirty="0">
                <a:solidFill>
                  <a:srgbClr val="C00000"/>
                </a:solidFill>
              </a:rPr>
              <a:t>CSWG Meeting 2/14/2018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790700" y="685800"/>
            <a:ext cx="8686800" cy="5486400"/>
          </a:xfrm>
        </p:spPr>
        <p:txBody>
          <a:bodyPr/>
          <a:lstStyle/>
          <a:p>
            <a:pPr marL="514350" indent="-457200">
              <a:defRPr/>
            </a:pPr>
            <a:r>
              <a:rPr lang="en-US" altLang="en-US" sz="2800" dirty="0"/>
              <a:t>Settlement Stability Report Changes</a:t>
            </a:r>
          </a:p>
          <a:p>
            <a:pPr marL="914400" lvl="1" indent="-457200">
              <a:defRPr/>
            </a:pPr>
            <a:r>
              <a:rPr lang="en-US" altLang="en-US" dirty="0"/>
              <a:t>We are working with ERCOT on the Net Allocation to Load Report</a:t>
            </a:r>
          </a:p>
          <a:p>
            <a:pPr marL="914400" lvl="1" indent="-457200">
              <a:defRPr/>
            </a:pPr>
            <a:r>
              <a:rPr lang="en-US" altLang="en-US" dirty="0"/>
              <a:t>We are trying to come up with a logical way to break out CRR Zonal charges by zone</a:t>
            </a:r>
          </a:p>
          <a:p>
            <a:pPr marL="514350" indent="-457200">
              <a:defRPr/>
            </a:pPr>
            <a:r>
              <a:rPr lang="en-US" altLang="en-US" sz="2800" dirty="0"/>
              <a:t>Nodal Handbook Updates</a:t>
            </a:r>
          </a:p>
          <a:p>
            <a:pPr marL="914400" lvl="1" indent="-457200">
              <a:defRPr/>
            </a:pPr>
            <a:r>
              <a:rPr lang="en-US" altLang="en-US" dirty="0"/>
              <a:t>We continue to comb through the handbook to update changes to settlement charges</a:t>
            </a:r>
          </a:p>
          <a:p>
            <a:pPr marL="457200" lvl="1" indent="0">
              <a:buNone/>
              <a:defRPr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12374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question emoj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801" y="1209922"/>
            <a:ext cx="4425478" cy="432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180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7012</TotalTime>
  <Words>143</Words>
  <Application>Microsoft Office PowerPoint</Application>
  <PresentationFormat>Widescreen</PresentationFormat>
  <Paragraphs>24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Office Theme</vt:lpstr>
      <vt:lpstr>1_Custom Design</vt:lpstr>
      <vt:lpstr>Custom Design</vt:lpstr>
      <vt:lpstr>PowerPoint Presentation</vt:lpstr>
      <vt:lpstr>CSWG Meeting 2/14/2018</vt:lpstr>
      <vt:lpstr>CSWG Meeting 2/14/2018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Boisseau</dc:creator>
  <cp:lastModifiedBy>Heddie Lookadoo</cp:lastModifiedBy>
  <cp:revision>191</cp:revision>
  <cp:lastPrinted>2016-07-25T13:59:58Z</cp:lastPrinted>
  <dcterms:created xsi:type="dcterms:W3CDTF">2016-07-13T16:53:36Z</dcterms:created>
  <dcterms:modified xsi:type="dcterms:W3CDTF">2018-02-28T01:32:44Z</dcterms:modified>
</cp:coreProperties>
</file>