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F5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49686-303B-431F-88CC-F15F5B2986E7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23A7BB-3FF6-486E-8CB0-400FE91924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933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0338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9818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0559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5D098-16C0-4447-8826-E3FCA23F43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A58BB5-19BB-4AEE-9749-F63D35EDF8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9A192-11C7-4F7A-823F-921B9E6CF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03F4-6150-4C33-89D3-C86938ECF5CF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91160-6F27-4AD9-AB18-BB73CCE02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DA64D-81BC-40EA-B5FA-550C1D612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2FA6-76B2-413F-A538-088B3385E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983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4DD26-4A9A-4181-84E6-84A2F32D0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649B8-95AE-44F8-BFBE-31FD05AC5D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5E8F10-511B-420D-B6D9-694F9867A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03F4-6150-4C33-89D3-C86938ECF5CF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8287F-DE11-4DD8-B185-CAFE78174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907F8-848B-4C9A-88A5-4383A07B2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2FA6-76B2-413F-A538-088B3385E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434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AC8CA4-FD31-4213-95A9-9777F95AA9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3D71F0-53EB-4120-9FD7-DD90F1A2B8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1F303-E674-466A-A50C-72480DEFA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03F4-6150-4C33-89D3-C86938ECF5CF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54D61-C8A7-405A-916F-60B9D449A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521C1C-BAC5-4303-97CA-5BABC33E4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2FA6-76B2-413F-A538-088B3385E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710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02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3374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9838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54770-910E-401E-A9F5-02DCFF8C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9EB09-5985-45C0-A3AF-4694D050C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27E7F-59F4-4FC8-A274-5A94C4130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03F4-6150-4C33-89D3-C86938ECF5CF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9B000-750E-44DC-A2AF-CFCBA1B11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EECF1-41C6-4A3F-8909-017CD3368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2FA6-76B2-413F-A538-088B3385E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87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24DD6-8C47-4334-AC52-6872804CE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C2FF7A-79B9-4355-B3A5-3593D794B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0E5EE-C86F-458C-98FD-A3138B3B7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03F4-6150-4C33-89D3-C86938ECF5CF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91008-AB37-4D45-9703-702522CF4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02253-D0E2-4CE9-B087-BEC401DCD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2FA6-76B2-413F-A538-088B3385E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545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2CFA8-769D-49DD-83CB-B9BD99068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E1103-C6D3-43D7-96BB-00F0FD8D4B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AFD1D2-6A71-4B92-8AE6-66F9090832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AE74F7-4DA9-4108-9DD5-DA51E8DCD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03F4-6150-4C33-89D3-C86938ECF5CF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6B679-0A61-45A9-BC18-E70AE7AF9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AC9A7-175A-45E7-8CB7-E1568C339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2FA6-76B2-413F-A538-088B3385E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329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D574B-1452-40B4-BC9A-EDD0A22D7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8E8701-1D5F-4618-8382-6423BC841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AF97B9-0722-4B7B-B571-A595BD456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B0F2B3-0CFF-4CB0-9115-DC6D63D05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D4D4AF-2F76-4A1C-81F0-B943B48346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237E06-77DD-4AB5-98E9-52B8F73D3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03F4-6150-4C33-89D3-C86938ECF5CF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C326F-403B-4CFC-9BF5-873DAE930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066C7B-6B3E-441C-87FF-B58BE475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2FA6-76B2-413F-A538-088B3385E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343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F13E-AF70-4758-9DF6-7DA4F4593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3D59FE-4736-4458-B2B5-35915143C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03F4-6150-4C33-89D3-C86938ECF5CF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74719C-57AC-469A-B08E-7B935B002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671737-D3A5-4AF5-AFD2-43066CDE4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2FA6-76B2-413F-A538-088B3385E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070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10FE74-6AD2-4231-8E89-7A97DC586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03F4-6150-4C33-89D3-C86938ECF5CF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717528-723D-4492-BD9D-2FBC7B332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CF1D2E-400B-42B4-8730-4315F56EF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2FA6-76B2-413F-A538-088B3385E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37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D521B-7C68-4077-9DF2-EDE216C99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CFF70-B4BC-4BF0-B6A3-17B2A5390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2CF9B5-E29F-4241-8770-E488A77661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1451E4-E35E-4129-977C-51DE7295E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03F4-6150-4C33-89D3-C86938ECF5CF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CE512C-3C10-421C-AB73-56D5402C3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F4A43-B4FA-472C-B834-0AC72291E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2FA6-76B2-413F-A538-088B3385E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725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A0783-13DD-4C5D-9D67-AF30B0981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49BE03-1307-4CA2-BAA5-1865EF9978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DF24E6-A39E-4818-BB29-F1B5DF3A74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C6A58F-07F3-4747-B41E-45721BAE3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03F4-6150-4C33-89D3-C86938ECF5CF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FCE9D8-2B5F-49EB-A2A9-E1B4E5FF9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FF79ED-79C0-4DDF-B1E8-71840C5B3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32FA6-76B2-413F-A538-088B3385E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24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1741D0-EAD8-4199-B769-2BE106EC1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2DDD77-964A-4A53-85B1-C21BECE13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8BA23-D6DD-45BF-BF5B-969B247C74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903F4-6150-4C33-89D3-C86938ECF5CF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BBDA8-A4C0-48C2-B704-8E0C1BD011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EB62E8-A518-45D2-BEA7-0A43BF890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32FA6-76B2-413F-A538-088B3385E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497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926080" y="6477001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00" y="6248400"/>
            <a:ext cx="1575824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416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B11ECCA-D067-4DFD-B4FA-C8C95D6F23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3518828" y="1608535"/>
            <a:ext cx="4078577" cy="1048603"/>
          </a:xfrm>
          <a:prstGeom prst="rect">
            <a:avLst/>
          </a:prstGeom>
        </p:spPr>
      </p:pic>
      <p:sp>
        <p:nvSpPr>
          <p:cNvPr id="5" name="Arrow: Pentagon 4">
            <a:extLst>
              <a:ext uri="{FF2B5EF4-FFF2-40B4-BE49-F238E27FC236}">
                <a16:creationId xmlns:a16="http://schemas.microsoft.com/office/drawing/2014/main" id="{EBFFC96B-AD25-47A0-8EAC-A58C3EEF1D44}"/>
              </a:ext>
            </a:extLst>
          </p:cNvPr>
          <p:cNvSpPr/>
          <p:nvPr/>
        </p:nvSpPr>
        <p:spPr>
          <a:xfrm>
            <a:off x="4572000" y="1635162"/>
            <a:ext cx="4055633" cy="1021976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43682"/>
            <a:ext cx="8458200" cy="518318"/>
          </a:xfrm>
        </p:spPr>
        <p:txBody>
          <a:bodyPr/>
          <a:lstStyle/>
          <a:p>
            <a:r>
              <a:rPr lang="en-US" dirty="0"/>
              <a:t>What is </a:t>
            </a:r>
            <a:r>
              <a:rPr lang="en-US" dirty="0" err="1"/>
              <a:t>Marketrak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914400"/>
            <a:ext cx="8534400" cy="4876800"/>
          </a:xfrm>
        </p:spPr>
        <p:txBody>
          <a:bodyPr/>
          <a:lstStyle/>
          <a:p>
            <a:pPr marL="0" lvl="0" indent="0" algn="ctr">
              <a:spcBef>
                <a:spcPts val="2400"/>
              </a:spcBef>
              <a:buNone/>
            </a:pPr>
            <a:r>
              <a:rPr lang="en-US" sz="4800" dirty="0" err="1">
                <a:solidFill>
                  <a:prstClr val="black"/>
                </a:solidFill>
                <a:latin typeface="Cooper Std Black" panose="0208090304030B020404" pitchFamily="18" charset="0"/>
                <a:cs typeface="Arial" charset="0"/>
              </a:rPr>
              <a:t>MarkeTrak</a:t>
            </a:r>
            <a:endParaRPr lang="en-US" sz="4800" dirty="0">
              <a:solidFill>
                <a:prstClr val="black"/>
              </a:solidFill>
              <a:latin typeface="Cooper Std Black" panose="0208090304030B020404" pitchFamily="18" charset="0"/>
              <a:cs typeface="Arial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en-US" sz="1800" dirty="0">
                <a:solidFill>
                  <a:prstClr val="black"/>
                </a:solidFill>
                <a:latin typeface="Arial" charset="0"/>
                <a:cs typeface="Arial" charset="0"/>
              </a:rPr>
              <a:t>A web-based database application </a:t>
            </a:r>
            <a:br>
              <a:rPr lang="en-US" sz="1800" dirty="0">
                <a:solidFill>
                  <a:prstClr val="black"/>
                </a:solidFill>
                <a:latin typeface="Arial" charset="0"/>
                <a:cs typeface="Arial" charset="0"/>
              </a:rPr>
            </a:br>
            <a:r>
              <a:rPr lang="en-US" sz="1800" dirty="0">
                <a:solidFill>
                  <a:prstClr val="black"/>
                </a:solidFill>
                <a:latin typeface="Arial" charset="0"/>
                <a:cs typeface="Arial" charset="0"/>
              </a:rPr>
              <a:t>used to track and manage ERCOT Retail </a:t>
            </a:r>
            <a:br>
              <a:rPr lang="en-US" sz="1800" dirty="0">
                <a:solidFill>
                  <a:prstClr val="black"/>
                </a:solidFill>
                <a:latin typeface="Arial" charset="0"/>
                <a:cs typeface="Arial" charset="0"/>
              </a:rPr>
            </a:br>
            <a:r>
              <a:rPr lang="en-US" sz="1800" dirty="0">
                <a:solidFill>
                  <a:prstClr val="black"/>
                </a:solidFill>
                <a:latin typeface="Arial" charset="0"/>
                <a:cs typeface="Arial" charset="0"/>
              </a:rPr>
              <a:t>Market data discrepancies</a:t>
            </a:r>
          </a:p>
          <a:p>
            <a:pPr marL="0" indent="0">
              <a:spcBef>
                <a:spcPts val="1000"/>
              </a:spcBef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7CC803-4C0B-4DA8-844A-895EC696946C}"/>
              </a:ext>
            </a:extLst>
          </p:cNvPr>
          <p:cNvSpPr txBox="1"/>
          <p:nvPr/>
        </p:nvSpPr>
        <p:spPr>
          <a:xfrm>
            <a:off x="1656678" y="2840019"/>
            <a:ext cx="918703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ERCOT Retail Market Issue Resolution System used by CRs, TDSPs, and ERCOT to initiate, communicate, and resolve issues</a:t>
            </a: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Discovery, visibility, tracking, historical reporting, and status of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Available to ERCOT market participants with a current Digital Certificate and the </a:t>
            </a:r>
            <a:r>
              <a:rPr lang="en-US" sz="2400" dirty="0" err="1"/>
              <a:t>MarkeTrak</a:t>
            </a:r>
            <a:r>
              <a:rPr lang="en-US" sz="2400" dirty="0"/>
              <a:t> role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15680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793" y="433387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There are two primary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MarkeTrak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issue types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3E6CF29-1E1A-4A78-80C1-514781AF0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78279"/>
            <a:ext cx="5157787" cy="1194288"/>
          </a:xfrm>
          <a:solidFill>
            <a:srgbClr val="D6F5F8"/>
          </a:solidFill>
        </p:spPr>
        <p:txBody>
          <a:bodyPr>
            <a:noAutofit/>
          </a:bodyPr>
          <a:lstStyle/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Data Extract Variances </a:t>
            </a:r>
          </a:p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( DEVs )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3DB7FB2-49D0-4E22-AFF0-558DD57D0D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3036887"/>
            <a:ext cx="5157787" cy="3684588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 issue that </a:t>
            </a:r>
            <a:r>
              <a:rPr lang="en-US" i="1" u="sng" dirty="0">
                <a:latin typeface="Arial" panose="020B0604020202020204" pitchFamily="34" charset="0"/>
                <a:cs typeface="Arial" panose="020B0604020202020204" pitchFamily="34" charset="0"/>
              </a:rPr>
              <a:t>cannot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be resolved with a transaction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For example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inserting a Service Row History (for the 727 extract)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Represents &lt; 1% of MTs submitted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0A0FD5B-9D9B-49C6-A69F-0D1ED6F284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34100" y="1578279"/>
            <a:ext cx="5183188" cy="1194288"/>
          </a:xfrm>
          <a:solidFill>
            <a:srgbClr val="D6F5F8"/>
          </a:solidFill>
        </p:spPr>
        <p:txBody>
          <a:bodyPr>
            <a:noAutofit/>
          </a:bodyPr>
          <a:lstStyle/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Day to Day </a:t>
            </a:r>
          </a:p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( D2D )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D730D398-E606-4C98-A0FE-7816E481E3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36887"/>
            <a:ext cx="5183188" cy="3684588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 issue that </a:t>
            </a:r>
            <a:r>
              <a:rPr lang="en-US" i="1" u="sng" dirty="0">
                <a:latin typeface="Arial" panose="020B0604020202020204" pitchFamily="34" charset="0"/>
                <a:cs typeface="Arial" panose="020B0604020202020204" pitchFamily="34" charset="0"/>
              </a:rPr>
              <a:t>can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 resolved with a transaction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For example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syncing transaction status (completed to cancelled) in ERCOT system with TDSP and CR systems</a:t>
            </a: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Represents 99% of MTs submitted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902271E6-87C5-4043-9F8F-65DB6500EC4D}"/>
              </a:ext>
            </a:extLst>
          </p:cNvPr>
          <p:cNvSpPr txBox="1">
            <a:spLocks/>
          </p:cNvSpPr>
          <p:nvPr/>
        </p:nvSpPr>
        <p:spPr>
          <a:xfrm>
            <a:off x="1905000" y="243682"/>
            <a:ext cx="8458200" cy="5183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00ACC8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What is Marketrak?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ACC8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18635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43682"/>
            <a:ext cx="8458200" cy="518318"/>
          </a:xfrm>
        </p:spPr>
        <p:txBody>
          <a:bodyPr/>
          <a:lstStyle/>
          <a:p>
            <a:r>
              <a:rPr lang="en-US" dirty="0"/>
              <a:t>Day to Day Subtypes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914400"/>
            <a:ext cx="8534400" cy="457200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400" dirty="0"/>
              <a:t>There are several D2D issue types including: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/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69B472A-E616-4A0E-A916-1DB5F5743E00}"/>
              </a:ext>
            </a:extLst>
          </p:cNvPr>
          <p:cNvSpPr/>
          <p:nvPr/>
        </p:nvSpPr>
        <p:spPr>
          <a:xfrm>
            <a:off x="1905000" y="1458098"/>
            <a:ext cx="7529456" cy="973130"/>
          </a:xfrm>
          <a:prstGeom prst="rect">
            <a:avLst/>
          </a:prstGeom>
          <a:solidFill>
            <a:srgbClr val="D6F5F8"/>
          </a:solidFill>
          <a:ln>
            <a:solidFill>
              <a:srgbClr val="D6F5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1" y="1458098"/>
            <a:ext cx="367716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>
                <a:solidFill>
                  <a:prstClr val="black"/>
                </a:solidFill>
              </a:rPr>
              <a:t>Cancel with Approval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solidFill>
                  <a:prstClr val="black"/>
                </a:solidFill>
              </a:rPr>
              <a:t>Inadvertent Losing</a:t>
            </a:r>
          </a:p>
          <a:p>
            <a:endParaRPr lang="en-US" sz="2000" dirty="0">
              <a:solidFill>
                <a:prstClr val="black"/>
              </a:solidFill>
            </a:endParaRPr>
          </a:p>
          <a:p>
            <a:pPr marL="457200" indent="-457200">
              <a:buFont typeface="+mj-lt"/>
              <a:buAutoNum type="arabicPeriod" startAt="5"/>
            </a:pPr>
            <a:r>
              <a:rPr lang="en-US" sz="2000" dirty="0">
                <a:solidFill>
                  <a:prstClr val="black"/>
                </a:solidFill>
              </a:rPr>
              <a:t>Customer Rescission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000" dirty="0">
                <a:solidFill>
                  <a:prstClr val="black"/>
                </a:solidFill>
              </a:rPr>
              <a:t>AMS LSE Interval Dispute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000" dirty="0">
                <a:solidFill>
                  <a:prstClr val="black"/>
                </a:solidFill>
              </a:rPr>
              <a:t>Usage/Billing – Dispute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000" dirty="0">
                <a:solidFill>
                  <a:prstClr val="black"/>
                </a:solidFill>
              </a:rPr>
              <a:t>Usage/Billing – Missing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000" dirty="0">
                <a:solidFill>
                  <a:prstClr val="black"/>
                </a:solidFill>
              </a:rPr>
              <a:t>997 Issues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000" dirty="0">
                <a:solidFill>
                  <a:prstClr val="black"/>
                </a:solidFill>
              </a:rPr>
              <a:t>Other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000" dirty="0">
                <a:solidFill>
                  <a:prstClr val="black"/>
                </a:solidFill>
              </a:rPr>
              <a:t>Missing Enrollment TXNs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000" dirty="0">
                <a:solidFill>
                  <a:prstClr val="black"/>
                </a:solidFill>
              </a:rPr>
              <a:t>Siebel Change Info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000" dirty="0">
                <a:solidFill>
                  <a:prstClr val="black"/>
                </a:solidFill>
              </a:rPr>
              <a:t>Bulk Insert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000" dirty="0">
                <a:solidFill>
                  <a:prstClr val="black"/>
                </a:solidFill>
              </a:rPr>
              <a:t>ERCOT Initiated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000" dirty="0">
                <a:solidFill>
                  <a:prstClr val="black"/>
                </a:solidFill>
              </a:rPr>
              <a:t>Safety Net Order</a:t>
            </a:r>
          </a:p>
          <a:p>
            <a:endParaRPr lang="en-US" sz="2000" dirty="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07568" y="1458098"/>
            <a:ext cx="414886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000" dirty="0">
                <a:solidFill>
                  <a:prstClr val="black"/>
                </a:solidFill>
                <a:latin typeface="Arial" panose="020B0604020202020204"/>
              </a:rPr>
              <a:t>Inadvertent Gaining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>
                <a:solidFill>
                  <a:prstClr val="black"/>
                </a:solidFill>
                <a:latin typeface="Arial" panose="020B0604020202020204"/>
              </a:rPr>
              <a:t>Switch Hold Removal</a:t>
            </a:r>
          </a:p>
          <a:p>
            <a:endParaRPr lang="en-US" sz="2000" dirty="0">
              <a:solidFill>
                <a:prstClr val="black"/>
              </a:solidFill>
              <a:latin typeface="Arial" panose="020B0604020202020204"/>
            </a:endParaRPr>
          </a:p>
          <a:p>
            <a:pPr marL="457200" indent="-457200">
              <a:buFont typeface="+mj-lt"/>
              <a:buAutoNum type="arabicPeriod" startAt="16"/>
            </a:pPr>
            <a:r>
              <a:rPr lang="en-US" sz="2000" dirty="0">
                <a:solidFill>
                  <a:prstClr val="black"/>
                </a:solidFill>
                <a:latin typeface="Arial" panose="020B0604020202020204"/>
              </a:rPr>
              <a:t>Background Report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en-US" sz="2000" dirty="0">
                <a:solidFill>
                  <a:prstClr val="black"/>
                </a:solidFill>
                <a:latin typeface="Arial" panose="020B0604020202020204"/>
              </a:rPr>
              <a:t>AMS LSE Interval Missing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en-US" sz="2000" dirty="0">
                <a:solidFill>
                  <a:prstClr val="black"/>
                </a:solidFill>
                <a:latin typeface="Arial" panose="020B0604020202020204"/>
              </a:rPr>
              <a:t>Projects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en-US" sz="2000" dirty="0">
                <a:solidFill>
                  <a:prstClr val="black"/>
                </a:solidFill>
                <a:latin typeface="Arial" panose="020B0604020202020204"/>
              </a:rPr>
              <a:t>Redirect Fees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en-US" sz="2000" dirty="0">
                <a:solidFill>
                  <a:prstClr val="black"/>
                </a:solidFill>
                <a:latin typeface="Arial" panose="020B0604020202020204"/>
              </a:rPr>
              <a:t>Move Out with Meter Removal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en-US" sz="2000" dirty="0">
                <a:solidFill>
                  <a:prstClr val="black"/>
                </a:solidFill>
                <a:latin typeface="Arial" panose="020B0604020202020204"/>
              </a:rPr>
              <a:t>Service Order – 650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en-US" sz="2000" dirty="0">
                <a:solidFill>
                  <a:prstClr val="black"/>
                </a:solidFill>
                <a:latin typeface="Arial" panose="020B0604020202020204"/>
              </a:rPr>
              <a:t>Market Rule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en-US" sz="2000" dirty="0">
                <a:solidFill>
                  <a:prstClr val="black"/>
                </a:solidFill>
                <a:latin typeface="Arial" panose="020B0604020202020204"/>
              </a:rPr>
              <a:t>Service Address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en-US" sz="2000" dirty="0">
                <a:solidFill>
                  <a:prstClr val="black"/>
                </a:solidFill>
                <a:latin typeface="Arial" panose="020B0604020202020204"/>
              </a:rPr>
              <a:t>Premise Type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en-US" sz="2000" dirty="0">
                <a:solidFill>
                  <a:prstClr val="black"/>
                </a:solidFill>
                <a:latin typeface="Arial" panose="020B0604020202020204"/>
              </a:rPr>
              <a:t>REP of Record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en-US" sz="2000" dirty="0">
                <a:solidFill>
                  <a:prstClr val="black"/>
                </a:solidFill>
                <a:latin typeface="Arial" panose="020B0604020202020204"/>
              </a:rPr>
              <a:t>Reject TXNs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3EF06F-B760-401D-8077-821D1674BB2C}"/>
              </a:ext>
            </a:extLst>
          </p:cNvPr>
          <p:cNvSpPr txBox="1"/>
          <p:nvPr/>
        </p:nvSpPr>
        <p:spPr>
          <a:xfrm>
            <a:off x="3532835" y="2067698"/>
            <a:ext cx="512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Represents ~ 67% of all MTs submitted</a:t>
            </a:r>
          </a:p>
          <a:p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00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243</Words>
  <Application>Microsoft Office PowerPoint</Application>
  <PresentationFormat>Widescreen</PresentationFormat>
  <Paragraphs>60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Cooper Std Black</vt:lpstr>
      <vt:lpstr>Office Theme</vt:lpstr>
      <vt:lpstr>1_Office Theme</vt:lpstr>
      <vt:lpstr>What is Marketrak?</vt:lpstr>
      <vt:lpstr>There are two primary MarkeTrak issue types</vt:lpstr>
      <vt:lpstr>Day to Day Subtypes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Wiegand, Sheri</dc:creator>
  <cp:lastModifiedBy>Wiegand, Sheri</cp:lastModifiedBy>
  <cp:revision>7</cp:revision>
  <dcterms:created xsi:type="dcterms:W3CDTF">2018-02-20T23:02:24Z</dcterms:created>
  <dcterms:modified xsi:type="dcterms:W3CDTF">2018-02-22T17:06:11Z</dcterms:modified>
</cp:coreProperties>
</file>