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27" r:id="rId9"/>
    <p:sldId id="337" r:id="rId10"/>
    <p:sldId id="340" r:id="rId11"/>
    <p:sldId id="339" r:id="rId12"/>
    <p:sldId id="318" r:id="rId13"/>
    <p:sldId id="343" r:id="rId14"/>
    <p:sldId id="334" r:id="rId15"/>
    <p:sldId id="34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08" d="100"/>
          <a:sy n="108" d="100"/>
        </p:scale>
        <p:origin x="126" y="24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062591073223691E-2"/>
          <c:y val="1.5173815287322517E-2"/>
          <c:w val="0.92293741574483645"/>
          <c:h val="0.92393830606704663"/>
        </c:manualLayout>
      </c:layout>
      <c:scatterChart>
        <c:scatterStyle val="lineMarker"/>
        <c:varyColors val="0"/>
        <c:ser>
          <c:idx val="0"/>
          <c:order val="0"/>
          <c:tx>
            <c:strRef>
              <c:f>'All data'!$P$1</c:f>
              <c:strCache>
                <c:ptCount val="1"/>
                <c:pt idx="0">
                  <c:v>Actual Variance from IA Estimate Range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multiLvlStrRef>
              <c:f>'[DRAFT IA Statistics Annual Report_2017.xlsx]All data'!$A$2:$P$487</c:f>
              <c:multiLvlStrCache>
                <c:ptCount val="39"/>
                <c:lvl>
                  <c:pt idx="0">
                    <c:v>-$44,756</c:v>
                  </c:pt>
                  <c:pt idx="1">
                    <c:v>-$15,669</c:v>
                  </c:pt>
                  <c:pt idx="2">
                    <c:v>$0</c:v>
                  </c:pt>
                  <c:pt idx="3">
                    <c:v>-$9,429</c:v>
                  </c:pt>
                  <c:pt idx="4">
                    <c:v>-$22,356</c:v>
                  </c:pt>
                  <c:pt idx="5">
                    <c:v>-$4,033</c:v>
                  </c:pt>
                  <c:pt idx="6">
                    <c:v>-$90,557</c:v>
                  </c:pt>
                  <c:pt idx="7">
                    <c:v>$0</c:v>
                  </c:pt>
                  <c:pt idx="8">
                    <c:v>-$35,983</c:v>
                  </c:pt>
                  <c:pt idx="9">
                    <c:v>$233,095</c:v>
                  </c:pt>
                  <c:pt idx="10">
                    <c:v>$130,550</c:v>
                  </c:pt>
                  <c:pt idx="11">
                    <c:v>-$11,824</c:v>
                  </c:pt>
                  <c:pt idx="12">
                    <c:v>-$3,391</c:v>
                  </c:pt>
                  <c:pt idx="13">
                    <c:v>$49,955</c:v>
                  </c:pt>
                  <c:pt idx="14">
                    <c:v>-$12,318</c:v>
                  </c:pt>
                  <c:pt idx="15">
                    <c:v>$0</c:v>
                  </c:pt>
                  <c:pt idx="16">
                    <c:v>$0</c:v>
                  </c:pt>
                  <c:pt idx="17">
                    <c:v>-$70,697</c:v>
                  </c:pt>
                  <c:pt idx="18">
                    <c:v>$43,734</c:v>
                  </c:pt>
                  <c:pt idx="19">
                    <c:v>$72,991</c:v>
                  </c:pt>
                  <c:pt idx="20">
                    <c:v>$102,533</c:v>
                  </c:pt>
                  <c:pt idx="21">
                    <c:v>$104,868</c:v>
                  </c:pt>
                  <c:pt idx="22">
                    <c:v>-$35,000</c:v>
                  </c:pt>
                  <c:pt idx="23">
                    <c:v>-$36,213</c:v>
                  </c:pt>
                  <c:pt idx="24">
                    <c:v>-$21,105</c:v>
                  </c:pt>
                  <c:pt idx="25">
                    <c:v>-$11,001</c:v>
                  </c:pt>
                  <c:pt idx="26">
                    <c:v>$1,120</c:v>
                  </c:pt>
                  <c:pt idx="27">
                    <c:v>-$5,333</c:v>
                  </c:pt>
                  <c:pt idx="28">
                    <c:v>$6,569</c:v>
                  </c:pt>
                  <c:pt idx="29">
                    <c:v>-$5,911</c:v>
                  </c:pt>
                  <c:pt idx="30">
                    <c:v>-$3,242</c:v>
                  </c:pt>
                  <c:pt idx="31">
                    <c:v>$11,991</c:v>
                  </c:pt>
                  <c:pt idx="32">
                    <c:v>$0</c:v>
                  </c:pt>
                  <c:pt idx="33">
                    <c:v>$0</c:v>
                  </c:pt>
                  <c:pt idx="34">
                    <c:v>-$61,130</c:v>
                  </c:pt>
                  <c:pt idx="35">
                    <c:v>$59,424</c:v>
                  </c:pt>
                  <c:pt idx="36">
                    <c:v>$24,677</c:v>
                  </c:pt>
                  <c:pt idx="37">
                    <c:v>$0</c:v>
                  </c:pt>
                  <c:pt idx="38">
                    <c:v>$108,135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Yes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No</c:v>
                  </c:pt>
                  <c:pt idx="7">
                    <c:v>Yes</c:v>
                  </c:pt>
                  <c:pt idx="8">
                    <c:v>No</c:v>
                  </c:pt>
                  <c:pt idx="9">
                    <c:v>No</c:v>
                  </c:pt>
                  <c:pt idx="10">
                    <c:v>No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Yes</c:v>
                  </c:pt>
                  <c:pt idx="16">
                    <c:v>Yes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No</c:v>
                  </c:pt>
                  <c:pt idx="22">
                    <c:v>No</c:v>
                  </c:pt>
                  <c:pt idx="23">
                    <c:v>No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Yes</c:v>
                  </c:pt>
                  <c:pt idx="33">
                    <c:v>Yes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Yes</c:v>
                  </c:pt>
                  <c:pt idx="38">
                    <c:v>No</c:v>
                  </c:pt>
                </c:lvl>
                <c:lvl>
                  <c:pt idx="0">
                    <c:v> $15,244 </c:v>
                  </c:pt>
                  <c:pt idx="1">
                    <c:v> $24,331 </c:v>
                  </c:pt>
                  <c:pt idx="2">
                    <c:v> $25,807 </c:v>
                  </c:pt>
                  <c:pt idx="3">
                    <c:v> $40,571 </c:v>
                  </c:pt>
                  <c:pt idx="4">
                    <c:v> $57,644 </c:v>
                  </c:pt>
                  <c:pt idx="5">
                    <c:v> $60,967 </c:v>
                  </c:pt>
                  <c:pt idx="6">
                    <c:v> $119,443 </c:v>
                  </c:pt>
                  <c:pt idx="7">
                    <c:v> $153,152 </c:v>
                  </c:pt>
                  <c:pt idx="8">
                    <c:v> $189,017 </c:v>
                  </c:pt>
                  <c:pt idx="9">
                    <c:v> $533,095 </c:v>
                  </c:pt>
                  <c:pt idx="10">
                    <c:v> $840,550 </c:v>
                  </c:pt>
                  <c:pt idx="11">
                    <c:v> $18,176 </c:v>
                  </c:pt>
                  <c:pt idx="12">
                    <c:v> $21,609 </c:v>
                  </c:pt>
                  <c:pt idx="13">
                    <c:v> $79,955 </c:v>
                  </c:pt>
                  <c:pt idx="14">
                    <c:v> $87,682 </c:v>
                  </c:pt>
                  <c:pt idx="15">
                    <c:v> $93,731 </c:v>
                  </c:pt>
                  <c:pt idx="16">
                    <c:v> $104,965 </c:v>
                  </c:pt>
                  <c:pt idx="17">
                    <c:v> $114,303 </c:v>
                  </c:pt>
                  <c:pt idx="18">
                    <c:v> $153,734 </c:v>
                  </c:pt>
                  <c:pt idx="19">
                    <c:v> $357,991 </c:v>
                  </c:pt>
                  <c:pt idx="20">
                    <c:v> $367,533 </c:v>
                  </c:pt>
                  <c:pt idx="21">
                    <c:v> $1,329,868 </c:v>
                  </c:pt>
                  <c:pt idx="22">
                    <c:v> $-   </c:v>
                  </c:pt>
                  <c:pt idx="23">
                    <c:v> $3,787 </c:v>
                  </c:pt>
                  <c:pt idx="24">
                    <c:v> $38,895 </c:v>
                  </c:pt>
                  <c:pt idx="25">
                    <c:v> $38,999 </c:v>
                  </c:pt>
                  <c:pt idx="26">
                    <c:v> $41,120 </c:v>
                  </c:pt>
                  <c:pt idx="27">
                    <c:v> $44,667 </c:v>
                  </c:pt>
                  <c:pt idx="28">
                    <c:v> $46,569 </c:v>
                  </c:pt>
                  <c:pt idx="29">
                    <c:v> $49,089 </c:v>
                  </c:pt>
                  <c:pt idx="30">
                    <c:v> $56,758 </c:v>
                  </c:pt>
                  <c:pt idx="31">
                    <c:v> $56,991 </c:v>
                  </c:pt>
                  <c:pt idx="32">
                    <c:v> $81,915 </c:v>
                  </c:pt>
                  <c:pt idx="33">
                    <c:v> $111,390 </c:v>
                  </c:pt>
                  <c:pt idx="34">
                    <c:v> $113,870 </c:v>
                  </c:pt>
                  <c:pt idx="35">
                    <c:v> $179,424 </c:v>
                  </c:pt>
                  <c:pt idx="36">
                    <c:v> $184,677 </c:v>
                  </c:pt>
                  <c:pt idx="37">
                    <c:v> $213,921 </c:v>
                  </c:pt>
                  <c:pt idx="38">
                    <c:v> $508,135 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Yes</c:v>
                  </c:pt>
                  <c:pt idx="7">
                    <c:v>No</c:v>
                  </c:pt>
                  <c:pt idx="8">
                    <c:v>No</c:v>
                  </c:pt>
                  <c:pt idx="9">
                    <c:v>Yes, 2 change controls. Added scope</c:v>
                  </c:pt>
                  <c:pt idx="10">
                    <c:v>Yes, one change control. Two NPRRs removed from scope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No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No</c:v>
                  </c:pt>
                  <c:pt idx="22">
                    <c:v>No</c:v>
                  </c:pt>
                  <c:pt idx="23">
                    <c:v>Yes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Yes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Yes</c:v>
                  </c:pt>
                  <c:pt idx="31">
                    <c:v>No</c:v>
                  </c:pt>
                  <c:pt idx="32">
                    <c:v>No</c:v>
                  </c:pt>
                  <c:pt idx="33">
                    <c:v>No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</c:lvl>
                <c:lvl>
                  <c:pt idx="0">
                    <c:v>2 - $50k to $100k</c:v>
                  </c:pt>
                  <c:pt idx="1">
                    <c:v>2 - $50k to $100k</c:v>
                  </c:pt>
                  <c:pt idx="2">
                    <c:v>1 - Less than $50k</c:v>
                  </c:pt>
                  <c:pt idx="3">
                    <c:v>2 - $50k to $100k</c:v>
                  </c:pt>
                  <c:pt idx="4">
                    <c:v>2 - $50k to $100k</c:v>
                  </c:pt>
                  <c:pt idx="5">
                    <c:v>2 - $50k to $100k</c:v>
                  </c:pt>
                  <c:pt idx="6">
                    <c:v>4 - $250k to $500k</c:v>
                  </c:pt>
                  <c:pt idx="7">
                    <c:v>3 - $100k to $250k</c:v>
                  </c:pt>
                  <c:pt idx="8">
                    <c:v>4 - $250k to $500k</c:v>
                  </c:pt>
                  <c:pt idx="9">
                    <c:v>4 - $250k to $500k</c:v>
                  </c:pt>
                  <c:pt idx="10">
                    <c:v>5 - $500k to $1M</c:v>
                  </c:pt>
                  <c:pt idx="11">
                    <c:v>1 - Less than $50k</c:v>
                  </c:pt>
                  <c:pt idx="12">
                    <c:v>1 - Less than $50k</c:v>
                  </c:pt>
                  <c:pt idx="13">
                    <c:v>1 - Less than $50k</c:v>
                  </c:pt>
                  <c:pt idx="14">
                    <c:v>3 - $100k to $250k</c:v>
                  </c:pt>
                  <c:pt idx="15">
                    <c:v>2 - $50k to $100k</c:v>
                  </c:pt>
                  <c:pt idx="16">
                    <c:v>2 - $50k to $100k</c:v>
                  </c:pt>
                  <c:pt idx="17">
                    <c:v>3 - $100k to $250k</c:v>
                  </c:pt>
                  <c:pt idx="18">
                    <c:v>2 - $50k to $100k</c:v>
                  </c:pt>
                  <c:pt idx="19">
                    <c:v>4 - $250k to $500k</c:v>
                  </c:pt>
                  <c:pt idx="20">
                    <c:v>3 - $100k to $250k</c:v>
                  </c:pt>
                  <c:pt idx="21">
                    <c:v>6 - $1M to $5M</c:v>
                  </c:pt>
                  <c:pt idx="22">
                    <c:v>2 - $50k to $100k</c:v>
                  </c:pt>
                  <c:pt idx="23">
                    <c:v>1 - Less than $50k</c:v>
                  </c:pt>
                  <c:pt idx="24">
                    <c:v>2 - $50k to $100k</c:v>
                  </c:pt>
                  <c:pt idx="25">
                    <c:v>2 - $50k to $100k</c:v>
                  </c:pt>
                  <c:pt idx="26">
                    <c:v>1 - Less than $50k</c:v>
                  </c:pt>
                  <c:pt idx="27">
                    <c:v>2 - $50k to $100k</c:v>
                  </c:pt>
                  <c:pt idx="28">
                    <c:v>1 - Less than $50k</c:v>
                  </c:pt>
                  <c:pt idx="29">
                    <c:v>2 - $50k to $100k</c:v>
                  </c:pt>
                  <c:pt idx="30">
                    <c:v>2 - $50k to $100k</c:v>
                  </c:pt>
                  <c:pt idx="31">
                    <c:v>1 - Less than $50k</c:v>
                  </c:pt>
                  <c:pt idx="32">
                    <c:v>2 - $50k to $100k</c:v>
                  </c:pt>
                  <c:pt idx="33">
                    <c:v>3 - $100k to $250k</c:v>
                  </c:pt>
                  <c:pt idx="34">
                    <c:v>3 - $100k to $250k</c:v>
                  </c:pt>
                  <c:pt idx="35">
                    <c:v>3 - $100k to $250k</c:v>
                  </c:pt>
                  <c:pt idx="36">
                    <c:v>3 - $100k to $250k</c:v>
                  </c:pt>
                  <c:pt idx="37">
                    <c:v>3 - $100k to $250k</c:v>
                  </c:pt>
                  <c:pt idx="38">
                    <c:v>4 - $250k to $500k</c:v>
                  </c:pt>
                </c:lvl>
                <c:lvl>
                  <c:pt idx="0">
                    <c:v> $15,000 </c:v>
                  </c:pt>
                  <c:pt idx="1">
                    <c:v> $20,000 </c:v>
                  </c:pt>
                  <c:pt idx="2">
                    <c:v> $10,000 </c:v>
                  </c:pt>
                  <c:pt idx="3">
                    <c:v> $25,000 </c:v>
                  </c:pt>
                  <c:pt idx="4">
                    <c:v> $10,000 </c:v>
                  </c:pt>
                  <c:pt idx="5">
                    <c:v> $30,000 </c:v>
                  </c:pt>
                  <c:pt idx="6">
                    <c:v> $90,000 </c:v>
                  </c:pt>
                  <c:pt idx="7">
                    <c:v> $60,000 </c:v>
                  </c:pt>
                  <c:pt idx="8">
                    <c:v> $50,000 </c:v>
                  </c:pt>
                  <c:pt idx="9">
                    <c:v> $50,000 </c:v>
                  </c:pt>
                  <c:pt idx="10">
                    <c:v> $230,000 </c:v>
                  </c:pt>
                  <c:pt idx="11">
                    <c:v> $20,000 </c:v>
                  </c:pt>
                  <c:pt idx="12">
                    <c:v> $20,000 </c:v>
                  </c:pt>
                  <c:pt idx="13">
                    <c:v> $5,000 </c:v>
                  </c:pt>
                  <c:pt idx="14">
                    <c:v> $50,000 </c:v>
                  </c:pt>
                  <c:pt idx="15">
                    <c:v> $30,000 </c:v>
                  </c:pt>
                  <c:pt idx="16">
                    <c:v> $40,000 </c:v>
                  </c:pt>
                  <c:pt idx="17">
                    <c:v> $50,000 </c:v>
                  </c:pt>
                  <c:pt idx="18">
                    <c:v> $30,000 </c:v>
                  </c:pt>
                  <c:pt idx="19">
                    <c:v> $25,000 </c:v>
                  </c:pt>
                  <c:pt idx="20">
                    <c:v> $80,000 </c:v>
                  </c:pt>
                  <c:pt idx="21">
                    <c:v> $310,000 </c:v>
                  </c:pt>
                  <c:pt idx="22">
                    <c:v> $5,000 </c:v>
                  </c:pt>
                  <c:pt idx="23">
                    <c:v> $10,000 </c:v>
                  </c:pt>
                  <c:pt idx="24">
                    <c:v> $20,000 </c:v>
                  </c:pt>
                  <c:pt idx="25">
                    <c:v> $25,000 </c:v>
                  </c:pt>
                  <c:pt idx="26">
                    <c:v> $20,000 </c:v>
                  </c:pt>
                  <c:pt idx="27">
                    <c:v> $25,000 </c:v>
                  </c:pt>
                  <c:pt idx="28">
                    <c:v> $10,000 </c:v>
                  </c:pt>
                  <c:pt idx="29">
                    <c:v> $20,000 </c:v>
                  </c:pt>
                  <c:pt idx="30">
                    <c:v> $30,000 </c:v>
                  </c:pt>
                  <c:pt idx="31">
                    <c:v> $10,000 </c:v>
                  </c:pt>
                  <c:pt idx="32">
                    <c:v> $30,000 </c:v>
                  </c:pt>
                  <c:pt idx="33">
                    <c:v> $50,000 </c:v>
                  </c:pt>
                  <c:pt idx="34">
                    <c:v> $60,000 </c:v>
                  </c:pt>
                  <c:pt idx="35">
                    <c:v> $20,000 </c:v>
                  </c:pt>
                  <c:pt idx="36">
                    <c:v> $15,000 </c:v>
                  </c:pt>
                  <c:pt idx="37">
                    <c:v> $50,000 </c:v>
                  </c:pt>
                  <c:pt idx="38">
                    <c:v> $100,000 </c:v>
                  </c:pt>
                </c:lvl>
                <c:lvl>
                  <c:pt idx="0">
                    <c:v> $75,000 </c:v>
                  </c:pt>
                  <c:pt idx="1">
                    <c:v> $60,000 </c:v>
                  </c:pt>
                  <c:pt idx="2">
                    <c:v> $30,000 </c:v>
                  </c:pt>
                  <c:pt idx="3">
                    <c:v> $75,000 </c:v>
                  </c:pt>
                  <c:pt idx="4">
                    <c:v> $90,000 </c:v>
                  </c:pt>
                  <c:pt idx="5">
                    <c:v> $95,000 </c:v>
                  </c:pt>
                  <c:pt idx="6">
                    <c:v> $300,000 </c:v>
                  </c:pt>
                  <c:pt idx="7">
                    <c:v> $180,000 </c:v>
                  </c:pt>
                  <c:pt idx="8">
                    <c:v> $275,000 </c:v>
                  </c:pt>
                  <c:pt idx="9">
                    <c:v> $300,000 </c:v>
                  </c:pt>
                  <c:pt idx="10">
                    <c:v> $710,000 </c:v>
                  </c:pt>
                  <c:pt idx="11">
                    <c:v> $50,000 </c:v>
                  </c:pt>
                  <c:pt idx="12">
                    <c:v> $45,000 </c:v>
                  </c:pt>
                  <c:pt idx="13">
                    <c:v> $30,000 </c:v>
                  </c:pt>
                  <c:pt idx="14">
                    <c:v> $150,000 </c:v>
                  </c:pt>
                  <c:pt idx="15">
                    <c:v> $100,000 </c:v>
                  </c:pt>
                  <c:pt idx="16">
                    <c:v> $120,000 </c:v>
                  </c:pt>
                  <c:pt idx="17">
                    <c:v> $235,000 </c:v>
                  </c:pt>
                  <c:pt idx="18">
                    <c:v> $110,000 </c:v>
                  </c:pt>
                  <c:pt idx="19">
                    <c:v> $285,000 </c:v>
                  </c:pt>
                  <c:pt idx="20">
                    <c:v> $265,000 </c:v>
                  </c:pt>
                  <c:pt idx="21">
                    <c:v> $1,225,000 </c:v>
                  </c:pt>
                  <c:pt idx="22">
                    <c:v> $40,000 </c:v>
                  </c:pt>
                  <c:pt idx="23">
                    <c:v> $50,000 </c:v>
                  </c:pt>
                  <c:pt idx="24">
                    <c:v> $80,000 </c:v>
                  </c:pt>
                  <c:pt idx="25">
                    <c:v> $75,000 </c:v>
                  </c:pt>
                  <c:pt idx="26">
                    <c:v> $40,000 </c:v>
                  </c:pt>
                  <c:pt idx="27">
                    <c:v> $75,000 </c:v>
                  </c:pt>
                  <c:pt idx="28">
                    <c:v> $40,000 </c:v>
                  </c:pt>
                  <c:pt idx="29">
                    <c:v> $75,000 </c:v>
                  </c:pt>
                  <c:pt idx="30">
                    <c:v> $90,000 </c:v>
                  </c:pt>
                  <c:pt idx="31">
                    <c:v> $45,000 </c:v>
                  </c:pt>
                  <c:pt idx="32">
                    <c:v> $85,000 </c:v>
                  </c:pt>
                  <c:pt idx="33">
                    <c:v> $150,000 </c:v>
                  </c:pt>
                  <c:pt idx="34">
                    <c:v> $235,000 </c:v>
                  </c:pt>
                  <c:pt idx="35">
                    <c:v> $120,000 </c:v>
                  </c:pt>
                  <c:pt idx="36">
                    <c:v> $160,000 </c:v>
                  </c:pt>
                  <c:pt idx="37">
                    <c:v> $250,000 </c:v>
                  </c:pt>
                  <c:pt idx="38">
                    <c:v> $400,000 </c:v>
                  </c:pt>
                </c:lvl>
                <c:lvl>
                  <c:pt idx="0">
                    <c:v> $67,500 </c:v>
                  </c:pt>
                  <c:pt idx="1">
                    <c:v> $50,000 </c:v>
                  </c:pt>
                  <c:pt idx="2">
                    <c:v> $25,000 </c:v>
                  </c:pt>
                  <c:pt idx="3">
                    <c:v> $62,500 </c:v>
                  </c:pt>
                  <c:pt idx="4">
                    <c:v> $85,000 </c:v>
                  </c:pt>
                  <c:pt idx="5">
                    <c:v> $80,000 </c:v>
                  </c:pt>
                  <c:pt idx="6">
                    <c:v> $255,000 </c:v>
                  </c:pt>
                  <c:pt idx="7">
                    <c:v> $150,000 </c:v>
                  </c:pt>
                  <c:pt idx="8">
                    <c:v> $250,000 </c:v>
                  </c:pt>
                  <c:pt idx="9">
                    <c:v> $275,000 </c:v>
                  </c:pt>
                  <c:pt idx="10">
                    <c:v> $595,000 </c:v>
                  </c:pt>
                  <c:pt idx="11">
                    <c:v> $40,000 </c:v>
                  </c:pt>
                  <c:pt idx="12">
                    <c:v> $35,000 </c:v>
                  </c:pt>
                  <c:pt idx="13">
                    <c:v> $27,500 </c:v>
                  </c:pt>
                  <c:pt idx="14">
                    <c:v> $125,000 </c:v>
                  </c:pt>
                  <c:pt idx="15">
                    <c:v> $85,000 </c:v>
                  </c:pt>
                  <c:pt idx="16">
                    <c:v> $100,000 </c:v>
                  </c:pt>
                  <c:pt idx="17">
                    <c:v> $210,000 </c:v>
                  </c:pt>
                  <c:pt idx="18">
                    <c:v> $95,000 </c:v>
                  </c:pt>
                  <c:pt idx="19">
                    <c:v> $272,500 </c:v>
                  </c:pt>
                  <c:pt idx="20">
                    <c:v> $225,000 </c:v>
                  </c:pt>
                  <c:pt idx="21">
                    <c:v> $1,070,000 </c:v>
                  </c:pt>
                  <c:pt idx="22">
                    <c:v> $37,500 </c:v>
                  </c:pt>
                  <c:pt idx="23">
                    <c:v> $45,000 </c:v>
                  </c:pt>
                  <c:pt idx="24">
                    <c:v> $70,000 </c:v>
                  </c:pt>
                  <c:pt idx="25">
                    <c:v> $62,500 </c:v>
                  </c:pt>
                  <c:pt idx="26">
                    <c:v> $30,000 </c:v>
                  </c:pt>
                  <c:pt idx="27">
                    <c:v> $62,500 </c:v>
                  </c:pt>
                  <c:pt idx="28">
                    <c:v> $35,000 </c:v>
                  </c:pt>
                  <c:pt idx="29">
                    <c:v> $65,000 </c:v>
                  </c:pt>
                  <c:pt idx="30">
                    <c:v> $75,000 </c:v>
                  </c:pt>
                  <c:pt idx="31">
                    <c:v> $40,000 </c:v>
                  </c:pt>
                  <c:pt idx="32">
                    <c:v> $70,000 </c:v>
                  </c:pt>
                  <c:pt idx="33">
                    <c:v> $125,000 </c:v>
                  </c:pt>
                  <c:pt idx="34">
                    <c:v> $205,000 </c:v>
                  </c:pt>
                  <c:pt idx="35">
                    <c:v> $110,000 </c:v>
                  </c:pt>
                  <c:pt idx="36">
                    <c:v> $152,500 </c:v>
                  </c:pt>
                  <c:pt idx="37">
                    <c:v> $225,000 </c:v>
                  </c:pt>
                  <c:pt idx="38">
                    <c:v> $350,000 </c:v>
                  </c:pt>
                </c:lvl>
                <c:lvl>
                  <c:pt idx="0">
                    <c:v> $60,000 </c:v>
                  </c:pt>
                  <c:pt idx="1">
                    <c:v> $40,000 </c:v>
                  </c:pt>
                  <c:pt idx="2">
                    <c:v> $20,000 </c:v>
                  </c:pt>
                  <c:pt idx="3">
                    <c:v> $50,000 </c:v>
                  </c:pt>
                  <c:pt idx="4">
                    <c:v> $80,000 </c:v>
                  </c:pt>
                  <c:pt idx="5">
                    <c:v> $65,000 </c:v>
                  </c:pt>
                  <c:pt idx="6">
                    <c:v> $210,000 </c:v>
                  </c:pt>
                  <c:pt idx="7">
                    <c:v> $120,000 </c:v>
                  </c:pt>
                  <c:pt idx="8">
                    <c:v> $225,000 </c:v>
                  </c:pt>
                  <c:pt idx="9">
                    <c:v> $250,000 </c:v>
                  </c:pt>
                  <c:pt idx="10">
                    <c:v> $480,000 </c:v>
                  </c:pt>
                  <c:pt idx="11">
                    <c:v> $30,000 </c:v>
                  </c:pt>
                  <c:pt idx="12">
                    <c:v> $25,000 </c:v>
                  </c:pt>
                  <c:pt idx="13">
                    <c:v> $25,000 </c:v>
                  </c:pt>
                  <c:pt idx="14">
                    <c:v> $100,000 </c:v>
                  </c:pt>
                  <c:pt idx="15">
                    <c:v> $70,000 </c:v>
                  </c:pt>
                  <c:pt idx="16">
                    <c:v> $80,000 </c:v>
                  </c:pt>
                  <c:pt idx="17">
                    <c:v> $185,000 </c:v>
                  </c:pt>
                  <c:pt idx="18">
                    <c:v> $80,000 </c:v>
                  </c:pt>
                  <c:pt idx="19">
                    <c:v> $260,000 </c:v>
                  </c:pt>
                  <c:pt idx="20">
                    <c:v> $185,000 </c:v>
                  </c:pt>
                  <c:pt idx="21">
                    <c:v> $915,000 </c:v>
                  </c:pt>
                  <c:pt idx="22">
                    <c:v> $35,000 </c:v>
                  </c:pt>
                  <c:pt idx="23">
                    <c:v> $40,000 </c:v>
                  </c:pt>
                  <c:pt idx="24">
                    <c:v> $60,000 </c:v>
                  </c:pt>
                  <c:pt idx="25">
                    <c:v> $50,000 </c:v>
                  </c:pt>
                  <c:pt idx="26">
                    <c:v> $20,000 </c:v>
                  </c:pt>
                  <c:pt idx="27">
                    <c:v> $50,000 </c:v>
                  </c:pt>
                  <c:pt idx="28">
                    <c:v> $30,000 </c:v>
                  </c:pt>
                  <c:pt idx="29">
                    <c:v> $55,000 </c:v>
                  </c:pt>
                  <c:pt idx="30">
                    <c:v> $60,000 </c:v>
                  </c:pt>
                  <c:pt idx="31">
                    <c:v> $35,000 </c:v>
                  </c:pt>
                  <c:pt idx="32">
                    <c:v> $55,000 </c:v>
                  </c:pt>
                  <c:pt idx="33">
                    <c:v> $100,000 </c:v>
                  </c:pt>
                  <c:pt idx="34">
                    <c:v> $175,000 </c:v>
                  </c:pt>
                  <c:pt idx="35">
                    <c:v> $100,000 </c:v>
                  </c:pt>
                  <c:pt idx="36">
                    <c:v> $145,000 </c:v>
                  </c:pt>
                  <c:pt idx="37">
                    <c:v> $200,000 </c:v>
                  </c:pt>
                  <c:pt idx="38">
                    <c:v> $300,000 </c:v>
                  </c:pt>
                </c:lvl>
                <c:lvl>
                  <c:pt idx="0">
                    <c:v>Market</c:v>
                  </c:pt>
                  <c:pt idx="1">
                    <c:v>Market</c:v>
                  </c:pt>
                  <c:pt idx="2">
                    <c:v>ERCOT</c:v>
                  </c:pt>
                  <c:pt idx="3">
                    <c:v>Market</c:v>
                  </c:pt>
                  <c:pt idx="4">
                    <c:v>Market</c:v>
                  </c:pt>
                  <c:pt idx="5">
                    <c:v>Market</c:v>
                  </c:pt>
                  <c:pt idx="6">
                    <c:v>Both</c:v>
                  </c:pt>
                  <c:pt idx="7">
                    <c:v>Both</c:v>
                  </c:pt>
                  <c:pt idx="8">
                    <c:v>ERCOT</c:v>
                  </c:pt>
                  <c:pt idx="9">
                    <c:v>Market</c:v>
                  </c:pt>
                  <c:pt idx="10">
                    <c:v>Both</c:v>
                  </c:pt>
                  <c:pt idx="11">
                    <c:v>Market</c:v>
                  </c:pt>
                  <c:pt idx="12">
                    <c:v>ERCOT</c:v>
                  </c:pt>
                  <c:pt idx="13">
                    <c:v>ERCOT</c:v>
                  </c:pt>
                  <c:pt idx="14">
                    <c:v>Market</c:v>
                  </c:pt>
                  <c:pt idx="15">
                    <c:v>Market</c:v>
                  </c:pt>
                  <c:pt idx="16">
                    <c:v>Market</c:v>
                  </c:pt>
                  <c:pt idx="17">
                    <c:v>Both</c:v>
                  </c:pt>
                  <c:pt idx="18">
                    <c:v>Market</c:v>
                  </c:pt>
                  <c:pt idx="19">
                    <c:v>ERCOT</c:v>
                  </c:pt>
                  <c:pt idx="20">
                    <c:v>Market</c:v>
                  </c:pt>
                  <c:pt idx="21">
                    <c:v>Both</c:v>
                  </c:pt>
                  <c:pt idx="22">
                    <c:v>ERCOT</c:v>
                  </c:pt>
                  <c:pt idx="23">
                    <c:v>Market</c:v>
                  </c:pt>
                  <c:pt idx="24">
                    <c:v>Market</c:v>
                  </c:pt>
                  <c:pt idx="25">
                    <c:v>ERCOT</c:v>
                  </c:pt>
                  <c:pt idx="26">
                    <c:v>Market</c:v>
                  </c:pt>
                  <c:pt idx="27">
                    <c:v>Market</c:v>
                  </c:pt>
                  <c:pt idx="28">
                    <c:v>ERCOT</c:v>
                  </c:pt>
                  <c:pt idx="29">
                    <c:v>ERCOT</c:v>
                  </c:pt>
                  <c:pt idx="30">
                    <c:v>ERCOT</c:v>
                  </c:pt>
                  <c:pt idx="31">
                    <c:v>ERCOT</c:v>
                  </c:pt>
                  <c:pt idx="32">
                    <c:v>ERCOT</c:v>
                  </c:pt>
                  <c:pt idx="33">
                    <c:v>ERCOT</c:v>
                  </c:pt>
                  <c:pt idx="34">
                    <c:v>Mixed</c:v>
                  </c:pt>
                  <c:pt idx="35">
                    <c:v>Market</c:v>
                  </c:pt>
                  <c:pt idx="36">
                    <c:v>ERCOT</c:v>
                  </c:pt>
                  <c:pt idx="37">
                    <c:v>ERCOT</c:v>
                  </c:pt>
                  <c:pt idx="38">
                    <c:v>ERCOT</c:v>
                  </c:pt>
                </c:lvl>
                <c:lvl>
                  <c:pt idx="0">
                    <c:v>NPRR500</c:v>
                  </c:pt>
                  <c:pt idx="1">
                    <c:v>NPRR543</c:v>
                  </c:pt>
                  <c:pt idx="2">
                    <c:v>NPRR680</c:v>
                  </c:pt>
                  <c:pt idx="3">
                    <c:v>SCR775</c:v>
                  </c:pt>
                  <c:pt idx="4">
                    <c:v>SCR772</c:v>
                  </c:pt>
                  <c:pt idx="5">
                    <c:v>NPRR556</c:v>
                  </c:pt>
                  <c:pt idx="6">
                    <c:v>NPRR698, NPRR595, NPRR706, NPRR710</c:v>
                  </c:pt>
                  <c:pt idx="7">
                    <c:v>NPRR559, NPRR597, NPRR601, NPRR639, SCR778</c:v>
                  </c:pt>
                  <c:pt idx="8">
                    <c:v>SCR779</c:v>
                  </c:pt>
                  <c:pt idx="9">
                    <c:v>SCR756</c:v>
                  </c:pt>
                  <c:pt idx="10">
                    <c:v>NPRR665, NPRR626, OBD, NPRR645</c:v>
                  </c:pt>
                  <c:pt idx="11">
                    <c:v>SCR788</c:v>
                  </c:pt>
                  <c:pt idx="12">
                    <c:v>NPRR754</c:v>
                  </c:pt>
                  <c:pt idx="13">
                    <c:v>NPRR419</c:v>
                  </c:pt>
                  <c:pt idx="14">
                    <c:v>SCR786</c:v>
                  </c:pt>
                  <c:pt idx="15">
                    <c:v>NOGRR147, SCR787</c:v>
                  </c:pt>
                  <c:pt idx="16">
                    <c:v>NPRR662</c:v>
                  </c:pt>
                  <c:pt idx="17">
                    <c:v>NPRR495, NPRR736, NPRR770</c:v>
                  </c:pt>
                  <c:pt idx="18">
                    <c:v>NPRR617, NPRR700</c:v>
                  </c:pt>
                  <c:pt idx="19">
                    <c:v>NPRR515</c:v>
                  </c:pt>
                  <c:pt idx="20">
                    <c:v>NPRR588, NPRR615</c:v>
                  </c:pt>
                  <c:pt idx="21">
                    <c:v>NPRR219, SCR783, NOGRR050</c:v>
                  </c:pt>
                  <c:pt idx="22">
                    <c:v>NPRR785</c:v>
                  </c:pt>
                  <c:pt idx="23">
                    <c:v>NPRR808</c:v>
                  </c:pt>
                  <c:pt idx="24">
                    <c:v>NPRR789, NPRR797</c:v>
                  </c:pt>
                  <c:pt idx="25">
                    <c:v>NPRR649</c:v>
                  </c:pt>
                  <c:pt idx="26">
                    <c:v>SCR790</c:v>
                  </c:pt>
                  <c:pt idx="27">
                    <c:v>NPRR778</c:v>
                  </c:pt>
                  <c:pt idx="28">
                    <c:v>RMGRR134</c:v>
                  </c:pt>
                  <c:pt idx="29">
                    <c:v>NPRR764</c:v>
                  </c:pt>
                  <c:pt idx="30">
                    <c:v>NPRR782</c:v>
                  </c:pt>
                  <c:pt idx="31">
                    <c:v>NPRR746</c:v>
                  </c:pt>
                  <c:pt idx="32">
                    <c:v>NPRR573,
NPRR801</c:v>
                  </c:pt>
                  <c:pt idx="33">
                    <c:v>NPRR831</c:v>
                  </c:pt>
                  <c:pt idx="34">
                    <c:v>RRGRR003, RRGRR006, RRGRR007, RRGRR009</c:v>
                  </c:pt>
                  <c:pt idx="35">
                    <c:v>RMGRR140</c:v>
                  </c:pt>
                  <c:pt idx="36">
                    <c:v>NPRR272</c:v>
                  </c:pt>
                  <c:pt idx="37">
                    <c:v>NPRR744</c:v>
                  </c:pt>
                  <c:pt idx="38">
                    <c:v>NPRR758</c:v>
                  </c:pt>
                </c:lvl>
                <c:lvl>
                  <c:pt idx="0">
                    <c:v>Yes</c:v>
                  </c:pt>
                  <c:pt idx="1">
                    <c:v>Yes</c:v>
                  </c:pt>
                  <c:pt idx="2">
                    <c:v>Yes</c:v>
                  </c:pt>
                  <c:pt idx="3">
                    <c:v>Yes</c:v>
                  </c:pt>
                  <c:pt idx="4">
                    <c:v>Yes</c:v>
                  </c:pt>
                  <c:pt idx="5">
                    <c:v>Yes</c:v>
                  </c:pt>
                  <c:pt idx="6">
                    <c:v>Yes</c:v>
                  </c:pt>
                  <c:pt idx="7">
                    <c:v>Yes</c:v>
                  </c:pt>
                  <c:pt idx="8">
                    <c:v>Yes</c:v>
                  </c:pt>
                  <c:pt idx="9">
                    <c:v>Yes</c:v>
                  </c:pt>
                  <c:pt idx="10">
                    <c:v>Yes</c:v>
                  </c:pt>
                  <c:pt idx="11">
                    <c:v>Yes</c:v>
                  </c:pt>
                  <c:pt idx="12">
                    <c:v>Yes</c:v>
                  </c:pt>
                  <c:pt idx="13">
                    <c:v>Yes</c:v>
                  </c:pt>
                  <c:pt idx="14">
                    <c:v>Yes</c:v>
                  </c:pt>
                  <c:pt idx="15">
                    <c:v>Yes</c:v>
                  </c:pt>
                  <c:pt idx="16">
                    <c:v>Yes</c:v>
                  </c:pt>
                  <c:pt idx="17">
                    <c:v>Yes</c:v>
                  </c:pt>
                  <c:pt idx="18">
                    <c:v>Yes</c:v>
                  </c:pt>
                  <c:pt idx="19">
                    <c:v>Yes</c:v>
                  </c:pt>
                  <c:pt idx="20">
                    <c:v>Yes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Yes</c:v>
                  </c:pt>
                  <c:pt idx="24">
                    <c:v>Yes</c:v>
                  </c:pt>
                  <c:pt idx="25">
                    <c:v>Yes</c:v>
                  </c:pt>
                  <c:pt idx="26">
                    <c:v>Yes</c:v>
                  </c:pt>
                  <c:pt idx="27">
                    <c:v>Yes</c:v>
                  </c:pt>
                  <c:pt idx="28">
                    <c:v>Yes</c:v>
                  </c:pt>
                  <c:pt idx="29">
                    <c:v>Yes</c:v>
                  </c:pt>
                  <c:pt idx="30">
                    <c:v>Yes</c:v>
                  </c:pt>
                  <c:pt idx="31">
                    <c:v>Yes</c:v>
                  </c:pt>
                  <c:pt idx="32">
                    <c:v>Yes</c:v>
                  </c:pt>
                  <c:pt idx="33">
                    <c:v>Yes</c:v>
                  </c:pt>
                  <c:pt idx="34">
                    <c:v>Yes</c:v>
                  </c:pt>
                  <c:pt idx="35">
                    <c:v>Yes</c:v>
                  </c:pt>
                  <c:pt idx="36">
                    <c:v>Yes</c:v>
                  </c:pt>
                  <c:pt idx="37">
                    <c:v>Yes</c:v>
                  </c:pt>
                  <c:pt idx="38">
                    <c:v>Yes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Yes</c:v>
                  </c:pt>
                  <c:pt idx="7">
                    <c:v>Yes</c:v>
                  </c:pt>
                  <c:pt idx="8">
                    <c:v>No</c:v>
                  </c:pt>
                  <c:pt idx="9">
                    <c:v>No</c:v>
                  </c:pt>
                  <c:pt idx="10">
                    <c:v>Yes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Yes</c:v>
                  </c:pt>
                  <c:pt idx="16">
                    <c:v>No</c:v>
                  </c:pt>
                  <c:pt idx="17">
                    <c:v>Yes</c:v>
                  </c:pt>
                  <c:pt idx="18">
                    <c:v>Yes</c:v>
                  </c:pt>
                  <c:pt idx="19">
                    <c:v>No</c:v>
                  </c:pt>
                  <c:pt idx="20">
                    <c:v>Yes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No</c:v>
                  </c:pt>
                  <c:pt idx="24">
                    <c:v>Yes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Yes</c:v>
                  </c:pt>
                  <c:pt idx="33">
                    <c:v>No</c:v>
                  </c:pt>
                  <c:pt idx="34">
                    <c:v>Yes</c:v>
                  </c:pt>
                  <c:pt idx="35">
                    <c:v>Yes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</c:lvl>
                <c:lvl>
                  <c:pt idx="0">
                    <c:v>Posting of Generation that is Off but Available</c:v>
                  </c:pt>
                  <c:pt idx="1">
                    <c:v>Message for Confirmed E-Tags</c:v>
                  </c:pt>
                  <c:pt idx="2">
                    <c:v>Allow QSEs to Self-Arrange AS Quantities Greater Than Their AS Obligation</c:v>
                  </c:pt>
                  <c:pt idx="3">
                    <c:v>Posting Results of Real-Time Data in a Display Format</c:v>
                  </c:pt>
                  <c:pt idx="4">
                    <c:v>New Extract for Five Minute Interval Settlement Data</c:v>
                  </c:pt>
                  <c:pt idx="5">
                    <c:v>Resource Adequacy During Transmission Equipment Outage</c:v>
                  </c:pt>
                  <c:pt idx="6">
                    <c:v>Clarifications to NPRR595, RRS Load Resource Treatment In ORDC</c:v>
                  </c:pt>
                  <c:pt idx="7">
                    <c:v>2014 CMM NPRRs and SCRs</c:v>
                  </c:pt>
                  <c:pt idx="8">
                    <c:v>Increase to the CRR Auction Transaction Limit</c:v>
                  </c:pt>
                  <c:pt idx="9">
                    <c:v>MarkeTrak Enhancements - Remaining SCR756 Items</c:v>
                  </c:pt>
                  <c:pt idx="10">
                    <c:v>Market System Enhancements 2015</c:v>
                  </c:pt>
                  <c:pt idx="11">
                    <c:v>SCR788 Addition of Integral ACE Feedback to GTBD Calculation</c:v>
                  </c:pt>
                  <c:pt idx="12">
                    <c:v>Revise Load Distribution Factors Report Posting Frequency</c:v>
                  </c:pt>
                  <c:pt idx="13">
                    <c:v>NPRR419 Revise Real Time Energy Imbalance and RMR Adjustment Charge</c:v>
                  </c:pt>
                  <c:pt idx="14">
                    <c:v>Retail Market Test Environment</c:v>
                  </c:pt>
                  <c:pt idx="15">
                    <c:v>NOGRR147 and SCR787 NDCRC Enhancement</c:v>
                  </c:pt>
                  <c:pt idx="16">
                    <c:v>NPRR662 Proxy Energy Offer Curves</c:v>
                  </c:pt>
                  <c:pt idx="17">
                    <c:v>NPRR495 and NPRR736 Changes to Ancillary Services Capacity Monitor</c:v>
                  </c:pt>
                  <c:pt idx="18">
                    <c:v>NPRR617 and 700 Implementation</c:v>
                  </c:pt>
                  <c:pt idx="19">
                    <c:v>NPRR515 Day-Ahead Market Self-Commitment of Generation Resources</c:v>
                  </c:pt>
                  <c:pt idx="20">
                    <c:v>NPRRs 588 and 615</c:v>
                  </c:pt>
                  <c:pt idx="21">
                    <c:v>2015 Outage Scheduler Enhancements</c:v>
                  </c:pt>
                  <c:pt idx="22">
                    <c:v>Synchronizing WGR and PVGR COPs with the Short Term Wind and PhotoVoltaic Forecasts</c:v>
                  </c:pt>
                  <c:pt idx="23">
                    <c:v>Three Year CRR Auction</c:v>
                  </c:pt>
                  <c:pt idx="24">
                    <c:v>NPRR797 &amp; NPRR789 Load Forecast Enhancements</c:v>
                  </c:pt>
                  <c:pt idx="25">
                    <c:v>Addressing Issues Surrounding High Dispatch Limit (HDL) Overrides</c:v>
                  </c:pt>
                  <c:pt idx="26">
                    <c:v>Wind Resource Power Production and Forecast Transparency</c:v>
                  </c:pt>
                  <c:pt idx="27">
                    <c:v>Modifications to Date Change and Cancellation Evaluation Window</c:v>
                  </c:pt>
                  <c:pt idx="28">
                    <c:v>Allow AMS Data Submittal Process for TDSP-Read Non-Modeled Generators</c:v>
                  </c:pt>
                  <c:pt idx="29">
                    <c:v>QSE Capacity Short Calculations Based on an 80% Probability of Exceedance (P80)</c:v>
                  </c:pt>
                  <c:pt idx="30">
                    <c:v>Settlement of Infeasible Ancillary Services Due to Transmission Constraints</c:v>
                  </c:pt>
                  <c:pt idx="31">
                    <c:v>Adjustments Due to Negative Load</c:v>
                  </c:pt>
                  <c:pt idx="32">
                    <c:v>Implementation of NPRR573 &amp; NPRR801</c:v>
                  </c:pt>
                  <c:pt idx="33">
                    <c:v>Inclusion of Private Use Networks in Load Zone Price Calculations</c:v>
                  </c:pt>
                  <c:pt idx="34">
                    <c:v>2016 RARF Enhancements</c:v>
                  </c:pt>
                  <c:pt idx="35">
                    <c:v>Mass Transition/Acquisition Enhancements (MTAQ)</c:v>
                  </c:pt>
                  <c:pt idx="36">
                    <c:v>Definition and Participation of Quick Start Generation Resources</c:v>
                  </c:pt>
                  <c:pt idx="37">
                    <c:v>RUC Trigger for the Reliability Deployment Price Adder and Alignment with RUC Settlement</c:v>
                  </c:pt>
                  <c:pt idx="38">
                    <c:v>Improved Transparency for Outages Potentially Having a High Economic Impact</c:v>
                  </c:pt>
                </c:lvl>
                <c:lvl>
                  <c:pt idx="0">
                    <c:v>151-01</c:v>
                  </c:pt>
                  <c:pt idx="1">
                    <c:v>152-01</c:v>
                  </c:pt>
                  <c:pt idx="2">
                    <c:v>178-01</c:v>
                  </c:pt>
                  <c:pt idx="3">
                    <c:v>160-01</c:v>
                  </c:pt>
                  <c:pt idx="4">
                    <c:v>126-01</c:v>
                  </c:pt>
                  <c:pt idx="5">
                    <c:v>176-01</c:v>
                  </c:pt>
                  <c:pt idx="6">
                    <c:v>149-02</c:v>
                  </c:pt>
                  <c:pt idx="7">
                    <c:v>154-01</c:v>
                  </c:pt>
                  <c:pt idx="8">
                    <c:v>138-01</c:v>
                  </c:pt>
                  <c:pt idx="9">
                    <c:v>010-03</c:v>
                  </c:pt>
                  <c:pt idx="10">
                    <c:v>149-01</c:v>
                  </c:pt>
                  <c:pt idx="11">
                    <c:v>208-01</c:v>
                  </c:pt>
                  <c:pt idx="12">
                    <c:v>204-01</c:v>
                  </c:pt>
                  <c:pt idx="13">
                    <c:v>182-01</c:v>
                  </c:pt>
                  <c:pt idx="14">
                    <c:v>192-01</c:v>
                  </c:pt>
                  <c:pt idx="15">
                    <c:v>199-01</c:v>
                  </c:pt>
                  <c:pt idx="16">
                    <c:v>186-01</c:v>
                  </c:pt>
                  <c:pt idx="17">
                    <c:v>195-01</c:v>
                  </c:pt>
                  <c:pt idx="18">
                    <c:v>184-01</c:v>
                  </c:pt>
                  <c:pt idx="19">
                    <c:v>175-01</c:v>
                  </c:pt>
                  <c:pt idx="20">
                    <c:v>161-01</c:v>
                  </c:pt>
                  <c:pt idx="21">
                    <c:v>174-01</c:v>
                  </c:pt>
                  <c:pt idx="22">
                    <c:v>231-01</c:v>
                  </c:pt>
                  <c:pt idx="23">
                    <c:v>252-01</c:v>
                  </c:pt>
                  <c:pt idx="24">
                    <c:v>236-01</c:v>
                  </c:pt>
                  <c:pt idx="25">
                    <c:v>213-01</c:v>
                  </c:pt>
                  <c:pt idx="26">
                    <c:v>207-01</c:v>
                  </c:pt>
                  <c:pt idx="27">
                    <c:v>248-01</c:v>
                  </c:pt>
                  <c:pt idx="28">
                    <c:v>232-01</c:v>
                  </c:pt>
                  <c:pt idx="29">
                    <c:v>201-01</c:v>
                  </c:pt>
                  <c:pt idx="30">
                    <c:v>237-01</c:v>
                  </c:pt>
                  <c:pt idx="31">
                    <c:v>226-01</c:v>
                  </c:pt>
                  <c:pt idx="32">
                    <c:v>159-01</c:v>
                  </c:pt>
                  <c:pt idx="33">
                    <c:v>251-01</c:v>
                  </c:pt>
                  <c:pt idx="34">
                    <c:v>200-01</c:v>
                  </c:pt>
                  <c:pt idx="35">
                    <c:v>188-01</c:v>
                  </c:pt>
                  <c:pt idx="36">
                    <c:v>194-01</c:v>
                  </c:pt>
                  <c:pt idx="37">
                    <c:v>225-01</c:v>
                  </c:pt>
                  <c:pt idx="38">
                    <c:v>215-01</c:v>
                  </c:pt>
                </c:lvl>
                <c:lvl>
                  <c:pt idx="0">
                    <c:v>2015</c:v>
                  </c:pt>
                  <c:pt idx="1">
                    <c:v>2015</c:v>
                  </c:pt>
                  <c:pt idx="2">
                    <c:v>2015</c:v>
                  </c:pt>
                  <c:pt idx="3">
                    <c:v>2015</c:v>
                  </c:pt>
                  <c:pt idx="4">
                    <c:v>2015</c:v>
                  </c:pt>
                  <c:pt idx="5">
                    <c:v>2015</c:v>
                  </c:pt>
                  <c:pt idx="6">
                    <c:v>2015</c:v>
                  </c:pt>
                  <c:pt idx="7">
                    <c:v>2015</c:v>
                  </c:pt>
                  <c:pt idx="8">
                    <c:v>2015</c:v>
                  </c:pt>
                  <c:pt idx="9">
                    <c:v>2015</c:v>
                  </c:pt>
                  <c:pt idx="10">
                    <c:v>2015</c:v>
                  </c:pt>
                  <c:pt idx="11">
                    <c:v>2016</c:v>
                  </c:pt>
                  <c:pt idx="12">
                    <c:v>2016</c:v>
                  </c:pt>
                  <c:pt idx="13">
                    <c:v>2016</c:v>
                  </c:pt>
                  <c:pt idx="14">
                    <c:v>2016</c:v>
                  </c:pt>
                  <c:pt idx="15">
                    <c:v>2016</c:v>
                  </c:pt>
                  <c:pt idx="16">
                    <c:v>2016</c:v>
                  </c:pt>
                  <c:pt idx="17">
                    <c:v>2016</c:v>
                  </c:pt>
                  <c:pt idx="18">
                    <c:v>2016</c:v>
                  </c:pt>
                  <c:pt idx="19">
                    <c:v>2016</c:v>
                  </c:pt>
                  <c:pt idx="20">
                    <c:v>2016</c:v>
                  </c:pt>
                  <c:pt idx="21">
                    <c:v>2016</c:v>
                  </c:pt>
                  <c:pt idx="22">
                    <c:v>2017</c:v>
                  </c:pt>
                  <c:pt idx="23">
                    <c:v>2017</c:v>
                  </c:pt>
                  <c:pt idx="24">
                    <c:v>2017</c:v>
                  </c:pt>
                  <c:pt idx="25">
                    <c:v>2017</c:v>
                  </c:pt>
                  <c:pt idx="26">
                    <c:v>2017</c:v>
                  </c:pt>
                  <c:pt idx="27">
                    <c:v>2017</c:v>
                  </c:pt>
                  <c:pt idx="28">
                    <c:v>2017</c:v>
                  </c:pt>
                  <c:pt idx="29">
                    <c:v>2017</c:v>
                  </c:pt>
                  <c:pt idx="30">
                    <c:v>2017</c:v>
                  </c:pt>
                  <c:pt idx="31">
                    <c:v>2017</c:v>
                  </c:pt>
                  <c:pt idx="32">
                    <c:v>2017</c:v>
                  </c:pt>
                  <c:pt idx="33">
                    <c:v>2017</c:v>
                  </c:pt>
                  <c:pt idx="34">
                    <c:v>2017</c:v>
                  </c:pt>
                  <c:pt idx="35">
                    <c:v>2017</c:v>
                  </c:pt>
                  <c:pt idx="36">
                    <c:v>2017</c:v>
                  </c:pt>
                  <c:pt idx="37">
                    <c:v>2017</c:v>
                  </c:pt>
                  <c:pt idx="38">
                    <c:v>2017</c:v>
                  </c:pt>
                </c:lvl>
              </c:multiLvlStrCache>
            </c:multiLvlStrRef>
          </c:xVal>
          <c:yVal>
            <c:numRef>
              <c:f>'All data'!$P$2:$P$487</c:f>
              <c:numCache>
                <c:formatCode>"$"#,##0</c:formatCode>
                <c:ptCount val="403"/>
                <c:pt idx="0">
                  <c:v>-44756.07</c:v>
                </c:pt>
                <c:pt idx="1">
                  <c:v>-15668.75</c:v>
                </c:pt>
                <c:pt idx="2">
                  <c:v>0</c:v>
                </c:pt>
                <c:pt idx="3">
                  <c:v>-9429.489999999998</c:v>
                </c:pt>
                <c:pt idx="4">
                  <c:v>-22356.25</c:v>
                </c:pt>
                <c:pt idx="5">
                  <c:v>-4033</c:v>
                </c:pt>
                <c:pt idx="6">
                  <c:v>-90556.94</c:v>
                </c:pt>
                <c:pt idx="7">
                  <c:v>0</c:v>
                </c:pt>
                <c:pt idx="8">
                  <c:v>-35982.810000000027</c:v>
                </c:pt>
                <c:pt idx="9">
                  <c:v>233094.58000000007</c:v>
                </c:pt>
                <c:pt idx="10">
                  <c:v>130549.9800000001</c:v>
                </c:pt>
                <c:pt idx="11">
                  <c:v>-11823.529999999999</c:v>
                </c:pt>
                <c:pt idx="12">
                  <c:v>-3391.34</c:v>
                </c:pt>
                <c:pt idx="13">
                  <c:v>49954.86</c:v>
                </c:pt>
                <c:pt idx="14">
                  <c:v>-12318</c:v>
                </c:pt>
                <c:pt idx="15">
                  <c:v>0</c:v>
                </c:pt>
                <c:pt idx="16">
                  <c:v>0</c:v>
                </c:pt>
                <c:pt idx="17">
                  <c:v>-70696.800000000003</c:v>
                </c:pt>
                <c:pt idx="18">
                  <c:v>43734.23000000001</c:v>
                </c:pt>
                <c:pt idx="19">
                  <c:v>72990.799999999988</c:v>
                </c:pt>
                <c:pt idx="20">
                  <c:v>102533.38</c:v>
                </c:pt>
                <c:pt idx="21">
                  <c:v>104867.86999999988</c:v>
                </c:pt>
                <c:pt idx="22">
                  <c:v>-35000</c:v>
                </c:pt>
                <c:pt idx="23">
                  <c:v>-36213</c:v>
                </c:pt>
                <c:pt idx="24">
                  <c:v>-21105</c:v>
                </c:pt>
                <c:pt idx="25">
                  <c:v>-11000.800000000003</c:v>
                </c:pt>
                <c:pt idx="26">
                  <c:v>1119.9700000000012</c:v>
                </c:pt>
                <c:pt idx="27">
                  <c:v>-5333</c:v>
                </c:pt>
                <c:pt idx="28">
                  <c:v>6568.5200000000041</c:v>
                </c:pt>
                <c:pt idx="29">
                  <c:v>-5911.3800000000047</c:v>
                </c:pt>
                <c:pt idx="30">
                  <c:v>-3242</c:v>
                </c:pt>
                <c:pt idx="31">
                  <c:v>11991.100000000006</c:v>
                </c:pt>
                <c:pt idx="32">
                  <c:v>0</c:v>
                </c:pt>
                <c:pt idx="33">
                  <c:v>0</c:v>
                </c:pt>
                <c:pt idx="34">
                  <c:v>-61130.259999999995</c:v>
                </c:pt>
                <c:pt idx="35">
                  <c:v>59424.359999999986</c:v>
                </c:pt>
                <c:pt idx="36">
                  <c:v>24677.149999999994</c:v>
                </c:pt>
                <c:pt idx="37">
                  <c:v>0</c:v>
                </c:pt>
                <c:pt idx="38">
                  <c:v>108135</c:v>
                </c:pt>
              </c:numCache>
            </c:numRef>
          </c:yVal>
          <c:smooth val="0"/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'Cost Scatter Chart RR'!$X$1:$Y$1</c:f>
              <c:numCache>
                <c:formatCode>General</c:formatCode>
                <c:ptCount val="2"/>
              </c:numCache>
            </c:numRef>
          </c:xVal>
          <c:yVal>
            <c:numRef>
              <c:f>'Cost Scatter Chart RR'!$Z$1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'Cost Scatter Chart RR'!$X$1:$Y$1</c:f>
              <c:numCache>
                <c:formatCode>General</c:formatCode>
                <c:ptCount val="2"/>
              </c:numCache>
            </c:numRef>
          </c:xVal>
          <c:yVal>
            <c:numRef>
              <c:f>'Cost Scatter Chart RR'!$AA$1</c:f>
              <c:numCache>
                <c:formatCode>General</c:formatCode>
                <c:ptCount val="1"/>
              </c:numCache>
            </c:numRef>
          </c:yVal>
          <c:smooth val="0"/>
        </c:ser>
        <c:ser>
          <c:idx val="3"/>
          <c:order val="3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'Cost Scatter Chart RR'!$X$1:$Y$1</c:f>
              <c:numCache>
                <c:formatCode>General</c:formatCode>
                <c:ptCount val="2"/>
              </c:numCache>
            </c:numRef>
          </c:xVal>
          <c:yVal>
            <c:numRef>
              <c:f>'Cost Scatter Chart RR'!$AB$1</c:f>
              <c:numCache>
                <c:formatCode>General</c:formatCode>
                <c:ptCount val="1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954072"/>
        <c:axId val="337954464"/>
      </c:scatterChart>
      <c:valAx>
        <c:axId val="337954072"/>
        <c:scaling>
          <c:orientation val="minMax"/>
          <c:max val="40"/>
          <c:min val="0"/>
        </c:scaling>
        <c:delete val="1"/>
        <c:axPos val="b"/>
        <c:majorTickMark val="out"/>
        <c:minorTickMark val="none"/>
        <c:tickLblPos val="nextTo"/>
        <c:crossAx val="337954464"/>
        <c:crosses val="autoZero"/>
        <c:crossBetween val="midCat"/>
      </c:valAx>
      <c:valAx>
        <c:axId val="337954464"/>
        <c:scaling>
          <c:orientation val="minMax"/>
          <c:max val="250000"/>
          <c:min val="-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954072"/>
        <c:crosses val="autoZero"/>
        <c:crossBetween val="midCat"/>
        <c:majorUnit val="1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924451443569554E-2"/>
          <c:y val="6.0903119868637119E-2"/>
          <c:w val="0.94761154855643048"/>
          <c:h val="0.92103448275862065"/>
        </c:manualLayout>
      </c:layout>
      <c:scatterChart>
        <c:scatterStyle val="lineMarker"/>
        <c:varyColors val="0"/>
        <c:ser>
          <c:idx val="0"/>
          <c:order val="0"/>
          <c:tx>
            <c:strRef>
              <c:f>'All data'!$AF$1</c:f>
              <c:strCache>
                <c:ptCount val="1"/>
                <c:pt idx="0">
                  <c:v>Actual Variance from IA Duration Range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multiLvlStrRef>
              <c:f>'[DRAFT IA Statistics Annual Report_2017.xlsx]All data'!$A$2:$Q$487</c:f>
              <c:multiLvlStrCache>
                <c:ptCount val="39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7</c:v>
                  </c:pt>
                  <c:pt idx="6">
                    <c:v>10</c:v>
                  </c:pt>
                  <c:pt idx="7">
                    <c:v>12</c:v>
                  </c:pt>
                  <c:pt idx="8">
                    <c:v>15</c:v>
                  </c:pt>
                  <c:pt idx="9">
                    <c:v>20</c:v>
                  </c:pt>
                  <c:pt idx="10">
                    <c:v>25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33</c:v>
                  </c:pt>
                  <c:pt idx="14">
                    <c:v>34</c:v>
                  </c:pt>
                  <c:pt idx="15">
                    <c:v>36</c:v>
                  </c:pt>
                  <c:pt idx="16">
                    <c:v>38</c:v>
                  </c:pt>
                  <c:pt idx="17">
                    <c:v>39</c:v>
                  </c:pt>
                  <c:pt idx="18">
                    <c:v>40</c:v>
                  </c:pt>
                  <c:pt idx="19">
                    <c:v>43</c:v>
                  </c:pt>
                  <c:pt idx="20">
                    <c:v>45</c:v>
                  </c:pt>
                  <c:pt idx="21">
                    <c:v>51</c:v>
                  </c:pt>
                  <c:pt idx="22">
                    <c:v>52</c:v>
                  </c:pt>
                  <c:pt idx="23">
                    <c:v>53</c:v>
                  </c:pt>
                  <c:pt idx="24">
                    <c:v>55</c:v>
                  </c:pt>
                  <c:pt idx="25">
                    <c:v>56</c:v>
                  </c:pt>
                  <c:pt idx="26">
                    <c:v>57</c:v>
                  </c:pt>
                  <c:pt idx="27">
                    <c:v>58</c:v>
                  </c:pt>
                  <c:pt idx="28">
                    <c:v>59</c:v>
                  </c:pt>
                  <c:pt idx="29">
                    <c:v>60</c:v>
                  </c:pt>
                  <c:pt idx="30">
                    <c:v>61</c:v>
                  </c:pt>
                  <c:pt idx="31">
                    <c:v>62</c:v>
                  </c:pt>
                  <c:pt idx="32">
                    <c:v>63</c:v>
                  </c:pt>
                  <c:pt idx="33">
                    <c:v>66</c:v>
                  </c:pt>
                  <c:pt idx="34">
                    <c:v>67</c:v>
                  </c:pt>
                  <c:pt idx="35">
                    <c:v>75</c:v>
                  </c:pt>
                  <c:pt idx="36">
                    <c:v>76</c:v>
                  </c:pt>
                  <c:pt idx="37">
                    <c:v>78</c:v>
                  </c:pt>
                  <c:pt idx="38">
                    <c:v>87</c:v>
                  </c:pt>
                </c:lvl>
                <c:lvl>
                  <c:pt idx="0">
                    <c:v>-$44,756</c:v>
                  </c:pt>
                  <c:pt idx="1">
                    <c:v>-$15,669</c:v>
                  </c:pt>
                  <c:pt idx="2">
                    <c:v>$0</c:v>
                  </c:pt>
                  <c:pt idx="3">
                    <c:v>-$9,429</c:v>
                  </c:pt>
                  <c:pt idx="4">
                    <c:v>-$22,356</c:v>
                  </c:pt>
                  <c:pt idx="5">
                    <c:v>-$4,033</c:v>
                  </c:pt>
                  <c:pt idx="6">
                    <c:v>-$90,557</c:v>
                  </c:pt>
                  <c:pt idx="7">
                    <c:v>$0</c:v>
                  </c:pt>
                  <c:pt idx="8">
                    <c:v>-$35,983</c:v>
                  </c:pt>
                  <c:pt idx="9">
                    <c:v>$233,095</c:v>
                  </c:pt>
                  <c:pt idx="10">
                    <c:v>$130,550</c:v>
                  </c:pt>
                  <c:pt idx="11">
                    <c:v>-$11,824</c:v>
                  </c:pt>
                  <c:pt idx="12">
                    <c:v>-$3,391</c:v>
                  </c:pt>
                  <c:pt idx="13">
                    <c:v>$49,955</c:v>
                  </c:pt>
                  <c:pt idx="14">
                    <c:v>-$12,318</c:v>
                  </c:pt>
                  <c:pt idx="15">
                    <c:v>$0</c:v>
                  </c:pt>
                  <c:pt idx="16">
                    <c:v>$0</c:v>
                  </c:pt>
                  <c:pt idx="17">
                    <c:v>-$70,697</c:v>
                  </c:pt>
                  <c:pt idx="18">
                    <c:v>$43,734</c:v>
                  </c:pt>
                  <c:pt idx="19">
                    <c:v>$72,991</c:v>
                  </c:pt>
                  <c:pt idx="20">
                    <c:v>$102,533</c:v>
                  </c:pt>
                  <c:pt idx="21">
                    <c:v>$104,868</c:v>
                  </c:pt>
                  <c:pt idx="22">
                    <c:v>-$35,000</c:v>
                  </c:pt>
                  <c:pt idx="23">
                    <c:v>-$36,213</c:v>
                  </c:pt>
                  <c:pt idx="24">
                    <c:v>-$21,105</c:v>
                  </c:pt>
                  <c:pt idx="25">
                    <c:v>-$11,001</c:v>
                  </c:pt>
                  <c:pt idx="26">
                    <c:v>$1,120</c:v>
                  </c:pt>
                  <c:pt idx="27">
                    <c:v>-$5,333</c:v>
                  </c:pt>
                  <c:pt idx="28">
                    <c:v>$6,569</c:v>
                  </c:pt>
                  <c:pt idx="29">
                    <c:v>-$5,911</c:v>
                  </c:pt>
                  <c:pt idx="30">
                    <c:v>-$3,242</c:v>
                  </c:pt>
                  <c:pt idx="31">
                    <c:v>$11,991</c:v>
                  </c:pt>
                  <c:pt idx="32">
                    <c:v>$0</c:v>
                  </c:pt>
                  <c:pt idx="33">
                    <c:v>$0</c:v>
                  </c:pt>
                  <c:pt idx="34">
                    <c:v>-$61,130</c:v>
                  </c:pt>
                  <c:pt idx="35">
                    <c:v>$59,424</c:v>
                  </c:pt>
                  <c:pt idx="36">
                    <c:v>$24,677</c:v>
                  </c:pt>
                  <c:pt idx="37">
                    <c:v>$0</c:v>
                  </c:pt>
                  <c:pt idx="38">
                    <c:v>$108,135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Yes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No</c:v>
                  </c:pt>
                  <c:pt idx="7">
                    <c:v>Yes</c:v>
                  </c:pt>
                  <c:pt idx="8">
                    <c:v>No</c:v>
                  </c:pt>
                  <c:pt idx="9">
                    <c:v>No</c:v>
                  </c:pt>
                  <c:pt idx="10">
                    <c:v>No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Yes</c:v>
                  </c:pt>
                  <c:pt idx="16">
                    <c:v>Yes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No</c:v>
                  </c:pt>
                  <c:pt idx="22">
                    <c:v>No</c:v>
                  </c:pt>
                  <c:pt idx="23">
                    <c:v>No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Yes</c:v>
                  </c:pt>
                  <c:pt idx="33">
                    <c:v>Yes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Yes</c:v>
                  </c:pt>
                  <c:pt idx="38">
                    <c:v>No</c:v>
                  </c:pt>
                </c:lvl>
                <c:lvl>
                  <c:pt idx="0">
                    <c:v> $15,244 </c:v>
                  </c:pt>
                  <c:pt idx="1">
                    <c:v> $24,331 </c:v>
                  </c:pt>
                  <c:pt idx="2">
                    <c:v> $25,807 </c:v>
                  </c:pt>
                  <c:pt idx="3">
                    <c:v> $40,571 </c:v>
                  </c:pt>
                  <c:pt idx="4">
                    <c:v> $57,644 </c:v>
                  </c:pt>
                  <c:pt idx="5">
                    <c:v> $60,967 </c:v>
                  </c:pt>
                  <c:pt idx="6">
                    <c:v> $119,443 </c:v>
                  </c:pt>
                  <c:pt idx="7">
                    <c:v> $153,152 </c:v>
                  </c:pt>
                  <c:pt idx="8">
                    <c:v> $189,017 </c:v>
                  </c:pt>
                  <c:pt idx="9">
                    <c:v> $533,095 </c:v>
                  </c:pt>
                  <c:pt idx="10">
                    <c:v> $840,550 </c:v>
                  </c:pt>
                  <c:pt idx="11">
                    <c:v> $18,176 </c:v>
                  </c:pt>
                  <c:pt idx="12">
                    <c:v> $21,609 </c:v>
                  </c:pt>
                  <c:pt idx="13">
                    <c:v> $79,955 </c:v>
                  </c:pt>
                  <c:pt idx="14">
                    <c:v> $87,682 </c:v>
                  </c:pt>
                  <c:pt idx="15">
                    <c:v> $93,731 </c:v>
                  </c:pt>
                  <c:pt idx="16">
                    <c:v> $104,965 </c:v>
                  </c:pt>
                  <c:pt idx="17">
                    <c:v> $114,303 </c:v>
                  </c:pt>
                  <c:pt idx="18">
                    <c:v> $153,734 </c:v>
                  </c:pt>
                  <c:pt idx="19">
                    <c:v> $357,991 </c:v>
                  </c:pt>
                  <c:pt idx="20">
                    <c:v> $367,533 </c:v>
                  </c:pt>
                  <c:pt idx="21">
                    <c:v> $1,329,868 </c:v>
                  </c:pt>
                  <c:pt idx="22">
                    <c:v> $-   </c:v>
                  </c:pt>
                  <c:pt idx="23">
                    <c:v> $3,787 </c:v>
                  </c:pt>
                  <c:pt idx="24">
                    <c:v> $38,895 </c:v>
                  </c:pt>
                  <c:pt idx="25">
                    <c:v> $38,999 </c:v>
                  </c:pt>
                  <c:pt idx="26">
                    <c:v> $41,120 </c:v>
                  </c:pt>
                  <c:pt idx="27">
                    <c:v> $44,667 </c:v>
                  </c:pt>
                  <c:pt idx="28">
                    <c:v> $46,569 </c:v>
                  </c:pt>
                  <c:pt idx="29">
                    <c:v> $49,089 </c:v>
                  </c:pt>
                  <c:pt idx="30">
                    <c:v> $56,758 </c:v>
                  </c:pt>
                  <c:pt idx="31">
                    <c:v> $56,991 </c:v>
                  </c:pt>
                  <c:pt idx="32">
                    <c:v> $81,915 </c:v>
                  </c:pt>
                  <c:pt idx="33">
                    <c:v> $111,390 </c:v>
                  </c:pt>
                  <c:pt idx="34">
                    <c:v> $113,870 </c:v>
                  </c:pt>
                  <c:pt idx="35">
                    <c:v> $179,424 </c:v>
                  </c:pt>
                  <c:pt idx="36">
                    <c:v> $184,677 </c:v>
                  </c:pt>
                  <c:pt idx="37">
                    <c:v> $213,921 </c:v>
                  </c:pt>
                  <c:pt idx="38">
                    <c:v> $508,135 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Yes</c:v>
                  </c:pt>
                  <c:pt idx="7">
                    <c:v>No</c:v>
                  </c:pt>
                  <c:pt idx="8">
                    <c:v>No</c:v>
                  </c:pt>
                  <c:pt idx="9">
                    <c:v>Yes, 2 change controls. Added scope</c:v>
                  </c:pt>
                  <c:pt idx="10">
                    <c:v>Yes, one change control. Two NPRRs removed from scope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No</c:v>
                  </c:pt>
                  <c:pt idx="16">
                    <c:v>No</c:v>
                  </c:pt>
                  <c:pt idx="17">
                    <c:v>No</c:v>
                  </c:pt>
                  <c:pt idx="18">
                    <c:v>No</c:v>
                  </c:pt>
                  <c:pt idx="19">
                    <c:v>No</c:v>
                  </c:pt>
                  <c:pt idx="20">
                    <c:v>No</c:v>
                  </c:pt>
                  <c:pt idx="21">
                    <c:v>No</c:v>
                  </c:pt>
                  <c:pt idx="22">
                    <c:v>No</c:v>
                  </c:pt>
                  <c:pt idx="23">
                    <c:v>Yes</c:v>
                  </c:pt>
                  <c:pt idx="24">
                    <c:v>No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Yes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Yes</c:v>
                  </c:pt>
                  <c:pt idx="31">
                    <c:v>No</c:v>
                  </c:pt>
                  <c:pt idx="32">
                    <c:v>No</c:v>
                  </c:pt>
                  <c:pt idx="33">
                    <c:v>No</c:v>
                  </c:pt>
                  <c:pt idx="34">
                    <c:v>No</c:v>
                  </c:pt>
                  <c:pt idx="35">
                    <c:v>No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</c:lvl>
                <c:lvl>
                  <c:pt idx="0">
                    <c:v>2 - $50k to $100k</c:v>
                  </c:pt>
                  <c:pt idx="1">
                    <c:v>2 - $50k to $100k</c:v>
                  </c:pt>
                  <c:pt idx="2">
                    <c:v>1 - Less than $50k</c:v>
                  </c:pt>
                  <c:pt idx="3">
                    <c:v>2 - $50k to $100k</c:v>
                  </c:pt>
                  <c:pt idx="4">
                    <c:v>2 - $50k to $100k</c:v>
                  </c:pt>
                  <c:pt idx="5">
                    <c:v>2 - $50k to $100k</c:v>
                  </c:pt>
                  <c:pt idx="6">
                    <c:v>4 - $250k to $500k</c:v>
                  </c:pt>
                  <c:pt idx="7">
                    <c:v>3 - $100k to $250k</c:v>
                  </c:pt>
                  <c:pt idx="8">
                    <c:v>4 - $250k to $500k</c:v>
                  </c:pt>
                  <c:pt idx="9">
                    <c:v>4 - $250k to $500k</c:v>
                  </c:pt>
                  <c:pt idx="10">
                    <c:v>5 - $500k to $1M</c:v>
                  </c:pt>
                  <c:pt idx="11">
                    <c:v>1 - Less than $50k</c:v>
                  </c:pt>
                  <c:pt idx="12">
                    <c:v>1 - Less than $50k</c:v>
                  </c:pt>
                  <c:pt idx="13">
                    <c:v>1 - Less than $50k</c:v>
                  </c:pt>
                  <c:pt idx="14">
                    <c:v>3 - $100k to $250k</c:v>
                  </c:pt>
                  <c:pt idx="15">
                    <c:v>2 - $50k to $100k</c:v>
                  </c:pt>
                  <c:pt idx="16">
                    <c:v>2 - $50k to $100k</c:v>
                  </c:pt>
                  <c:pt idx="17">
                    <c:v>3 - $100k to $250k</c:v>
                  </c:pt>
                  <c:pt idx="18">
                    <c:v>2 - $50k to $100k</c:v>
                  </c:pt>
                  <c:pt idx="19">
                    <c:v>4 - $250k to $500k</c:v>
                  </c:pt>
                  <c:pt idx="20">
                    <c:v>3 - $100k to $250k</c:v>
                  </c:pt>
                  <c:pt idx="21">
                    <c:v>6 - $1M to $5M</c:v>
                  </c:pt>
                  <c:pt idx="22">
                    <c:v>2 - $50k to $100k</c:v>
                  </c:pt>
                  <c:pt idx="23">
                    <c:v>1 - Less than $50k</c:v>
                  </c:pt>
                  <c:pt idx="24">
                    <c:v>2 - $50k to $100k</c:v>
                  </c:pt>
                  <c:pt idx="25">
                    <c:v>2 - $50k to $100k</c:v>
                  </c:pt>
                  <c:pt idx="26">
                    <c:v>1 - Less than $50k</c:v>
                  </c:pt>
                  <c:pt idx="27">
                    <c:v>2 - $50k to $100k</c:v>
                  </c:pt>
                  <c:pt idx="28">
                    <c:v>1 - Less than $50k</c:v>
                  </c:pt>
                  <c:pt idx="29">
                    <c:v>2 - $50k to $100k</c:v>
                  </c:pt>
                  <c:pt idx="30">
                    <c:v>2 - $50k to $100k</c:v>
                  </c:pt>
                  <c:pt idx="31">
                    <c:v>1 - Less than $50k</c:v>
                  </c:pt>
                  <c:pt idx="32">
                    <c:v>2 - $50k to $100k</c:v>
                  </c:pt>
                  <c:pt idx="33">
                    <c:v>3 - $100k to $250k</c:v>
                  </c:pt>
                  <c:pt idx="34">
                    <c:v>3 - $100k to $250k</c:v>
                  </c:pt>
                  <c:pt idx="35">
                    <c:v>3 - $100k to $250k</c:v>
                  </c:pt>
                  <c:pt idx="36">
                    <c:v>3 - $100k to $250k</c:v>
                  </c:pt>
                  <c:pt idx="37">
                    <c:v>3 - $100k to $250k</c:v>
                  </c:pt>
                  <c:pt idx="38">
                    <c:v>4 - $250k to $500k</c:v>
                  </c:pt>
                </c:lvl>
                <c:lvl>
                  <c:pt idx="0">
                    <c:v> $15,000 </c:v>
                  </c:pt>
                  <c:pt idx="1">
                    <c:v> $20,000 </c:v>
                  </c:pt>
                  <c:pt idx="2">
                    <c:v> $10,000 </c:v>
                  </c:pt>
                  <c:pt idx="3">
                    <c:v> $25,000 </c:v>
                  </c:pt>
                  <c:pt idx="4">
                    <c:v> $10,000 </c:v>
                  </c:pt>
                  <c:pt idx="5">
                    <c:v> $30,000 </c:v>
                  </c:pt>
                  <c:pt idx="6">
                    <c:v> $90,000 </c:v>
                  </c:pt>
                  <c:pt idx="7">
                    <c:v> $60,000 </c:v>
                  </c:pt>
                  <c:pt idx="8">
                    <c:v> $50,000 </c:v>
                  </c:pt>
                  <c:pt idx="9">
                    <c:v> $50,000 </c:v>
                  </c:pt>
                  <c:pt idx="10">
                    <c:v> $230,000 </c:v>
                  </c:pt>
                  <c:pt idx="11">
                    <c:v> $20,000 </c:v>
                  </c:pt>
                  <c:pt idx="12">
                    <c:v> $20,000 </c:v>
                  </c:pt>
                  <c:pt idx="13">
                    <c:v> $5,000 </c:v>
                  </c:pt>
                  <c:pt idx="14">
                    <c:v> $50,000 </c:v>
                  </c:pt>
                  <c:pt idx="15">
                    <c:v> $30,000 </c:v>
                  </c:pt>
                  <c:pt idx="16">
                    <c:v> $40,000 </c:v>
                  </c:pt>
                  <c:pt idx="17">
                    <c:v> $50,000 </c:v>
                  </c:pt>
                  <c:pt idx="18">
                    <c:v> $30,000 </c:v>
                  </c:pt>
                  <c:pt idx="19">
                    <c:v> $25,000 </c:v>
                  </c:pt>
                  <c:pt idx="20">
                    <c:v> $80,000 </c:v>
                  </c:pt>
                  <c:pt idx="21">
                    <c:v> $310,000 </c:v>
                  </c:pt>
                  <c:pt idx="22">
                    <c:v> $5,000 </c:v>
                  </c:pt>
                  <c:pt idx="23">
                    <c:v> $10,000 </c:v>
                  </c:pt>
                  <c:pt idx="24">
                    <c:v> $20,000 </c:v>
                  </c:pt>
                  <c:pt idx="25">
                    <c:v> $25,000 </c:v>
                  </c:pt>
                  <c:pt idx="26">
                    <c:v> $20,000 </c:v>
                  </c:pt>
                  <c:pt idx="27">
                    <c:v> $25,000 </c:v>
                  </c:pt>
                  <c:pt idx="28">
                    <c:v> $10,000 </c:v>
                  </c:pt>
                  <c:pt idx="29">
                    <c:v> $20,000 </c:v>
                  </c:pt>
                  <c:pt idx="30">
                    <c:v> $30,000 </c:v>
                  </c:pt>
                  <c:pt idx="31">
                    <c:v> $10,000 </c:v>
                  </c:pt>
                  <c:pt idx="32">
                    <c:v> $30,000 </c:v>
                  </c:pt>
                  <c:pt idx="33">
                    <c:v> $50,000 </c:v>
                  </c:pt>
                  <c:pt idx="34">
                    <c:v> $60,000 </c:v>
                  </c:pt>
                  <c:pt idx="35">
                    <c:v> $20,000 </c:v>
                  </c:pt>
                  <c:pt idx="36">
                    <c:v> $15,000 </c:v>
                  </c:pt>
                  <c:pt idx="37">
                    <c:v> $50,000 </c:v>
                  </c:pt>
                  <c:pt idx="38">
                    <c:v> $100,000 </c:v>
                  </c:pt>
                </c:lvl>
                <c:lvl>
                  <c:pt idx="0">
                    <c:v> $75,000 </c:v>
                  </c:pt>
                  <c:pt idx="1">
                    <c:v> $60,000 </c:v>
                  </c:pt>
                  <c:pt idx="2">
                    <c:v> $30,000 </c:v>
                  </c:pt>
                  <c:pt idx="3">
                    <c:v> $75,000 </c:v>
                  </c:pt>
                  <c:pt idx="4">
                    <c:v> $90,000 </c:v>
                  </c:pt>
                  <c:pt idx="5">
                    <c:v> $95,000 </c:v>
                  </c:pt>
                  <c:pt idx="6">
                    <c:v> $300,000 </c:v>
                  </c:pt>
                  <c:pt idx="7">
                    <c:v> $180,000 </c:v>
                  </c:pt>
                  <c:pt idx="8">
                    <c:v> $275,000 </c:v>
                  </c:pt>
                  <c:pt idx="9">
                    <c:v> $300,000 </c:v>
                  </c:pt>
                  <c:pt idx="10">
                    <c:v> $710,000 </c:v>
                  </c:pt>
                  <c:pt idx="11">
                    <c:v> $50,000 </c:v>
                  </c:pt>
                  <c:pt idx="12">
                    <c:v> $45,000 </c:v>
                  </c:pt>
                  <c:pt idx="13">
                    <c:v> $30,000 </c:v>
                  </c:pt>
                  <c:pt idx="14">
                    <c:v> $150,000 </c:v>
                  </c:pt>
                  <c:pt idx="15">
                    <c:v> $100,000 </c:v>
                  </c:pt>
                  <c:pt idx="16">
                    <c:v> $120,000 </c:v>
                  </c:pt>
                  <c:pt idx="17">
                    <c:v> $235,000 </c:v>
                  </c:pt>
                  <c:pt idx="18">
                    <c:v> $110,000 </c:v>
                  </c:pt>
                  <c:pt idx="19">
                    <c:v> $285,000 </c:v>
                  </c:pt>
                  <c:pt idx="20">
                    <c:v> $265,000 </c:v>
                  </c:pt>
                  <c:pt idx="21">
                    <c:v> $1,225,000 </c:v>
                  </c:pt>
                  <c:pt idx="22">
                    <c:v> $40,000 </c:v>
                  </c:pt>
                  <c:pt idx="23">
                    <c:v> $50,000 </c:v>
                  </c:pt>
                  <c:pt idx="24">
                    <c:v> $80,000 </c:v>
                  </c:pt>
                  <c:pt idx="25">
                    <c:v> $75,000 </c:v>
                  </c:pt>
                  <c:pt idx="26">
                    <c:v> $40,000 </c:v>
                  </c:pt>
                  <c:pt idx="27">
                    <c:v> $75,000 </c:v>
                  </c:pt>
                  <c:pt idx="28">
                    <c:v> $40,000 </c:v>
                  </c:pt>
                  <c:pt idx="29">
                    <c:v> $75,000 </c:v>
                  </c:pt>
                  <c:pt idx="30">
                    <c:v> $90,000 </c:v>
                  </c:pt>
                  <c:pt idx="31">
                    <c:v> $45,000 </c:v>
                  </c:pt>
                  <c:pt idx="32">
                    <c:v> $85,000 </c:v>
                  </c:pt>
                  <c:pt idx="33">
                    <c:v> $150,000 </c:v>
                  </c:pt>
                  <c:pt idx="34">
                    <c:v> $235,000 </c:v>
                  </c:pt>
                  <c:pt idx="35">
                    <c:v> $120,000 </c:v>
                  </c:pt>
                  <c:pt idx="36">
                    <c:v> $160,000 </c:v>
                  </c:pt>
                  <c:pt idx="37">
                    <c:v> $250,000 </c:v>
                  </c:pt>
                  <c:pt idx="38">
                    <c:v> $400,000 </c:v>
                  </c:pt>
                </c:lvl>
                <c:lvl>
                  <c:pt idx="0">
                    <c:v> $67,500 </c:v>
                  </c:pt>
                  <c:pt idx="1">
                    <c:v> $50,000 </c:v>
                  </c:pt>
                  <c:pt idx="2">
                    <c:v> $25,000 </c:v>
                  </c:pt>
                  <c:pt idx="3">
                    <c:v> $62,500 </c:v>
                  </c:pt>
                  <c:pt idx="4">
                    <c:v> $85,000 </c:v>
                  </c:pt>
                  <c:pt idx="5">
                    <c:v> $80,000 </c:v>
                  </c:pt>
                  <c:pt idx="6">
                    <c:v> $255,000 </c:v>
                  </c:pt>
                  <c:pt idx="7">
                    <c:v> $150,000 </c:v>
                  </c:pt>
                  <c:pt idx="8">
                    <c:v> $250,000 </c:v>
                  </c:pt>
                  <c:pt idx="9">
                    <c:v> $275,000 </c:v>
                  </c:pt>
                  <c:pt idx="10">
                    <c:v> $595,000 </c:v>
                  </c:pt>
                  <c:pt idx="11">
                    <c:v> $40,000 </c:v>
                  </c:pt>
                  <c:pt idx="12">
                    <c:v> $35,000 </c:v>
                  </c:pt>
                  <c:pt idx="13">
                    <c:v> $27,500 </c:v>
                  </c:pt>
                  <c:pt idx="14">
                    <c:v> $125,000 </c:v>
                  </c:pt>
                  <c:pt idx="15">
                    <c:v> $85,000 </c:v>
                  </c:pt>
                  <c:pt idx="16">
                    <c:v> $100,000 </c:v>
                  </c:pt>
                  <c:pt idx="17">
                    <c:v> $210,000 </c:v>
                  </c:pt>
                  <c:pt idx="18">
                    <c:v> $95,000 </c:v>
                  </c:pt>
                  <c:pt idx="19">
                    <c:v> $272,500 </c:v>
                  </c:pt>
                  <c:pt idx="20">
                    <c:v> $225,000 </c:v>
                  </c:pt>
                  <c:pt idx="21">
                    <c:v> $1,070,000 </c:v>
                  </c:pt>
                  <c:pt idx="22">
                    <c:v> $37,500 </c:v>
                  </c:pt>
                  <c:pt idx="23">
                    <c:v> $45,000 </c:v>
                  </c:pt>
                  <c:pt idx="24">
                    <c:v> $70,000 </c:v>
                  </c:pt>
                  <c:pt idx="25">
                    <c:v> $62,500 </c:v>
                  </c:pt>
                  <c:pt idx="26">
                    <c:v> $30,000 </c:v>
                  </c:pt>
                  <c:pt idx="27">
                    <c:v> $62,500 </c:v>
                  </c:pt>
                  <c:pt idx="28">
                    <c:v> $35,000 </c:v>
                  </c:pt>
                  <c:pt idx="29">
                    <c:v> $65,000 </c:v>
                  </c:pt>
                  <c:pt idx="30">
                    <c:v> $75,000 </c:v>
                  </c:pt>
                  <c:pt idx="31">
                    <c:v> $40,000 </c:v>
                  </c:pt>
                  <c:pt idx="32">
                    <c:v> $70,000 </c:v>
                  </c:pt>
                  <c:pt idx="33">
                    <c:v> $125,000 </c:v>
                  </c:pt>
                  <c:pt idx="34">
                    <c:v> $205,000 </c:v>
                  </c:pt>
                  <c:pt idx="35">
                    <c:v> $110,000 </c:v>
                  </c:pt>
                  <c:pt idx="36">
                    <c:v> $152,500 </c:v>
                  </c:pt>
                  <c:pt idx="37">
                    <c:v> $225,000 </c:v>
                  </c:pt>
                  <c:pt idx="38">
                    <c:v> $350,000 </c:v>
                  </c:pt>
                </c:lvl>
                <c:lvl>
                  <c:pt idx="0">
                    <c:v> $60,000 </c:v>
                  </c:pt>
                  <c:pt idx="1">
                    <c:v> $40,000 </c:v>
                  </c:pt>
                  <c:pt idx="2">
                    <c:v> $20,000 </c:v>
                  </c:pt>
                  <c:pt idx="3">
                    <c:v> $50,000 </c:v>
                  </c:pt>
                  <c:pt idx="4">
                    <c:v> $80,000 </c:v>
                  </c:pt>
                  <c:pt idx="5">
                    <c:v> $65,000 </c:v>
                  </c:pt>
                  <c:pt idx="6">
                    <c:v> $210,000 </c:v>
                  </c:pt>
                  <c:pt idx="7">
                    <c:v> $120,000 </c:v>
                  </c:pt>
                  <c:pt idx="8">
                    <c:v> $225,000 </c:v>
                  </c:pt>
                  <c:pt idx="9">
                    <c:v> $250,000 </c:v>
                  </c:pt>
                  <c:pt idx="10">
                    <c:v> $480,000 </c:v>
                  </c:pt>
                  <c:pt idx="11">
                    <c:v> $30,000 </c:v>
                  </c:pt>
                  <c:pt idx="12">
                    <c:v> $25,000 </c:v>
                  </c:pt>
                  <c:pt idx="13">
                    <c:v> $25,000 </c:v>
                  </c:pt>
                  <c:pt idx="14">
                    <c:v> $100,000 </c:v>
                  </c:pt>
                  <c:pt idx="15">
                    <c:v> $70,000 </c:v>
                  </c:pt>
                  <c:pt idx="16">
                    <c:v> $80,000 </c:v>
                  </c:pt>
                  <c:pt idx="17">
                    <c:v> $185,000 </c:v>
                  </c:pt>
                  <c:pt idx="18">
                    <c:v> $80,000 </c:v>
                  </c:pt>
                  <c:pt idx="19">
                    <c:v> $260,000 </c:v>
                  </c:pt>
                  <c:pt idx="20">
                    <c:v> $185,000 </c:v>
                  </c:pt>
                  <c:pt idx="21">
                    <c:v> $915,000 </c:v>
                  </c:pt>
                  <c:pt idx="22">
                    <c:v> $35,000 </c:v>
                  </c:pt>
                  <c:pt idx="23">
                    <c:v> $40,000 </c:v>
                  </c:pt>
                  <c:pt idx="24">
                    <c:v> $60,000 </c:v>
                  </c:pt>
                  <c:pt idx="25">
                    <c:v> $50,000 </c:v>
                  </c:pt>
                  <c:pt idx="26">
                    <c:v> $20,000 </c:v>
                  </c:pt>
                  <c:pt idx="27">
                    <c:v> $50,000 </c:v>
                  </c:pt>
                  <c:pt idx="28">
                    <c:v> $30,000 </c:v>
                  </c:pt>
                  <c:pt idx="29">
                    <c:v> $55,000 </c:v>
                  </c:pt>
                  <c:pt idx="30">
                    <c:v> $60,000 </c:v>
                  </c:pt>
                  <c:pt idx="31">
                    <c:v> $35,000 </c:v>
                  </c:pt>
                  <c:pt idx="32">
                    <c:v> $55,000 </c:v>
                  </c:pt>
                  <c:pt idx="33">
                    <c:v> $100,000 </c:v>
                  </c:pt>
                  <c:pt idx="34">
                    <c:v> $175,000 </c:v>
                  </c:pt>
                  <c:pt idx="35">
                    <c:v> $100,000 </c:v>
                  </c:pt>
                  <c:pt idx="36">
                    <c:v> $145,000 </c:v>
                  </c:pt>
                  <c:pt idx="37">
                    <c:v> $200,000 </c:v>
                  </c:pt>
                  <c:pt idx="38">
                    <c:v> $300,000 </c:v>
                  </c:pt>
                </c:lvl>
                <c:lvl>
                  <c:pt idx="0">
                    <c:v>Market</c:v>
                  </c:pt>
                  <c:pt idx="1">
                    <c:v>Market</c:v>
                  </c:pt>
                  <c:pt idx="2">
                    <c:v>ERCOT</c:v>
                  </c:pt>
                  <c:pt idx="3">
                    <c:v>Market</c:v>
                  </c:pt>
                  <c:pt idx="4">
                    <c:v>Market</c:v>
                  </c:pt>
                  <c:pt idx="5">
                    <c:v>Market</c:v>
                  </c:pt>
                  <c:pt idx="6">
                    <c:v>Both</c:v>
                  </c:pt>
                  <c:pt idx="7">
                    <c:v>Both</c:v>
                  </c:pt>
                  <c:pt idx="8">
                    <c:v>ERCOT</c:v>
                  </c:pt>
                  <c:pt idx="9">
                    <c:v>Market</c:v>
                  </c:pt>
                  <c:pt idx="10">
                    <c:v>Both</c:v>
                  </c:pt>
                  <c:pt idx="11">
                    <c:v>Market</c:v>
                  </c:pt>
                  <c:pt idx="12">
                    <c:v>ERCOT</c:v>
                  </c:pt>
                  <c:pt idx="13">
                    <c:v>ERCOT</c:v>
                  </c:pt>
                  <c:pt idx="14">
                    <c:v>Market</c:v>
                  </c:pt>
                  <c:pt idx="15">
                    <c:v>Market</c:v>
                  </c:pt>
                  <c:pt idx="16">
                    <c:v>Market</c:v>
                  </c:pt>
                  <c:pt idx="17">
                    <c:v>Both</c:v>
                  </c:pt>
                  <c:pt idx="18">
                    <c:v>Market</c:v>
                  </c:pt>
                  <c:pt idx="19">
                    <c:v>ERCOT</c:v>
                  </c:pt>
                  <c:pt idx="20">
                    <c:v>Market</c:v>
                  </c:pt>
                  <c:pt idx="21">
                    <c:v>Both</c:v>
                  </c:pt>
                  <c:pt idx="22">
                    <c:v>ERCOT</c:v>
                  </c:pt>
                  <c:pt idx="23">
                    <c:v>Market</c:v>
                  </c:pt>
                  <c:pt idx="24">
                    <c:v>Market</c:v>
                  </c:pt>
                  <c:pt idx="25">
                    <c:v>ERCOT</c:v>
                  </c:pt>
                  <c:pt idx="26">
                    <c:v>Market</c:v>
                  </c:pt>
                  <c:pt idx="27">
                    <c:v>Market</c:v>
                  </c:pt>
                  <c:pt idx="28">
                    <c:v>ERCOT</c:v>
                  </c:pt>
                  <c:pt idx="29">
                    <c:v>ERCOT</c:v>
                  </c:pt>
                  <c:pt idx="30">
                    <c:v>ERCOT</c:v>
                  </c:pt>
                  <c:pt idx="31">
                    <c:v>ERCOT</c:v>
                  </c:pt>
                  <c:pt idx="32">
                    <c:v>ERCOT</c:v>
                  </c:pt>
                  <c:pt idx="33">
                    <c:v>ERCOT</c:v>
                  </c:pt>
                  <c:pt idx="34">
                    <c:v>Mixed</c:v>
                  </c:pt>
                  <c:pt idx="35">
                    <c:v>Market</c:v>
                  </c:pt>
                  <c:pt idx="36">
                    <c:v>ERCOT</c:v>
                  </c:pt>
                  <c:pt idx="37">
                    <c:v>ERCOT</c:v>
                  </c:pt>
                  <c:pt idx="38">
                    <c:v>ERCOT</c:v>
                  </c:pt>
                </c:lvl>
                <c:lvl>
                  <c:pt idx="0">
                    <c:v>NPRR500</c:v>
                  </c:pt>
                  <c:pt idx="1">
                    <c:v>NPRR543</c:v>
                  </c:pt>
                  <c:pt idx="2">
                    <c:v>NPRR680</c:v>
                  </c:pt>
                  <c:pt idx="3">
                    <c:v>SCR775</c:v>
                  </c:pt>
                  <c:pt idx="4">
                    <c:v>SCR772</c:v>
                  </c:pt>
                  <c:pt idx="5">
                    <c:v>NPRR556</c:v>
                  </c:pt>
                  <c:pt idx="6">
                    <c:v>NPRR698, NPRR595, NPRR706, NPRR710</c:v>
                  </c:pt>
                  <c:pt idx="7">
                    <c:v>NPRR559, NPRR597, NPRR601, NPRR639, SCR778</c:v>
                  </c:pt>
                  <c:pt idx="8">
                    <c:v>SCR779</c:v>
                  </c:pt>
                  <c:pt idx="9">
                    <c:v>SCR756</c:v>
                  </c:pt>
                  <c:pt idx="10">
                    <c:v>NPRR665, NPRR626, OBD, NPRR645</c:v>
                  </c:pt>
                  <c:pt idx="11">
                    <c:v>SCR788</c:v>
                  </c:pt>
                  <c:pt idx="12">
                    <c:v>NPRR754</c:v>
                  </c:pt>
                  <c:pt idx="13">
                    <c:v>NPRR419</c:v>
                  </c:pt>
                  <c:pt idx="14">
                    <c:v>SCR786</c:v>
                  </c:pt>
                  <c:pt idx="15">
                    <c:v>NOGRR147, SCR787</c:v>
                  </c:pt>
                  <c:pt idx="16">
                    <c:v>NPRR662</c:v>
                  </c:pt>
                  <c:pt idx="17">
                    <c:v>NPRR495, NPRR736, NPRR770</c:v>
                  </c:pt>
                  <c:pt idx="18">
                    <c:v>NPRR617, NPRR700</c:v>
                  </c:pt>
                  <c:pt idx="19">
                    <c:v>NPRR515</c:v>
                  </c:pt>
                  <c:pt idx="20">
                    <c:v>NPRR588, NPRR615</c:v>
                  </c:pt>
                  <c:pt idx="21">
                    <c:v>NPRR219, SCR783, NOGRR050</c:v>
                  </c:pt>
                  <c:pt idx="22">
                    <c:v>NPRR785</c:v>
                  </c:pt>
                  <c:pt idx="23">
                    <c:v>NPRR808</c:v>
                  </c:pt>
                  <c:pt idx="24">
                    <c:v>NPRR789, NPRR797</c:v>
                  </c:pt>
                  <c:pt idx="25">
                    <c:v>NPRR649</c:v>
                  </c:pt>
                  <c:pt idx="26">
                    <c:v>SCR790</c:v>
                  </c:pt>
                  <c:pt idx="27">
                    <c:v>NPRR778</c:v>
                  </c:pt>
                  <c:pt idx="28">
                    <c:v>RMGRR134</c:v>
                  </c:pt>
                  <c:pt idx="29">
                    <c:v>NPRR764</c:v>
                  </c:pt>
                  <c:pt idx="30">
                    <c:v>NPRR782</c:v>
                  </c:pt>
                  <c:pt idx="31">
                    <c:v>NPRR746</c:v>
                  </c:pt>
                  <c:pt idx="32">
                    <c:v>NPRR573,
NPRR801</c:v>
                  </c:pt>
                  <c:pt idx="33">
                    <c:v>NPRR831</c:v>
                  </c:pt>
                  <c:pt idx="34">
                    <c:v>RRGRR003, RRGRR006, RRGRR007, RRGRR009</c:v>
                  </c:pt>
                  <c:pt idx="35">
                    <c:v>RMGRR140</c:v>
                  </c:pt>
                  <c:pt idx="36">
                    <c:v>NPRR272</c:v>
                  </c:pt>
                  <c:pt idx="37">
                    <c:v>NPRR744</c:v>
                  </c:pt>
                  <c:pt idx="38">
                    <c:v>NPRR758</c:v>
                  </c:pt>
                </c:lvl>
                <c:lvl>
                  <c:pt idx="0">
                    <c:v>Yes</c:v>
                  </c:pt>
                  <c:pt idx="1">
                    <c:v>Yes</c:v>
                  </c:pt>
                  <c:pt idx="2">
                    <c:v>Yes</c:v>
                  </c:pt>
                  <c:pt idx="3">
                    <c:v>Yes</c:v>
                  </c:pt>
                  <c:pt idx="4">
                    <c:v>Yes</c:v>
                  </c:pt>
                  <c:pt idx="5">
                    <c:v>Yes</c:v>
                  </c:pt>
                  <c:pt idx="6">
                    <c:v>Yes</c:v>
                  </c:pt>
                  <c:pt idx="7">
                    <c:v>Yes</c:v>
                  </c:pt>
                  <c:pt idx="8">
                    <c:v>Yes</c:v>
                  </c:pt>
                  <c:pt idx="9">
                    <c:v>Yes</c:v>
                  </c:pt>
                  <c:pt idx="10">
                    <c:v>Yes</c:v>
                  </c:pt>
                  <c:pt idx="11">
                    <c:v>Yes</c:v>
                  </c:pt>
                  <c:pt idx="12">
                    <c:v>Yes</c:v>
                  </c:pt>
                  <c:pt idx="13">
                    <c:v>Yes</c:v>
                  </c:pt>
                  <c:pt idx="14">
                    <c:v>Yes</c:v>
                  </c:pt>
                  <c:pt idx="15">
                    <c:v>Yes</c:v>
                  </c:pt>
                  <c:pt idx="16">
                    <c:v>Yes</c:v>
                  </c:pt>
                  <c:pt idx="17">
                    <c:v>Yes</c:v>
                  </c:pt>
                  <c:pt idx="18">
                    <c:v>Yes</c:v>
                  </c:pt>
                  <c:pt idx="19">
                    <c:v>Yes</c:v>
                  </c:pt>
                  <c:pt idx="20">
                    <c:v>Yes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Yes</c:v>
                  </c:pt>
                  <c:pt idx="24">
                    <c:v>Yes</c:v>
                  </c:pt>
                  <c:pt idx="25">
                    <c:v>Yes</c:v>
                  </c:pt>
                  <c:pt idx="26">
                    <c:v>Yes</c:v>
                  </c:pt>
                  <c:pt idx="27">
                    <c:v>Yes</c:v>
                  </c:pt>
                  <c:pt idx="28">
                    <c:v>Yes</c:v>
                  </c:pt>
                  <c:pt idx="29">
                    <c:v>Yes</c:v>
                  </c:pt>
                  <c:pt idx="30">
                    <c:v>Yes</c:v>
                  </c:pt>
                  <c:pt idx="31">
                    <c:v>Yes</c:v>
                  </c:pt>
                  <c:pt idx="32">
                    <c:v>Yes</c:v>
                  </c:pt>
                  <c:pt idx="33">
                    <c:v>Yes</c:v>
                  </c:pt>
                  <c:pt idx="34">
                    <c:v>Yes</c:v>
                  </c:pt>
                  <c:pt idx="35">
                    <c:v>Yes</c:v>
                  </c:pt>
                  <c:pt idx="36">
                    <c:v>Yes</c:v>
                  </c:pt>
                  <c:pt idx="37">
                    <c:v>Yes</c:v>
                  </c:pt>
                  <c:pt idx="38">
                    <c:v>Yes</c:v>
                  </c:pt>
                </c:lvl>
                <c:lvl>
                  <c:pt idx="0">
                    <c:v>No</c:v>
                  </c:pt>
                  <c:pt idx="1">
                    <c:v>No</c:v>
                  </c:pt>
                  <c:pt idx="2">
                    <c:v>No</c:v>
                  </c:pt>
                  <c:pt idx="3">
                    <c:v>No</c:v>
                  </c:pt>
                  <c:pt idx="4">
                    <c:v>No</c:v>
                  </c:pt>
                  <c:pt idx="5">
                    <c:v>No</c:v>
                  </c:pt>
                  <c:pt idx="6">
                    <c:v>Yes</c:v>
                  </c:pt>
                  <c:pt idx="7">
                    <c:v>Yes</c:v>
                  </c:pt>
                  <c:pt idx="8">
                    <c:v>No</c:v>
                  </c:pt>
                  <c:pt idx="9">
                    <c:v>No</c:v>
                  </c:pt>
                  <c:pt idx="10">
                    <c:v>Yes</c:v>
                  </c:pt>
                  <c:pt idx="11">
                    <c:v>No</c:v>
                  </c:pt>
                  <c:pt idx="12">
                    <c:v>No</c:v>
                  </c:pt>
                  <c:pt idx="13">
                    <c:v>No</c:v>
                  </c:pt>
                  <c:pt idx="14">
                    <c:v>No</c:v>
                  </c:pt>
                  <c:pt idx="15">
                    <c:v>Yes</c:v>
                  </c:pt>
                  <c:pt idx="16">
                    <c:v>No</c:v>
                  </c:pt>
                  <c:pt idx="17">
                    <c:v>Yes</c:v>
                  </c:pt>
                  <c:pt idx="18">
                    <c:v>Yes</c:v>
                  </c:pt>
                  <c:pt idx="19">
                    <c:v>No</c:v>
                  </c:pt>
                  <c:pt idx="20">
                    <c:v>Yes</c:v>
                  </c:pt>
                  <c:pt idx="21">
                    <c:v>Yes</c:v>
                  </c:pt>
                  <c:pt idx="22">
                    <c:v>Yes</c:v>
                  </c:pt>
                  <c:pt idx="23">
                    <c:v>No</c:v>
                  </c:pt>
                  <c:pt idx="24">
                    <c:v>Yes</c:v>
                  </c:pt>
                  <c:pt idx="25">
                    <c:v>No</c:v>
                  </c:pt>
                  <c:pt idx="26">
                    <c:v>No</c:v>
                  </c:pt>
                  <c:pt idx="27">
                    <c:v>No</c:v>
                  </c:pt>
                  <c:pt idx="28">
                    <c:v>No</c:v>
                  </c:pt>
                  <c:pt idx="29">
                    <c:v>No</c:v>
                  </c:pt>
                  <c:pt idx="30">
                    <c:v>No</c:v>
                  </c:pt>
                  <c:pt idx="31">
                    <c:v>No</c:v>
                  </c:pt>
                  <c:pt idx="32">
                    <c:v>Yes</c:v>
                  </c:pt>
                  <c:pt idx="33">
                    <c:v>No</c:v>
                  </c:pt>
                  <c:pt idx="34">
                    <c:v>Yes</c:v>
                  </c:pt>
                  <c:pt idx="35">
                    <c:v>Yes</c:v>
                  </c:pt>
                  <c:pt idx="36">
                    <c:v>No</c:v>
                  </c:pt>
                  <c:pt idx="37">
                    <c:v>No</c:v>
                  </c:pt>
                  <c:pt idx="38">
                    <c:v>No</c:v>
                  </c:pt>
                </c:lvl>
                <c:lvl>
                  <c:pt idx="0">
                    <c:v>Posting of Generation that is Off but Available</c:v>
                  </c:pt>
                  <c:pt idx="1">
                    <c:v>Message for Confirmed E-Tags</c:v>
                  </c:pt>
                  <c:pt idx="2">
                    <c:v>Allow QSEs to Self-Arrange AS Quantities Greater Than Their AS Obligation</c:v>
                  </c:pt>
                  <c:pt idx="3">
                    <c:v>Posting Results of Real-Time Data in a Display Format</c:v>
                  </c:pt>
                  <c:pt idx="4">
                    <c:v>New Extract for Five Minute Interval Settlement Data</c:v>
                  </c:pt>
                  <c:pt idx="5">
                    <c:v>Resource Adequacy During Transmission Equipment Outage</c:v>
                  </c:pt>
                  <c:pt idx="6">
                    <c:v>Clarifications to NPRR595, RRS Load Resource Treatment In ORDC</c:v>
                  </c:pt>
                  <c:pt idx="7">
                    <c:v>2014 CMM NPRRs and SCRs</c:v>
                  </c:pt>
                  <c:pt idx="8">
                    <c:v>Increase to the CRR Auction Transaction Limit</c:v>
                  </c:pt>
                  <c:pt idx="9">
                    <c:v>MarkeTrak Enhancements - Remaining SCR756 Items</c:v>
                  </c:pt>
                  <c:pt idx="10">
                    <c:v>Market System Enhancements 2015</c:v>
                  </c:pt>
                  <c:pt idx="11">
                    <c:v>SCR788 Addition of Integral ACE Feedback to GTBD Calculation</c:v>
                  </c:pt>
                  <c:pt idx="12">
                    <c:v>Revise Load Distribution Factors Report Posting Frequency</c:v>
                  </c:pt>
                  <c:pt idx="13">
                    <c:v>NPRR419 Revise Real Time Energy Imbalance and RMR Adjustment Charge</c:v>
                  </c:pt>
                  <c:pt idx="14">
                    <c:v>Retail Market Test Environment</c:v>
                  </c:pt>
                  <c:pt idx="15">
                    <c:v>NOGRR147 and SCR787 NDCRC Enhancement</c:v>
                  </c:pt>
                  <c:pt idx="16">
                    <c:v>NPRR662 Proxy Energy Offer Curves</c:v>
                  </c:pt>
                  <c:pt idx="17">
                    <c:v>NPRR495 and NPRR736 Changes to Ancillary Services Capacity Monitor</c:v>
                  </c:pt>
                  <c:pt idx="18">
                    <c:v>NPRR617 and 700 Implementation</c:v>
                  </c:pt>
                  <c:pt idx="19">
                    <c:v>NPRR515 Day-Ahead Market Self-Commitment of Generation Resources</c:v>
                  </c:pt>
                  <c:pt idx="20">
                    <c:v>NPRRs 588 and 615</c:v>
                  </c:pt>
                  <c:pt idx="21">
                    <c:v>2015 Outage Scheduler Enhancements</c:v>
                  </c:pt>
                  <c:pt idx="22">
                    <c:v>Synchronizing WGR and PVGR COPs with the Short Term Wind and PhotoVoltaic Forecasts</c:v>
                  </c:pt>
                  <c:pt idx="23">
                    <c:v>Three Year CRR Auction</c:v>
                  </c:pt>
                  <c:pt idx="24">
                    <c:v>NPRR797 &amp; NPRR789 Load Forecast Enhancements</c:v>
                  </c:pt>
                  <c:pt idx="25">
                    <c:v>Addressing Issues Surrounding High Dispatch Limit (HDL) Overrides</c:v>
                  </c:pt>
                  <c:pt idx="26">
                    <c:v>Wind Resource Power Production and Forecast Transparency</c:v>
                  </c:pt>
                  <c:pt idx="27">
                    <c:v>Modifications to Date Change and Cancellation Evaluation Window</c:v>
                  </c:pt>
                  <c:pt idx="28">
                    <c:v>Allow AMS Data Submittal Process for TDSP-Read Non-Modeled Generators</c:v>
                  </c:pt>
                  <c:pt idx="29">
                    <c:v>QSE Capacity Short Calculations Based on an 80% Probability of Exceedance (P80)</c:v>
                  </c:pt>
                  <c:pt idx="30">
                    <c:v>Settlement of Infeasible Ancillary Services Due to Transmission Constraints</c:v>
                  </c:pt>
                  <c:pt idx="31">
                    <c:v>Adjustments Due to Negative Load</c:v>
                  </c:pt>
                  <c:pt idx="32">
                    <c:v>Implementation of NPRR573 &amp; NPRR801</c:v>
                  </c:pt>
                  <c:pt idx="33">
                    <c:v>Inclusion of Private Use Networks in Load Zone Price Calculations</c:v>
                  </c:pt>
                  <c:pt idx="34">
                    <c:v>2016 RARF Enhancements</c:v>
                  </c:pt>
                  <c:pt idx="35">
                    <c:v>Mass Transition/Acquisition Enhancements (MTAQ)</c:v>
                  </c:pt>
                  <c:pt idx="36">
                    <c:v>Definition and Participation of Quick Start Generation Resources</c:v>
                  </c:pt>
                  <c:pt idx="37">
                    <c:v>RUC Trigger for the Reliability Deployment Price Adder and Alignment with RUC Settlement</c:v>
                  </c:pt>
                  <c:pt idx="38">
                    <c:v>Improved Transparency for Outages Potentially Having a High Economic Impact</c:v>
                  </c:pt>
                </c:lvl>
                <c:lvl>
                  <c:pt idx="0">
                    <c:v>151-01</c:v>
                  </c:pt>
                  <c:pt idx="1">
                    <c:v>152-01</c:v>
                  </c:pt>
                  <c:pt idx="2">
                    <c:v>178-01</c:v>
                  </c:pt>
                  <c:pt idx="3">
                    <c:v>160-01</c:v>
                  </c:pt>
                  <c:pt idx="4">
                    <c:v>126-01</c:v>
                  </c:pt>
                  <c:pt idx="5">
                    <c:v>176-01</c:v>
                  </c:pt>
                  <c:pt idx="6">
                    <c:v>149-02</c:v>
                  </c:pt>
                  <c:pt idx="7">
                    <c:v>154-01</c:v>
                  </c:pt>
                  <c:pt idx="8">
                    <c:v>138-01</c:v>
                  </c:pt>
                  <c:pt idx="9">
                    <c:v>010-03</c:v>
                  </c:pt>
                  <c:pt idx="10">
                    <c:v>149-01</c:v>
                  </c:pt>
                  <c:pt idx="11">
                    <c:v>208-01</c:v>
                  </c:pt>
                  <c:pt idx="12">
                    <c:v>204-01</c:v>
                  </c:pt>
                  <c:pt idx="13">
                    <c:v>182-01</c:v>
                  </c:pt>
                  <c:pt idx="14">
                    <c:v>192-01</c:v>
                  </c:pt>
                  <c:pt idx="15">
                    <c:v>199-01</c:v>
                  </c:pt>
                  <c:pt idx="16">
                    <c:v>186-01</c:v>
                  </c:pt>
                  <c:pt idx="17">
                    <c:v>195-01</c:v>
                  </c:pt>
                  <c:pt idx="18">
                    <c:v>184-01</c:v>
                  </c:pt>
                  <c:pt idx="19">
                    <c:v>175-01</c:v>
                  </c:pt>
                  <c:pt idx="20">
                    <c:v>161-01</c:v>
                  </c:pt>
                  <c:pt idx="21">
                    <c:v>174-01</c:v>
                  </c:pt>
                  <c:pt idx="22">
                    <c:v>231-01</c:v>
                  </c:pt>
                  <c:pt idx="23">
                    <c:v>252-01</c:v>
                  </c:pt>
                  <c:pt idx="24">
                    <c:v>236-01</c:v>
                  </c:pt>
                  <c:pt idx="25">
                    <c:v>213-01</c:v>
                  </c:pt>
                  <c:pt idx="26">
                    <c:v>207-01</c:v>
                  </c:pt>
                  <c:pt idx="27">
                    <c:v>248-01</c:v>
                  </c:pt>
                  <c:pt idx="28">
                    <c:v>232-01</c:v>
                  </c:pt>
                  <c:pt idx="29">
                    <c:v>201-01</c:v>
                  </c:pt>
                  <c:pt idx="30">
                    <c:v>237-01</c:v>
                  </c:pt>
                  <c:pt idx="31">
                    <c:v>226-01</c:v>
                  </c:pt>
                  <c:pt idx="32">
                    <c:v>159-01</c:v>
                  </c:pt>
                  <c:pt idx="33">
                    <c:v>251-01</c:v>
                  </c:pt>
                  <c:pt idx="34">
                    <c:v>200-01</c:v>
                  </c:pt>
                  <c:pt idx="35">
                    <c:v>188-01</c:v>
                  </c:pt>
                  <c:pt idx="36">
                    <c:v>194-01</c:v>
                  </c:pt>
                  <c:pt idx="37">
                    <c:v>225-01</c:v>
                  </c:pt>
                  <c:pt idx="38">
                    <c:v>215-01</c:v>
                  </c:pt>
                </c:lvl>
                <c:lvl>
                  <c:pt idx="0">
                    <c:v>2015</c:v>
                  </c:pt>
                  <c:pt idx="1">
                    <c:v>2015</c:v>
                  </c:pt>
                  <c:pt idx="2">
                    <c:v>2015</c:v>
                  </c:pt>
                  <c:pt idx="3">
                    <c:v>2015</c:v>
                  </c:pt>
                  <c:pt idx="4">
                    <c:v>2015</c:v>
                  </c:pt>
                  <c:pt idx="5">
                    <c:v>2015</c:v>
                  </c:pt>
                  <c:pt idx="6">
                    <c:v>2015</c:v>
                  </c:pt>
                  <c:pt idx="7">
                    <c:v>2015</c:v>
                  </c:pt>
                  <c:pt idx="8">
                    <c:v>2015</c:v>
                  </c:pt>
                  <c:pt idx="9">
                    <c:v>2015</c:v>
                  </c:pt>
                  <c:pt idx="10">
                    <c:v>2015</c:v>
                  </c:pt>
                  <c:pt idx="11">
                    <c:v>2016</c:v>
                  </c:pt>
                  <c:pt idx="12">
                    <c:v>2016</c:v>
                  </c:pt>
                  <c:pt idx="13">
                    <c:v>2016</c:v>
                  </c:pt>
                  <c:pt idx="14">
                    <c:v>2016</c:v>
                  </c:pt>
                  <c:pt idx="15">
                    <c:v>2016</c:v>
                  </c:pt>
                  <c:pt idx="16">
                    <c:v>2016</c:v>
                  </c:pt>
                  <c:pt idx="17">
                    <c:v>2016</c:v>
                  </c:pt>
                  <c:pt idx="18">
                    <c:v>2016</c:v>
                  </c:pt>
                  <c:pt idx="19">
                    <c:v>2016</c:v>
                  </c:pt>
                  <c:pt idx="20">
                    <c:v>2016</c:v>
                  </c:pt>
                  <c:pt idx="21">
                    <c:v>2016</c:v>
                  </c:pt>
                  <c:pt idx="22">
                    <c:v>2017</c:v>
                  </c:pt>
                  <c:pt idx="23">
                    <c:v>2017</c:v>
                  </c:pt>
                  <c:pt idx="24">
                    <c:v>2017</c:v>
                  </c:pt>
                  <c:pt idx="25">
                    <c:v>2017</c:v>
                  </c:pt>
                  <c:pt idx="26">
                    <c:v>2017</c:v>
                  </c:pt>
                  <c:pt idx="27">
                    <c:v>2017</c:v>
                  </c:pt>
                  <c:pt idx="28">
                    <c:v>2017</c:v>
                  </c:pt>
                  <c:pt idx="29">
                    <c:v>2017</c:v>
                  </c:pt>
                  <c:pt idx="30">
                    <c:v>2017</c:v>
                  </c:pt>
                  <c:pt idx="31">
                    <c:v>2017</c:v>
                  </c:pt>
                  <c:pt idx="32">
                    <c:v>2017</c:v>
                  </c:pt>
                  <c:pt idx="33">
                    <c:v>2017</c:v>
                  </c:pt>
                  <c:pt idx="34">
                    <c:v>2017</c:v>
                  </c:pt>
                  <c:pt idx="35">
                    <c:v>2017</c:v>
                  </c:pt>
                  <c:pt idx="36">
                    <c:v>2017</c:v>
                  </c:pt>
                  <c:pt idx="37">
                    <c:v>2017</c:v>
                  </c:pt>
                  <c:pt idx="38">
                    <c:v>2017</c:v>
                  </c:pt>
                </c:lvl>
              </c:multiLvlStrCache>
            </c:multiLvlStrRef>
          </c:xVal>
          <c:yVal>
            <c:numRef>
              <c:f>'All data'!$AF$2:$AF$487</c:f>
              <c:numCache>
                <c:formatCode>0.0</c:formatCode>
                <c:ptCount val="403"/>
                <c:pt idx="0">
                  <c:v>0.83333333333333304</c:v>
                </c:pt>
                <c:pt idx="1">
                  <c:v>2.6666666666666661</c:v>
                </c:pt>
                <c:pt idx="2">
                  <c:v>0</c:v>
                </c:pt>
                <c:pt idx="3">
                  <c:v>4.3666666666666671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3.3666666666666671</c:v>
                </c:pt>
                <c:pt idx="9">
                  <c:v>2.8000000000000007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0.33333333333333304</c:v>
                </c:pt>
                <c:pt idx="14">
                  <c:v>2.7666666666666675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3.6333333333333329</c:v>
                </c:pt>
                <c:pt idx="20">
                  <c:v>4.5999999999999996</c:v>
                </c:pt>
                <c:pt idx="21">
                  <c:v>0</c:v>
                </c:pt>
                <c:pt idx="22">
                  <c:v>0</c:v>
                </c:pt>
                <c:pt idx="23">
                  <c:v>1.4333333333333336</c:v>
                </c:pt>
                <c:pt idx="24">
                  <c:v>0</c:v>
                </c:pt>
                <c:pt idx="25">
                  <c:v>0</c:v>
                </c:pt>
                <c:pt idx="26">
                  <c:v>2.4333333333333336</c:v>
                </c:pt>
                <c:pt idx="27">
                  <c:v>0</c:v>
                </c:pt>
                <c:pt idx="28">
                  <c:v>0</c:v>
                </c:pt>
                <c:pt idx="29">
                  <c:v>0.79999999999999982</c:v>
                </c:pt>
                <c:pt idx="30">
                  <c:v>3.3666666666666671</c:v>
                </c:pt>
                <c:pt idx="31">
                  <c:v>0.46666666666666679</c:v>
                </c:pt>
                <c:pt idx="32">
                  <c:v>0</c:v>
                </c:pt>
                <c:pt idx="33">
                  <c:v>0</c:v>
                </c:pt>
                <c:pt idx="34">
                  <c:v>0.19999999999999929</c:v>
                </c:pt>
                <c:pt idx="35">
                  <c:v>4.8000000000000007</c:v>
                </c:pt>
                <c:pt idx="36">
                  <c:v>5</c:v>
                </c:pt>
                <c:pt idx="37">
                  <c:v>0</c:v>
                </c:pt>
                <c:pt idx="38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9459656"/>
        <c:axId val="559460048"/>
      </c:scatterChart>
      <c:valAx>
        <c:axId val="559459656"/>
        <c:scaling>
          <c:orientation val="minMax"/>
          <c:max val="40"/>
          <c:min val="0"/>
        </c:scaling>
        <c:delete val="1"/>
        <c:axPos val="b"/>
        <c:majorTickMark val="out"/>
        <c:minorTickMark val="none"/>
        <c:tickLblPos val="nextTo"/>
        <c:crossAx val="559460048"/>
        <c:crosses val="autoZero"/>
        <c:crossBetween val="midCat"/>
      </c:valAx>
      <c:valAx>
        <c:axId val="559460048"/>
        <c:scaling>
          <c:orientation val="minMax"/>
          <c:max val="6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459656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0.74847</cdr:x>
      <cdr:y>0.5374</cdr:y>
    </cdr:from>
    <cdr:to>
      <cdr:x>0.78967</cdr:x>
      <cdr:y>0.58427</cdr:y>
    </cdr:to>
    <cdr:sp macro="" textlink="">
      <cdr:nvSpPr>
        <cdr:cNvPr id="2" name="TextBox 66"/>
        <cdr:cNvSpPr txBox="1"/>
      </cdr:nvSpPr>
      <cdr:spPr>
        <a:xfrm xmlns:a="http://schemas.openxmlformats.org/drawingml/2006/main">
          <a:off x="5916167" y="2470461"/>
          <a:ext cx="3257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dirty="0" smtClean="0"/>
            <a:t>30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0.77267</cdr:x>
      <cdr:y>0.5294</cdr:y>
    </cdr:from>
    <cdr:to>
      <cdr:x>0.81388</cdr:x>
      <cdr:y>0.57626</cdr:y>
    </cdr:to>
    <cdr:sp macro="" textlink="">
      <cdr:nvSpPr>
        <cdr:cNvPr id="3" name="TextBox 66"/>
        <cdr:cNvSpPr txBox="1"/>
      </cdr:nvSpPr>
      <cdr:spPr>
        <a:xfrm xmlns:a="http://schemas.openxmlformats.org/drawingml/2006/main">
          <a:off x="6107468" y="2433671"/>
          <a:ext cx="3257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dirty="0" smtClean="0"/>
            <a:t>31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0.79179</cdr:x>
      <cdr:y>0.46338</cdr:y>
    </cdr:from>
    <cdr:to>
      <cdr:x>0.833</cdr:x>
      <cdr:y>0.51025</cdr:y>
    </cdr:to>
    <cdr:sp macro="" textlink="">
      <cdr:nvSpPr>
        <cdr:cNvPr id="4" name="TextBox 66"/>
        <cdr:cNvSpPr txBox="1"/>
      </cdr:nvSpPr>
      <cdr:spPr>
        <a:xfrm xmlns:a="http://schemas.openxmlformats.org/drawingml/2006/main">
          <a:off x="6258604" y="2130210"/>
          <a:ext cx="3257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dirty="0" smtClean="0"/>
            <a:t>32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0.8176</cdr:x>
      <cdr:y>0.52786</cdr:y>
    </cdr:from>
    <cdr:to>
      <cdr:x>0.8588</cdr:x>
      <cdr:y>0.57473</cdr:y>
    </cdr:to>
    <cdr:sp macro="" textlink="">
      <cdr:nvSpPr>
        <cdr:cNvPr id="5" name="TextBox 66"/>
        <cdr:cNvSpPr txBox="1"/>
      </cdr:nvSpPr>
      <cdr:spPr>
        <a:xfrm xmlns:a="http://schemas.openxmlformats.org/drawingml/2006/main">
          <a:off x="6462564" y="2426625"/>
          <a:ext cx="3257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dirty="0" smtClean="0"/>
            <a:t>33</a:t>
          </a:r>
          <a:endParaRPr lang="en-US" sz="800" dirty="0"/>
        </a:p>
      </cdr:txBody>
    </cdr:sp>
  </cdr:relSizeAnchor>
  <cdr:relSizeAnchor xmlns:cdr="http://schemas.openxmlformats.org/drawingml/2006/chartDrawing">
    <cdr:from>
      <cdr:x>0.84122</cdr:x>
      <cdr:y>0.52499</cdr:y>
    </cdr:from>
    <cdr:to>
      <cdr:x>0.88243</cdr:x>
      <cdr:y>0.57185</cdr:y>
    </cdr:to>
    <cdr:sp macro="" textlink="">
      <cdr:nvSpPr>
        <cdr:cNvPr id="6" name="TextBox 66"/>
        <cdr:cNvSpPr txBox="1"/>
      </cdr:nvSpPr>
      <cdr:spPr>
        <a:xfrm xmlns:a="http://schemas.openxmlformats.org/drawingml/2006/main">
          <a:off x="6649302" y="2413394"/>
          <a:ext cx="3257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dirty="0" smtClean="0"/>
            <a:t>34</a:t>
          </a:r>
          <a:endParaRPr lang="en-US" sz="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9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Impact Analysis Template Revision</a:t>
            </a:r>
          </a:p>
          <a:p>
            <a:r>
              <a:rPr lang="en-US" sz="2400" b="1" dirty="0" smtClean="0"/>
              <a:t>and</a:t>
            </a:r>
          </a:p>
          <a:p>
            <a:r>
              <a:rPr lang="en-US" sz="2400" b="1" dirty="0" smtClean="0"/>
              <a:t>Impact Analysis Statistics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March 8,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467600" cy="518318"/>
          </a:xfrm>
        </p:spPr>
        <p:txBody>
          <a:bodyPr/>
          <a:lstStyle/>
          <a:p>
            <a:r>
              <a:rPr lang="en-US" sz="2400" dirty="0" smtClean="0"/>
              <a:t>Closing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71800" y="1828800"/>
            <a:ext cx="4191000" cy="3276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199313" algn="l"/>
              </a:tabLst>
            </a:pPr>
            <a:r>
              <a:rPr lang="en-US" sz="3600" i="1" dirty="0" smtClean="0">
                <a:solidFill>
                  <a:schemeClr val="accent3">
                    <a:lumMod val="75000"/>
                  </a:schemeClr>
                </a:solidFill>
              </a:rPr>
              <a:t>Questions?</a:t>
            </a:r>
          </a:p>
          <a:p>
            <a:pPr marL="0" indent="0">
              <a:buNone/>
              <a:tabLst>
                <a:tab pos="7199313" algn="l"/>
              </a:tabLst>
            </a:pPr>
            <a:endParaRPr lang="en-US" sz="36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  <a:tabLst>
                <a:tab pos="7199313" algn="l"/>
              </a:tabLst>
            </a:pPr>
            <a:endParaRPr lang="en-US" sz="36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  <a:tabLst>
                <a:tab pos="7199313" algn="l"/>
              </a:tabLst>
            </a:pPr>
            <a:r>
              <a:rPr lang="en-US" sz="3600" i="1" dirty="0" smtClean="0">
                <a:solidFill>
                  <a:schemeClr val="accent3">
                    <a:lumMod val="75000"/>
                  </a:schemeClr>
                </a:solidFill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28983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7800" y="914400"/>
            <a:ext cx="7391400" cy="5486400"/>
          </a:xfrm>
        </p:spPr>
        <p:txBody>
          <a:bodyPr/>
          <a:lstStyle/>
          <a:p>
            <a:r>
              <a:rPr lang="en-US" sz="2400" dirty="0" smtClean="0"/>
              <a:t>Impact Analysis (IA) Recommendations</a:t>
            </a:r>
            <a:endParaRPr lang="en-US" sz="1800" dirty="0" smtClean="0"/>
          </a:p>
          <a:p>
            <a:pPr lvl="1"/>
            <a:r>
              <a:rPr lang="en-US" sz="1800" dirty="0" smtClean="0"/>
              <a:t>IA Template Revisions</a:t>
            </a:r>
          </a:p>
          <a:p>
            <a:pPr lvl="2"/>
            <a:r>
              <a:rPr lang="en-US" sz="1800" dirty="0" smtClean="0"/>
              <a:t>ERCOT </a:t>
            </a:r>
            <a:r>
              <a:rPr lang="en-US" sz="1800" dirty="0" smtClean="0"/>
              <a:t>and Vendor Labor </a:t>
            </a:r>
            <a:r>
              <a:rPr lang="en-US" sz="1800" dirty="0" smtClean="0"/>
              <a:t>Cost Percentages</a:t>
            </a:r>
            <a:endParaRPr lang="en-US" sz="1800" dirty="0" smtClean="0"/>
          </a:p>
          <a:p>
            <a:pPr lvl="2"/>
            <a:r>
              <a:rPr lang="en-US" sz="1800" dirty="0" smtClean="0"/>
              <a:t>Percentage of Cost by Impacted System</a:t>
            </a:r>
            <a:endParaRPr lang="en-US" sz="1800" dirty="0"/>
          </a:p>
          <a:p>
            <a:pPr lvl="2"/>
            <a:r>
              <a:rPr lang="en-US" sz="1800" dirty="0" smtClean="0"/>
              <a:t>Combining Sections</a:t>
            </a:r>
          </a:p>
          <a:p>
            <a:pPr lvl="3"/>
            <a:r>
              <a:rPr lang="en-US" sz="1600" dirty="0" smtClean="0"/>
              <a:t>“Alternatives for a More Efficient Implementation”</a:t>
            </a:r>
          </a:p>
          <a:p>
            <a:pPr lvl="3"/>
            <a:r>
              <a:rPr lang="en-US" sz="1600" dirty="0" smtClean="0"/>
              <a:t>“Evaluation of Interim Solutions”</a:t>
            </a:r>
          </a:p>
          <a:p>
            <a:pPr lvl="2"/>
            <a:r>
              <a:rPr lang="en-US" sz="1800" dirty="0" smtClean="0"/>
              <a:t>Removal of “Feasibility of Implementation”</a:t>
            </a:r>
          </a:p>
          <a:p>
            <a:pPr lvl="1"/>
            <a:endParaRPr lang="en-US" sz="1800" dirty="0"/>
          </a:p>
          <a:p>
            <a:r>
              <a:rPr lang="en-US" sz="2200" dirty="0" smtClean="0"/>
              <a:t>Impact Analysis Statistics</a:t>
            </a:r>
          </a:p>
          <a:p>
            <a:pPr lvl="1"/>
            <a:r>
              <a:rPr lang="en-US" sz="1800" dirty="0" smtClean="0"/>
              <a:t>Cost Estimate Accuracy</a:t>
            </a:r>
          </a:p>
          <a:p>
            <a:pPr lvl="1"/>
            <a:r>
              <a:rPr lang="en-US" sz="1800" dirty="0" smtClean="0"/>
              <a:t>Duration Estimate Accuracy</a:t>
            </a:r>
          </a:p>
          <a:p>
            <a:pPr lvl="1"/>
            <a:r>
              <a:rPr lang="en-US" sz="1800" dirty="0" smtClean="0"/>
              <a:t>Estimated Time to Complete an Impact Analysis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27613"/>
          </a:xfrm>
        </p:spPr>
        <p:txBody>
          <a:bodyPr/>
          <a:lstStyle/>
          <a:p>
            <a:r>
              <a:rPr lang="en-US" sz="2400" dirty="0" smtClean="0"/>
              <a:t>Section 21 Impact Analysis Requirements – 21.4.6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676400"/>
            <a:ext cx="765630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sz="2400" dirty="0" smtClean="0"/>
              <a:t>Impact Analysis Template Recommendations</a:t>
            </a:r>
            <a:endParaRPr lang="en-US" sz="2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43000" y="6084291"/>
            <a:ext cx="7163786" cy="545109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" dirty="0">
                <a:latin typeface="Wingdings" panose="05000000000000000000" pitchFamily="2" charset="2"/>
              </a:rPr>
              <a:t>l</a:t>
            </a:r>
          </a:p>
          <a:p>
            <a:pPr marL="0" indent="0" algn="ctr">
              <a:buNone/>
            </a:pPr>
            <a:r>
              <a:rPr lang="en-US" sz="800" dirty="0">
                <a:latin typeface="Wingdings" panose="05000000000000000000" pitchFamily="2" charset="2"/>
              </a:rPr>
              <a:t>l</a:t>
            </a:r>
          </a:p>
          <a:p>
            <a:pPr marL="0" indent="0" algn="ctr">
              <a:buNone/>
            </a:pPr>
            <a:r>
              <a:rPr lang="en-US" sz="800" dirty="0" smtClean="0">
                <a:latin typeface="Wingdings" panose="05000000000000000000" pitchFamily="2" charset="2"/>
              </a:rPr>
              <a:t>l</a:t>
            </a:r>
            <a:endParaRPr lang="en-US" sz="800" dirty="0">
              <a:latin typeface="Wingdings" panose="05000000000000000000" pitchFamily="2" charset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33" y="778311"/>
            <a:ext cx="7171267" cy="530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sz="2400" dirty="0" smtClean="0"/>
              <a:t>Impact Analysis Template Recommendations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808409"/>
            <a:ext cx="7620000" cy="495187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" dirty="0">
                <a:latin typeface="Wingdings" panose="05000000000000000000" pitchFamily="2" charset="2"/>
              </a:rPr>
              <a:t>l</a:t>
            </a:r>
          </a:p>
          <a:p>
            <a:pPr marL="0" indent="0" algn="ctr">
              <a:buNone/>
            </a:pPr>
            <a:r>
              <a:rPr lang="en-US" sz="800" dirty="0">
                <a:latin typeface="Wingdings" panose="05000000000000000000" pitchFamily="2" charset="2"/>
              </a:rPr>
              <a:t>l</a:t>
            </a:r>
          </a:p>
          <a:p>
            <a:pPr marL="0" indent="0" algn="ctr">
              <a:buNone/>
            </a:pPr>
            <a:r>
              <a:rPr lang="en-US" sz="800" dirty="0" smtClean="0">
                <a:latin typeface="Wingdings" panose="05000000000000000000" pitchFamily="2" charset="2"/>
              </a:rPr>
              <a:t>l</a:t>
            </a:r>
            <a:endParaRPr lang="en-US" sz="800" dirty="0">
              <a:latin typeface="Wingdings" panose="05000000000000000000" pitchFamily="2" charset="2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4343400"/>
            <a:ext cx="8610601" cy="1905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199313" algn="l"/>
              </a:tabLst>
            </a:pP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Summary of Recommended IA Template Revisions</a:t>
            </a:r>
            <a:endParaRPr lang="en-US" sz="18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00100" lvl="1" indent="-342900">
              <a:buFont typeface="+mj-lt"/>
              <a:buAutoNum type="arabicPeriod"/>
              <a:tabLst>
                <a:tab pos="7199313" algn="l"/>
              </a:tabLst>
            </a:pPr>
            <a:r>
              <a:rPr lang="en-US" sz="1600" dirty="0" smtClean="0"/>
              <a:t>Add ERCOT and vendor labor </a:t>
            </a:r>
            <a:r>
              <a:rPr lang="en-US" sz="1600" dirty="0" smtClean="0"/>
              <a:t>cost percentages</a:t>
            </a:r>
            <a:endParaRPr lang="en-US" sz="1600" dirty="0" smtClean="0"/>
          </a:p>
          <a:p>
            <a:pPr marL="800100" lvl="1" indent="-342900">
              <a:buFont typeface="+mj-lt"/>
              <a:buAutoNum type="arabicPeriod"/>
              <a:tabLst>
                <a:tab pos="7199313" algn="l"/>
              </a:tabLst>
            </a:pPr>
            <a:r>
              <a:rPr lang="en-US" sz="1600" dirty="0" smtClean="0"/>
              <a:t>Add percentage of cost by impacted system</a:t>
            </a:r>
          </a:p>
          <a:p>
            <a:pPr marL="800100" lvl="1" indent="-342900">
              <a:buFont typeface="+mj-lt"/>
              <a:buAutoNum type="arabicPeriod"/>
              <a:tabLst>
                <a:tab pos="7199313" algn="l"/>
              </a:tabLst>
            </a:pPr>
            <a:r>
              <a:rPr lang="en-US" sz="1600" dirty="0" smtClean="0"/>
              <a:t>Combine </a:t>
            </a:r>
            <a:r>
              <a:rPr lang="en-US" sz="1400" dirty="0" smtClean="0"/>
              <a:t>“Evaluation of Interim Solutions”</a:t>
            </a:r>
            <a:r>
              <a:rPr lang="en-US" sz="1600" dirty="0" smtClean="0"/>
              <a:t> and </a:t>
            </a:r>
            <a:r>
              <a:rPr lang="en-US" sz="1400" dirty="0" smtClean="0"/>
              <a:t>“Alternatives for More Effective Implementation”</a:t>
            </a:r>
          </a:p>
          <a:p>
            <a:pPr marL="800100" lvl="1" indent="-342900">
              <a:buFont typeface="+mj-lt"/>
              <a:buAutoNum type="arabicPeriod"/>
              <a:tabLst>
                <a:tab pos="7199313" algn="l"/>
              </a:tabLst>
            </a:pPr>
            <a:r>
              <a:rPr lang="en-US" sz="1600" dirty="0" smtClean="0"/>
              <a:t>Remove “Feasibility of Implementation”</a:t>
            </a:r>
          </a:p>
          <a:p>
            <a:pPr marL="1200150" lvl="2" indent="-342900">
              <a:tabLst>
                <a:tab pos="7199313" algn="l"/>
              </a:tabLst>
            </a:pPr>
            <a:r>
              <a:rPr lang="en-US" sz="1400" dirty="0" smtClean="0"/>
              <a:t>“Comments” field or separate Comments filing is used to communicate issues in this area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  <a:tabLst>
                <a:tab pos="7199313" algn="l"/>
              </a:tabLst>
            </a:pPr>
            <a:endParaRPr lang="en-US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16" y="1303596"/>
            <a:ext cx="7882168" cy="292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5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IA Statistics – Cost Estimate Accuracy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59184" y="3078370"/>
            <a:ext cx="740670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228591"/>
              </p:ext>
            </p:extLst>
          </p:nvPr>
        </p:nvGraphicFramePr>
        <p:xfrm>
          <a:off x="338730" y="652118"/>
          <a:ext cx="7904354" cy="4597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09108" y="888034"/>
            <a:ext cx="328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sp>
        <p:nvSpPr>
          <p:cNvPr id="6" name="Rectangle 5"/>
          <p:cNvSpPr/>
          <p:nvPr/>
        </p:nvSpPr>
        <p:spPr>
          <a:xfrm>
            <a:off x="2508756" y="6312574"/>
            <a:ext cx="3299447" cy="3821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8075980" y="1677074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13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8374774" y="1066800"/>
            <a:ext cx="150949" cy="1961288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8410800" y="3176216"/>
            <a:ext cx="180414" cy="211866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8150102" y="4030542"/>
            <a:ext cx="1289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19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8308371" y="2872525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7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8343222" y="3106203"/>
            <a:ext cx="313855" cy="1219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45657" y="6314398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If actual spend falls within the IA range the variance is 0</a:t>
            </a:r>
            <a:endParaRPr lang="en-US" sz="1000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t="38752" b="35442"/>
          <a:stretch/>
        </p:blipFill>
        <p:spPr>
          <a:xfrm>
            <a:off x="2589616" y="6420038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/>
          <p:cNvSpPr txBox="1"/>
          <p:nvPr/>
        </p:nvSpPr>
        <p:spPr>
          <a:xfrm rot="16200000">
            <a:off x="-1021818" y="3212371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Actual $ Variance from IA Range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24772" y="5673942"/>
            <a:ext cx="16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2015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21 Revision Requests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69717" y="5690700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2016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18 Revision Requests</a:t>
            </a:r>
          </a:p>
        </p:txBody>
      </p:sp>
      <p:sp>
        <p:nvSpPr>
          <p:cNvPr id="19" name="Right Brace 18"/>
          <p:cNvSpPr/>
          <p:nvPr/>
        </p:nvSpPr>
        <p:spPr>
          <a:xfrm rot="5400000">
            <a:off x="1788355" y="4430417"/>
            <a:ext cx="279691" cy="2087198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3919469" y="4529460"/>
            <a:ext cx="341222" cy="1937838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28336" y="5679518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2017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17 Projects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22 Revision Requests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6583488" y="3958873"/>
            <a:ext cx="343583" cy="309384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3056482" y="896616"/>
            <a:ext cx="1" cy="4417756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 flipH="1">
            <a:off x="5108367" y="903746"/>
            <a:ext cx="1" cy="4417756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865219" y="6311009"/>
            <a:ext cx="250945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 smtClean="0">
                <a:solidFill>
                  <a:prstClr val="black"/>
                </a:solidFill>
              </a:rPr>
              <a:t>Note: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smtClean="0">
                <a:solidFill>
                  <a:prstClr val="black"/>
                </a:solidFill>
              </a:rPr>
              <a:t>Graph compares the posted IA cost range with the actual project spend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11700" y="3493686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1197315" y="3204353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85723" y="289005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3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1557099" y="313517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53259" y="326368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1922698" y="308578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6</a:t>
            </a:r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2106803" y="3923408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</a:t>
            </a:r>
            <a:endParaRPr lang="en-US" sz="800" dirty="0"/>
          </a:p>
        </p:txBody>
      </p:sp>
      <p:sp>
        <p:nvSpPr>
          <p:cNvPr id="33" name="TextBox 32"/>
          <p:cNvSpPr txBox="1"/>
          <p:nvPr/>
        </p:nvSpPr>
        <p:spPr>
          <a:xfrm>
            <a:off x="2291014" y="305837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71871" y="340723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9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2795461" y="18330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11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2970975" y="317323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</a:t>
            </a:r>
            <a:endParaRPr lang="en-US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3133825" y="291384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13</a:t>
            </a:r>
            <a:endParaRPr lang="en-US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3326074" y="259294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14</a:t>
            </a:r>
            <a:endParaRPr lang="en-US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3517372" y="317323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15</a:t>
            </a:r>
            <a:endParaRPr lang="en-US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3669996" y="28757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16</a:t>
            </a:r>
            <a:endParaRPr lang="en-US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3862749" y="286230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17</a:t>
            </a:r>
            <a:endParaRPr lang="en-US" sz="800" dirty="0"/>
          </a:p>
        </p:txBody>
      </p:sp>
      <p:sp>
        <p:nvSpPr>
          <p:cNvPr id="42" name="TextBox 41"/>
          <p:cNvSpPr txBox="1"/>
          <p:nvPr/>
        </p:nvSpPr>
        <p:spPr>
          <a:xfrm>
            <a:off x="4073420" y="372544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18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4243132" y="265391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19</a:t>
            </a:r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4467860" y="237749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20</a:t>
            </a:r>
            <a:endParaRPr lang="en-US" sz="800" dirty="0"/>
          </a:p>
        </p:txBody>
      </p:sp>
      <p:sp>
        <p:nvSpPr>
          <p:cNvPr id="45" name="TextBox 44"/>
          <p:cNvSpPr txBox="1"/>
          <p:nvPr/>
        </p:nvSpPr>
        <p:spPr>
          <a:xfrm>
            <a:off x="4614951" y="210733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4826752" y="207473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22</a:t>
            </a:r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4989602" y="321962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23</a:t>
            </a:r>
            <a:endParaRPr lang="en-US" sz="800" dirty="0"/>
          </a:p>
        </p:txBody>
      </p:sp>
      <p:sp>
        <p:nvSpPr>
          <p:cNvPr id="48" name="TextBox 47"/>
          <p:cNvSpPr txBox="1"/>
          <p:nvPr/>
        </p:nvSpPr>
        <p:spPr>
          <a:xfrm>
            <a:off x="5157736" y="321962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24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5331438" y="324290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25</a:t>
            </a:r>
            <a:endParaRPr lang="en-US" sz="800" dirty="0"/>
          </a:p>
        </p:txBody>
      </p:sp>
      <p:sp>
        <p:nvSpPr>
          <p:cNvPr id="50" name="TextBox 49"/>
          <p:cNvSpPr txBox="1"/>
          <p:nvPr/>
        </p:nvSpPr>
        <p:spPr>
          <a:xfrm>
            <a:off x="5535425" y="314531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26</a:t>
            </a:r>
            <a:endParaRPr lang="en-US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5722455" y="286746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27</a:t>
            </a:r>
            <a:endParaRPr lang="en-US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5900150" y="30896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28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080980" y="284292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29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7183274" y="364248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35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7346124" y="23235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36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7543800" y="265862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37</a:t>
            </a:r>
            <a:endParaRPr lang="en-US" sz="800" dirty="0"/>
          </a:p>
        </p:txBody>
      </p:sp>
      <p:sp>
        <p:nvSpPr>
          <p:cNvPr id="57" name="TextBox 56"/>
          <p:cNvSpPr txBox="1"/>
          <p:nvPr/>
        </p:nvSpPr>
        <p:spPr>
          <a:xfrm>
            <a:off x="7706650" y="289685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38</a:t>
            </a:r>
            <a:endParaRPr lang="en-US" sz="800" dirty="0"/>
          </a:p>
        </p:txBody>
      </p:sp>
      <p:sp>
        <p:nvSpPr>
          <p:cNvPr id="58" name="TextBox 57"/>
          <p:cNvSpPr txBox="1"/>
          <p:nvPr/>
        </p:nvSpPr>
        <p:spPr>
          <a:xfrm>
            <a:off x="7909324" y="187548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39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5875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sz="2400" dirty="0"/>
              <a:t>IA Statistics – </a:t>
            </a:r>
            <a:r>
              <a:rPr lang="en-US" sz="2400" dirty="0" smtClean="0"/>
              <a:t>Duration Estimate Accuracy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cxnSp>
        <p:nvCxnSpPr>
          <p:cNvPr id="251" name="Straight Connector 250"/>
          <p:cNvCxnSpPr/>
          <p:nvPr/>
        </p:nvCxnSpPr>
        <p:spPr>
          <a:xfrm flipV="1">
            <a:off x="989673" y="4227764"/>
            <a:ext cx="7267265" cy="363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2" name="Chart 2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814834"/>
              </p:ext>
            </p:extLst>
          </p:nvPr>
        </p:nvGraphicFramePr>
        <p:xfrm>
          <a:off x="686957" y="767989"/>
          <a:ext cx="7454542" cy="459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3" name="TextBox 252"/>
          <p:cNvSpPr txBox="1"/>
          <p:nvPr/>
        </p:nvSpPr>
        <p:spPr>
          <a:xfrm>
            <a:off x="6810647" y="404128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34</a:t>
            </a:r>
            <a:endParaRPr lang="en-US" sz="800" dirty="0"/>
          </a:p>
        </p:txBody>
      </p:sp>
      <p:cxnSp>
        <p:nvCxnSpPr>
          <p:cNvPr id="254" name="Straight Connector 253"/>
          <p:cNvCxnSpPr/>
          <p:nvPr/>
        </p:nvCxnSpPr>
        <p:spPr>
          <a:xfrm flipH="1">
            <a:off x="3011331" y="931675"/>
            <a:ext cx="1" cy="4417756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2922421" y="404128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12</a:t>
            </a:r>
            <a:endParaRPr lang="en-US" sz="800" dirty="0"/>
          </a:p>
        </p:txBody>
      </p:sp>
      <p:sp>
        <p:nvSpPr>
          <p:cNvPr id="256" name="TextBox 255"/>
          <p:cNvSpPr txBox="1"/>
          <p:nvPr/>
        </p:nvSpPr>
        <p:spPr>
          <a:xfrm rot="16200000">
            <a:off x="7784482" y="2385129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18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7" name="Right Brace 256"/>
          <p:cNvSpPr/>
          <p:nvPr/>
        </p:nvSpPr>
        <p:spPr>
          <a:xfrm>
            <a:off x="8161554" y="1066800"/>
            <a:ext cx="159736" cy="3053614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58" name="Right Brace 257"/>
          <p:cNvSpPr/>
          <p:nvPr/>
        </p:nvSpPr>
        <p:spPr>
          <a:xfrm>
            <a:off x="8181012" y="4338745"/>
            <a:ext cx="188599" cy="887673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 rot="16200000">
            <a:off x="7928672" y="4752377"/>
            <a:ext cx="1289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0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0" name="TextBox 259"/>
          <p:cNvSpPr txBox="1"/>
          <p:nvPr/>
        </p:nvSpPr>
        <p:spPr>
          <a:xfrm rot="16200000">
            <a:off x="8194038" y="3795913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21 Projects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261" name="Straight Arrow Connector 260"/>
          <p:cNvCxnSpPr/>
          <p:nvPr/>
        </p:nvCxnSpPr>
        <p:spPr>
          <a:xfrm flipH="1" flipV="1">
            <a:off x="8302297" y="4211266"/>
            <a:ext cx="209381" cy="444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855696" y="5696428"/>
            <a:ext cx="1924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2015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21 Revision Requests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3377356" y="5697433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2016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18 Revision Requests</a:t>
            </a:r>
          </a:p>
        </p:txBody>
      </p:sp>
      <p:sp>
        <p:nvSpPr>
          <p:cNvPr id="265" name="Right Brace 264"/>
          <p:cNvSpPr/>
          <p:nvPr/>
        </p:nvSpPr>
        <p:spPr>
          <a:xfrm rot="5400000">
            <a:off x="1844599" y="4526356"/>
            <a:ext cx="280098" cy="192453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66" name="Right Brace 265"/>
          <p:cNvSpPr/>
          <p:nvPr/>
        </p:nvSpPr>
        <p:spPr>
          <a:xfrm rot="5400000">
            <a:off x="3830250" y="4598645"/>
            <a:ext cx="300175" cy="1799691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876046" y="5713492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2017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17 Projects</a:t>
            </a:r>
          </a:p>
          <a:p>
            <a:pPr algn="ctr" defTabSz="457200"/>
            <a:r>
              <a:rPr lang="en-US" sz="11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22 Revision Requests</a:t>
            </a:r>
          </a:p>
        </p:txBody>
      </p:sp>
      <p:sp>
        <p:nvSpPr>
          <p:cNvPr id="268" name="Right Brace 267"/>
          <p:cNvSpPr/>
          <p:nvPr/>
        </p:nvSpPr>
        <p:spPr>
          <a:xfrm rot="5400000">
            <a:off x="6420446" y="3918828"/>
            <a:ext cx="365087" cy="322424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 smtClean="0">
              <a:solidFill>
                <a:prstClr val="black"/>
              </a:solidFill>
            </a:endParaRPr>
          </a:p>
        </p:txBody>
      </p:sp>
      <p:cxnSp>
        <p:nvCxnSpPr>
          <p:cNvPr id="269" name="Straight Connector 268"/>
          <p:cNvCxnSpPr/>
          <p:nvPr/>
        </p:nvCxnSpPr>
        <p:spPr>
          <a:xfrm flipH="1">
            <a:off x="4948059" y="970028"/>
            <a:ext cx="1" cy="4417756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70" name="Rectangle 269"/>
          <p:cNvSpPr/>
          <p:nvPr/>
        </p:nvSpPr>
        <p:spPr>
          <a:xfrm>
            <a:off x="2362200" y="6301775"/>
            <a:ext cx="3451617" cy="3958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TextBox 270"/>
          <p:cNvSpPr txBox="1"/>
          <p:nvPr/>
        </p:nvSpPr>
        <p:spPr>
          <a:xfrm>
            <a:off x="3839577" y="6302050"/>
            <a:ext cx="2070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If actual duration falls within the IA range the variance is 0.</a:t>
            </a:r>
          </a:p>
        </p:txBody>
      </p:sp>
      <p:pic>
        <p:nvPicPr>
          <p:cNvPr id="272" name="Picture 2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5156" y="6388656"/>
            <a:ext cx="1518407" cy="219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3" name="TextBox 272"/>
          <p:cNvSpPr txBox="1"/>
          <p:nvPr/>
        </p:nvSpPr>
        <p:spPr>
          <a:xfrm>
            <a:off x="5851897" y="6305490"/>
            <a:ext cx="2825751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 smtClean="0"/>
              <a:t>Note</a:t>
            </a:r>
            <a:r>
              <a:rPr lang="en-US" sz="1000" dirty="0" smtClean="0"/>
              <a:t>: Graph compares the posted IA duration range with the actual project duration</a:t>
            </a:r>
            <a:endParaRPr lang="en-US" sz="1000" dirty="0"/>
          </a:p>
        </p:txBody>
      </p:sp>
      <p:sp>
        <p:nvSpPr>
          <p:cNvPr id="274" name="TextBox 273"/>
          <p:cNvSpPr txBox="1"/>
          <p:nvPr/>
        </p:nvSpPr>
        <p:spPr>
          <a:xfrm rot="16200000">
            <a:off x="-1010707" y="3056779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Number of Months from IA Range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1079545" y="3568834"/>
            <a:ext cx="183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276" name="TextBox 275"/>
          <p:cNvSpPr txBox="1"/>
          <p:nvPr/>
        </p:nvSpPr>
        <p:spPr>
          <a:xfrm>
            <a:off x="1237010" y="2600573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1407057" y="4026793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</a:t>
            </a:r>
            <a:endParaRPr lang="en-US" sz="800" dirty="0"/>
          </a:p>
        </p:txBody>
      </p:sp>
      <p:sp>
        <p:nvSpPr>
          <p:cNvPr id="278" name="TextBox 277"/>
          <p:cNvSpPr txBox="1"/>
          <p:nvPr/>
        </p:nvSpPr>
        <p:spPr>
          <a:xfrm>
            <a:off x="1572810" y="1679585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4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1755647" y="4028674"/>
            <a:ext cx="2597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</a:t>
            </a:r>
            <a:endParaRPr lang="en-US" sz="800" dirty="0"/>
          </a:p>
        </p:txBody>
      </p:sp>
      <p:sp>
        <p:nvSpPr>
          <p:cNvPr id="280" name="TextBox 279"/>
          <p:cNvSpPr txBox="1"/>
          <p:nvPr/>
        </p:nvSpPr>
        <p:spPr>
          <a:xfrm>
            <a:off x="1940457" y="400538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6</a:t>
            </a:r>
            <a:endParaRPr lang="en-US" sz="800" dirty="0"/>
          </a:p>
        </p:txBody>
      </p:sp>
      <p:sp>
        <p:nvSpPr>
          <p:cNvPr id="281" name="TextBox 280"/>
          <p:cNvSpPr txBox="1"/>
          <p:nvPr/>
        </p:nvSpPr>
        <p:spPr>
          <a:xfrm>
            <a:off x="2289047" y="4001478"/>
            <a:ext cx="2735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2455707" y="221125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9</a:t>
            </a:r>
            <a:endParaRPr lang="en-US" sz="800" dirty="0"/>
          </a:p>
        </p:txBody>
      </p:sp>
      <p:sp>
        <p:nvSpPr>
          <p:cNvPr id="283" name="TextBox 282"/>
          <p:cNvSpPr txBox="1"/>
          <p:nvPr/>
        </p:nvSpPr>
        <p:spPr>
          <a:xfrm>
            <a:off x="2594454" y="2517157"/>
            <a:ext cx="328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</a:t>
            </a:r>
            <a:endParaRPr lang="en-US" sz="800" dirty="0"/>
          </a:p>
        </p:txBody>
      </p:sp>
      <p:sp>
        <p:nvSpPr>
          <p:cNvPr id="284" name="TextBox 283"/>
          <p:cNvSpPr txBox="1"/>
          <p:nvPr/>
        </p:nvSpPr>
        <p:spPr>
          <a:xfrm>
            <a:off x="2759571" y="404128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11</a:t>
            </a:r>
            <a:endParaRPr lang="en-US" sz="800" dirty="0"/>
          </a:p>
        </p:txBody>
      </p:sp>
      <p:sp>
        <p:nvSpPr>
          <p:cNvPr id="285" name="TextBox 284"/>
          <p:cNvSpPr txBox="1"/>
          <p:nvPr/>
        </p:nvSpPr>
        <p:spPr>
          <a:xfrm>
            <a:off x="3123008" y="402475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13</a:t>
            </a:r>
            <a:endParaRPr lang="en-US" sz="800" dirty="0"/>
          </a:p>
        </p:txBody>
      </p:sp>
      <p:sp>
        <p:nvSpPr>
          <p:cNvPr id="286" name="TextBox 285"/>
          <p:cNvSpPr txBox="1"/>
          <p:nvPr/>
        </p:nvSpPr>
        <p:spPr>
          <a:xfrm>
            <a:off x="3280763" y="385367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14</a:t>
            </a:r>
            <a:endParaRPr lang="en-US" sz="800" dirty="0"/>
          </a:p>
        </p:txBody>
      </p:sp>
      <p:sp>
        <p:nvSpPr>
          <p:cNvPr id="287" name="TextBox 286"/>
          <p:cNvSpPr txBox="1"/>
          <p:nvPr/>
        </p:nvSpPr>
        <p:spPr>
          <a:xfrm>
            <a:off x="3446790" y="255609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15</a:t>
            </a:r>
            <a:endParaRPr lang="en-US" sz="800" dirty="0"/>
          </a:p>
        </p:txBody>
      </p:sp>
      <p:sp>
        <p:nvSpPr>
          <p:cNvPr id="288" name="TextBox 287"/>
          <p:cNvSpPr txBox="1"/>
          <p:nvPr/>
        </p:nvSpPr>
        <p:spPr>
          <a:xfrm>
            <a:off x="3618696" y="402703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16</a:t>
            </a:r>
            <a:endParaRPr lang="en-US" sz="800" dirty="0"/>
          </a:p>
        </p:txBody>
      </p:sp>
      <p:sp>
        <p:nvSpPr>
          <p:cNvPr id="289" name="TextBox 288"/>
          <p:cNvSpPr txBox="1"/>
          <p:nvPr/>
        </p:nvSpPr>
        <p:spPr>
          <a:xfrm>
            <a:off x="3815596" y="403004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17</a:t>
            </a:r>
            <a:endParaRPr lang="en-US" sz="8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983541" y="40113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18</a:t>
            </a:r>
            <a:endParaRPr lang="en-US" sz="800" dirty="0"/>
          </a:p>
        </p:txBody>
      </p:sp>
      <p:sp>
        <p:nvSpPr>
          <p:cNvPr id="291" name="TextBox 290"/>
          <p:cNvSpPr txBox="1"/>
          <p:nvPr/>
        </p:nvSpPr>
        <p:spPr>
          <a:xfrm>
            <a:off x="4180441" y="402786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19</a:t>
            </a:r>
            <a:endParaRPr lang="en-US" sz="800" dirty="0"/>
          </a:p>
        </p:txBody>
      </p:sp>
      <p:sp>
        <p:nvSpPr>
          <p:cNvPr id="292" name="TextBox 291"/>
          <p:cNvSpPr txBox="1"/>
          <p:nvPr/>
        </p:nvSpPr>
        <p:spPr>
          <a:xfrm>
            <a:off x="4365052" y="223296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20</a:t>
            </a:r>
            <a:endParaRPr lang="en-US" sz="800" dirty="0"/>
          </a:p>
        </p:txBody>
      </p:sp>
      <p:sp>
        <p:nvSpPr>
          <p:cNvPr id="293" name="TextBox 292"/>
          <p:cNvSpPr txBox="1"/>
          <p:nvPr/>
        </p:nvSpPr>
        <p:spPr>
          <a:xfrm>
            <a:off x="4553198" y="171706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21</a:t>
            </a:r>
            <a:endParaRPr lang="en-US" sz="800" dirty="0"/>
          </a:p>
        </p:txBody>
      </p:sp>
      <p:sp>
        <p:nvSpPr>
          <p:cNvPr id="294" name="TextBox 293"/>
          <p:cNvSpPr txBox="1"/>
          <p:nvPr/>
        </p:nvSpPr>
        <p:spPr>
          <a:xfrm>
            <a:off x="4686777" y="40113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22</a:t>
            </a:r>
            <a:endParaRPr lang="en-US" sz="800" dirty="0"/>
          </a:p>
        </p:txBody>
      </p:sp>
      <p:sp>
        <p:nvSpPr>
          <p:cNvPr id="295" name="TextBox 294"/>
          <p:cNvSpPr txBox="1"/>
          <p:nvPr/>
        </p:nvSpPr>
        <p:spPr>
          <a:xfrm>
            <a:off x="4892399" y="400027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23</a:t>
            </a:r>
            <a:endParaRPr lang="en-US" sz="800" dirty="0"/>
          </a:p>
        </p:txBody>
      </p:sp>
      <p:sp>
        <p:nvSpPr>
          <p:cNvPr id="296" name="TextBox 295"/>
          <p:cNvSpPr txBox="1"/>
          <p:nvPr/>
        </p:nvSpPr>
        <p:spPr>
          <a:xfrm>
            <a:off x="5064278" y="345863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24</a:t>
            </a:r>
            <a:endParaRPr lang="en-US" sz="800" dirty="0"/>
          </a:p>
        </p:txBody>
      </p:sp>
      <p:sp>
        <p:nvSpPr>
          <p:cNvPr id="297" name="TextBox 296"/>
          <p:cNvSpPr txBox="1"/>
          <p:nvPr/>
        </p:nvSpPr>
        <p:spPr>
          <a:xfrm>
            <a:off x="5239069" y="402786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25</a:t>
            </a:r>
            <a:endParaRPr lang="en-US" sz="800" dirty="0"/>
          </a:p>
        </p:txBody>
      </p:sp>
      <p:sp>
        <p:nvSpPr>
          <p:cNvPr id="298" name="TextBox 297"/>
          <p:cNvSpPr txBox="1"/>
          <p:nvPr/>
        </p:nvSpPr>
        <p:spPr>
          <a:xfrm>
            <a:off x="5440744" y="401135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26</a:t>
            </a:r>
            <a:endParaRPr lang="en-US" sz="800" dirty="0"/>
          </a:p>
        </p:txBody>
      </p:sp>
      <p:sp>
        <p:nvSpPr>
          <p:cNvPr id="299" name="TextBox 298"/>
          <p:cNvSpPr txBox="1"/>
          <p:nvPr/>
        </p:nvSpPr>
        <p:spPr>
          <a:xfrm>
            <a:off x="5591973" y="271766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27</a:t>
            </a:r>
            <a:endParaRPr lang="en-US" sz="800" dirty="0"/>
          </a:p>
        </p:txBody>
      </p:sp>
      <p:sp>
        <p:nvSpPr>
          <p:cNvPr id="300" name="TextBox 299"/>
          <p:cNvSpPr txBox="1"/>
          <p:nvPr/>
        </p:nvSpPr>
        <p:spPr>
          <a:xfrm>
            <a:off x="5761671" y="401383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28</a:t>
            </a:r>
            <a:endParaRPr lang="en-US" sz="800" dirty="0"/>
          </a:p>
        </p:txBody>
      </p:sp>
      <p:sp>
        <p:nvSpPr>
          <p:cNvPr id="301" name="TextBox 300"/>
          <p:cNvSpPr txBox="1"/>
          <p:nvPr/>
        </p:nvSpPr>
        <p:spPr>
          <a:xfrm>
            <a:off x="5960779" y="401964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29</a:t>
            </a:r>
            <a:endParaRPr lang="en-US" sz="800" dirty="0"/>
          </a:p>
        </p:txBody>
      </p:sp>
      <p:sp>
        <p:nvSpPr>
          <p:cNvPr id="302" name="TextBox 301"/>
          <p:cNvSpPr txBox="1"/>
          <p:nvPr/>
        </p:nvSpPr>
        <p:spPr>
          <a:xfrm>
            <a:off x="6123629" y="359201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30</a:t>
            </a:r>
            <a:endParaRPr lang="en-US" sz="800" dirty="0"/>
          </a:p>
        </p:txBody>
      </p:sp>
      <p:sp>
        <p:nvSpPr>
          <p:cNvPr id="303" name="TextBox 302"/>
          <p:cNvSpPr txBox="1"/>
          <p:nvPr/>
        </p:nvSpPr>
        <p:spPr>
          <a:xfrm>
            <a:off x="6281655" y="222782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31</a:t>
            </a:r>
            <a:endParaRPr lang="en-US" sz="800" dirty="0"/>
          </a:p>
        </p:txBody>
      </p:sp>
      <p:sp>
        <p:nvSpPr>
          <p:cNvPr id="304" name="TextBox 303"/>
          <p:cNvSpPr txBox="1"/>
          <p:nvPr/>
        </p:nvSpPr>
        <p:spPr>
          <a:xfrm>
            <a:off x="6479753" y="3770906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32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6653649" y="401779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33</a:t>
            </a:r>
            <a:endParaRPr lang="en-US" sz="800" dirty="0"/>
          </a:p>
        </p:txBody>
      </p:sp>
      <p:sp>
        <p:nvSpPr>
          <p:cNvPr id="306" name="TextBox 305"/>
          <p:cNvSpPr txBox="1"/>
          <p:nvPr/>
        </p:nvSpPr>
        <p:spPr>
          <a:xfrm>
            <a:off x="7006169" y="392359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35</a:t>
            </a:r>
            <a:endParaRPr lang="en-US" sz="800" dirty="0"/>
          </a:p>
        </p:txBody>
      </p:sp>
      <p:sp>
        <p:nvSpPr>
          <p:cNvPr id="307" name="TextBox 306"/>
          <p:cNvSpPr txBox="1"/>
          <p:nvPr/>
        </p:nvSpPr>
        <p:spPr>
          <a:xfrm>
            <a:off x="7167082" y="162412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36</a:t>
            </a:r>
            <a:endParaRPr lang="en-US" sz="800" dirty="0"/>
          </a:p>
        </p:txBody>
      </p:sp>
      <p:sp>
        <p:nvSpPr>
          <p:cNvPr id="308" name="TextBox 307"/>
          <p:cNvSpPr txBox="1"/>
          <p:nvPr/>
        </p:nvSpPr>
        <p:spPr>
          <a:xfrm>
            <a:off x="7391637" y="1509469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37</a:t>
            </a:r>
            <a:endParaRPr lang="en-US" sz="800" dirty="0"/>
          </a:p>
        </p:txBody>
      </p:sp>
      <p:sp>
        <p:nvSpPr>
          <p:cNvPr id="309" name="TextBox 308"/>
          <p:cNvSpPr txBox="1"/>
          <p:nvPr/>
        </p:nvSpPr>
        <p:spPr>
          <a:xfrm>
            <a:off x="7510246" y="402035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38</a:t>
            </a:r>
            <a:endParaRPr lang="en-US" sz="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2108156" y="400467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</a:t>
            </a:r>
            <a:endParaRPr lang="en-US" sz="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7738441" y="402679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39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Revision Request Project Legend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93107" y="167482"/>
            <a:ext cx="126669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(E)  ERCOT Sponsored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(M)  Market Sponsored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(V)  Various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2693" y="990600"/>
            <a:ext cx="8763000" cy="5257800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NPRR500, </a:t>
            </a:r>
            <a:r>
              <a:rPr lang="en-US" sz="950" dirty="0"/>
              <a:t>Posting of Generation that is Off but Available</a:t>
            </a:r>
            <a:r>
              <a:rPr lang="en-US" sz="950" dirty="0" smtClean="0"/>
              <a:t>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NPRR543, </a:t>
            </a:r>
            <a:r>
              <a:rPr lang="en-US" sz="950" dirty="0"/>
              <a:t>Message for Confirmed E-Tags,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NPRR680, </a:t>
            </a:r>
            <a:r>
              <a:rPr lang="en-US" sz="950" dirty="0"/>
              <a:t>Allow QSEs to Self-Arrange AS Quantities Greater </a:t>
            </a:r>
            <a:r>
              <a:rPr lang="en-US" sz="950" dirty="0" smtClean="0"/>
              <a:t>Than 	Their </a:t>
            </a:r>
            <a:r>
              <a:rPr lang="en-US" sz="950" dirty="0"/>
              <a:t>AS </a:t>
            </a:r>
            <a:r>
              <a:rPr lang="en-US" sz="950" dirty="0" smtClean="0"/>
              <a:t>Obligation, (E</a:t>
            </a:r>
            <a:r>
              <a:rPr lang="en-US" sz="950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SCR775, </a:t>
            </a:r>
            <a:r>
              <a:rPr lang="en-US" sz="950" dirty="0"/>
              <a:t>Posting Results of Real-Time Data in a Display </a:t>
            </a:r>
            <a:r>
              <a:rPr lang="en-US" sz="950" dirty="0" smtClean="0"/>
              <a:t>Format,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SCR772, </a:t>
            </a:r>
            <a:r>
              <a:rPr lang="en-US" sz="950" dirty="0"/>
              <a:t>New Extract for Five Minute Interval Settlement Data,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NPRR556, </a:t>
            </a:r>
            <a:r>
              <a:rPr lang="en-US" sz="950" dirty="0"/>
              <a:t>Resource Adequacy During Transmission Equipment </a:t>
            </a:r>
            <a:r>
              <a:rPr lang="en-US" sz="950" dirty="0" smtClean="0"/>
              <a:t>	Outage,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NPRR698, NPRR595, NPRR706, </a:t>
            </a:r>
            <a:r>
              <a:rPr lang="en-US" sz="950" dirty="0" smtClean="0"/>
              <a:t>NPRR710, </a:t>
            </a:r>
            <a:r>
              <a:rPr lang="en-US" sz="950" dirty="0"/>
              <a:t>Clarifications to </a:t>
            </a:r>
            <a:r>
              <a:rPr lang="en-US" sz="950" dirty="0" smtClean="0"/>
              <a:t>	NPRR595</a:t>
            </a:r>
            <a:r>
              <a:rPr lang="en-US" sz="950" dirty="0"/>
              <a:t>, RRS Load Resource Treatment In ORDC, </a:t>
            </a:r>
            <a:r>
              <a:rPr lang="en-US" sz="950" dirty="0" smtClean="0"/>
              <a:t>(</a:t>
            </a:r>
            <a:r>
              <a:rPr lang="en-US" sz="950" dirty="0"/>
              <a:t>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NPRR559, NPRR597, NPRR601, NPRR639, </a:t>
            </a:r>
            <a:r>
              <a:rPr lang="en-US" sz="950" dirty="0" smtClean="0"/>
              <a:t>SCR778, </a:t>
            </a:r>
            <a:r>
              <a:rPr lang="en-US" sz="950" dirty="0"/>
              <a:t>2014 CMM </a:t>
            </a:r>
            <a:r>
              <a:rPr lang="en-US" sz="950" dirty="0" smtClean="0"/>
              <a:t>	NPRRs </a:t>
            </a:r>
            <a:r>
              <a:rPr lang="en-US" sz="950" dirty="0"/>
              <a:t>and SCRs, </a:t>
            </a:r>
            <a:r>
              <a:rPr lang="en-US" sz="950" dirty="0" smtClean="0"/>
              <a:t>(</a:t>
            </a:r>
            <a:r>
              <a:rPr lang="en-US" sz="950" dirty="0"/>
              <a:t>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SCR779, </a:t>
            </a:r>
            <a:r>
              <a:rPr lang="en-US" sz="950" dirty="0"/>
              <a:t>Increase to the CRR Auction Transaction Limit,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SCR756, </a:t>
            </a:r>
            <a:r>
              <a:rPr lang="en-US" sz="950" dirty="0" err="1"/>
              <a:t>MarkeTrak</a:t>
            </a:r>
            <a:r>
              <a:rPr lang="en-US" sz="950" dirty="0"/>
              <a:t> Enhancements - Remaining SCR756 Items,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NPRR665, NPRR626, OBD, </a:t>
            </a:r>
            <a:r>
              <a:rPr lang="en-US" sz="950" dirty="0" smtClean="0"/>
              <a:t>NPRR645, </a:t>
            </a:r>
            <a:r>
              <a:rPr lang="en-US" sz="950" dirty="0"/>
              <a:t>Market System </a:t>
            </a:r>
            <a:r>
              <a:rPr lang="en-US" sz="950" dirty="0" smtClean="0"/>
              <a:t>	Enhancements </a:t>
            </a:r>
            <a:r>
              <a:rPr lang="en-US" sz="950" dirty="0"/>
              <a:t>2015, </a:t>
            </a:r>
            <a:r>
              <a:rPr lang="en-US" sz="950" dirty="0" smtClean="0"/>
              <a:t>(</a:t>
            </a:r>
            <a:r>
              <a:rPr lang="en-US" sz="950" dirty="0"/>
              <a:t>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SCR788 </a:t>
            </a:r>
            <a:r>
              <a:rPr lang="en-US" sz="950" dirty="0"/>
              <a:t>Addition of Integral ACE Feedback to GTBD </a:t>
            </a:r>
            <a:r>
              <a:rPr lang="en-US" sz="950" dirty="0" smtClean="0"/>
              <a:t>Calculation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NPRR754, </a:t>
            </a:r>
            <a:r>
              <a:rPr lang="en-US" sz="950" dirty="0"/>
              <a:t>Revise Load Distribution Factors Report Posting </a:t>
            </a:r>
            <a:r>
              <a:rPr lang="en-US" sz="950" dirty="0" smtClean="0"/>
              <a:t>	Frequency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NPRR419 </a:t>
            </a:r>
            <a:r>
              <a:rPr lang="en-US" sz="950" dirty="0"/>
              <a:t>Revise Real Time Energy Imbalance and RMR Adjustment </a:t>
            </a:r>
            <a:r>
              <a:rPr lang="en-US" sz="950" dirty="0" smtClean="0"/>
              <a:t>	Charge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SCR786, </a:t>
            </a:r>
            <a:r>
              <a:rPr lang="en-US" sz="950" dirty="0"/>
              <a:t>Retail Market Test Environment,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NOGRR147, </a:t>
            </a:r>
            <a:r>
              <a:rPr lang="en-US" sz="950" dirty="0" smtClean="0"/>
              <a:t>SCR787, </a:t>
            </a:r>
            <a:r>
              <a:rPr lang="en-US" sz="950" dirty="0"/>
              <a:t>NOGRR147 and SCR787 NDCRC </a:t>
            </a:r>
            <a:r>
              <a:rPr lang="en-US" sz="950" dirty="0" smtClean="0"/>
              <a:t>	Enhancement,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NPRR662 </a:t>
            </a:r>
            <a:r>
              <a:rPr lang="en-US" sz="950" dirty="0"/>
              <a:t>Proxy Energy Offer Curves, </a:t>
            </a:r>
            <a:r>
              <a:rPr lang="en-US" sz="950" dirty="0" smtClean="0"/>
              <a:t>(</a:t>
            </a:r>
            <a:r>
              <a:rPr lang="en-US" sz="950" dirty="0"/>
              <a:t>M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NPRR770, </a:t>
            </a:r>
            <a:r>
              <a:rPr lang="en-US" sz="950" dirty="0"/>
              <a:t>NPRR495 and NPRR736 Changes to Ancillary Services </a:t>
            </a:r>
            <a:r>
              <a:rPr lang="en-US" sz="950" dirty="0" smtClean="0"/>
              <a:t>	Capacity </a:t>
            </a:r>
            <a:r>
              <a:rPr lang="en-US" sz="950" dirty="0"/>
              <a:t>Monitor, </a:t>
            </a:r>
            <a:r>
              <a:rPr lang="en-US" sz="950" dirty="0" smtClean="0"/>
              <a:t>(</a:t>
            </a:r>
            <a:r>
              <a:rPr lang="en-US" sz="950" dirty="0"/>
              <a:t>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NPRR617 </a:t>
            </a:r>
            <a:r>
              <a:rPr lang="en-US" sz="950" dirty="0"/>
              <a:t>and </a:t>
            </a:r>
            <a:r>
              <a:rPr lang="en-US" sz="950" dirty="0" smtClean="0"/>
              <a:t>NPRR700 Implementation, 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NPRR515 </a:t>
            </a:r>
            <a:r>
              <a:rPr lang="en-US" sz="950" dirty="0"/>
              <a:t>Day-Ahead Market Self-Commitment of Generation </a:t>
            </a:r>
            <a:r>
              <a:rPr lang="en-US" sz="950" dirty="0" smtClean="0"/>
              <a:t>	Resources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NPRR588, </a:t>
            </a:r>
            <a:r>
              <a:rPr lang="en-US" sz="950" dirty="0" smtClean="0"/>
              <a:t>NPRR615</a:t>
            </a:r>
            <a:r>
              <a:rPr lang="en-US" sz="950" b="1" dirty="0" smtClean="0"/>
              <a:t>,</a:t>
            </a:r>
            <a:r>
              <a:rPr lang="en-US" sz="950" dirty="0" smtClean="0"/>
              <a:t> </a:t>
            </a:r>
            <a:r>
              <a:rPr lang="en-US" sz="950" dirty="0"/>
              <a:t>NPRRs 588 and 615, </a:t>
            </a:r>
            <a:r>
              <a:rPr lang="en-US" sz="950" dirty="0" smtClean="0"/>
              <a:t>(</a:t>
            </a:r>
            <a:r>
              <a:rPr lang="en-US" sz="950" dirty="0"/>
              <a:t>M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sz="950" dirty="0"/>
          </a:p>
          <a:p>
            <a:pPr marL="514350" indent="-514350">
              <a:buFont typeface="+mj-lt"/>
              <a:buAutoNum type="arabicPeriod"/>
            </a:pPr>
            <a:endParaRPr lang="en-US" sz="950" dirty="0" smtClean="0"/>
          </a:p>
          <a:p>
            <a:pPr marL="514350" indent="-514350">
              <a:buFont typeface="+mj-lt"/>
              <a:buAutoNum type="arabicPeriod"/>
            </a:pPr>
            <a:endParaRPr lang="en-US" sz="950" dirty="0"/>
          </a:p>
          <a:p>
            <a:pPr marL="514350" indent="-514350">
              <a:buFont typeface="+mj-lt"/>
              <a:buAutoNum type="arabicPeriod"/>
            </a:pPr>
            <a:endParaRPr lang="en-US" sz="95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NPRR219, SCR783, </a:t>
            </a:r>
            <a:r>
              <a:rPr lang="en-US" sz="950" dirty="0" smtClean="0"/>
              <a:t>NOGRR050, </a:t>
            </a:r>
            <a:r>
              <a:rPr lang="en-US" sz="950" dirty="0"/>
              <a:t>2015 Outage Scheduler </a:t>
            </a:r>
            <a:r>
              <a:rPr lang="en-US" sz="950" dirty="0" smtClean="0"/>
              <a:t>	Enhancements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V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NPRR785, </a:t>
            </a:r>
            <a:r>
              <a:rPr lang="en-US" sz="950" dirty="0"/>
              <a:t>Synchronizing WGR and PVGR COPs with the Short Term </a:t>
            </a:r>
            <a:r>
              <a:rPr lang="en-US" sz="950" dirty="0" smtClean="0"/>
              <a:t>	Wind </a:t>
            </a:r>
            <a:r>
              <a:rPr lang="en-US" sz="950" dirty="0"/>
              <a:t>and </a:t>
            </a:r>
            <a:r>
              <a:rPr lang="en-US" sz="950" dirty="0" err="1"/>
              <a:t>PhotoVoltaic</a:t>
            </a:r>
            <a:r>
              <a:rPr lang="en-US" sz="950" dirty="0"/>
              <a:t> Forecasts, </a:t>
            </a:r>
            <a:r>
              <a:rPr lang="en-US" sz="950" dirty="0" smtClean="0"/>
              <a:t>(</a:t>
            </a:r>
            <a:r>
              <a:rPr lang="en-US" sz="950" dirty="0"/>
              <a:t>E</a:t>
            </a:r>
            <a:r>
              <a:rPr lang="en-US" sz="95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NPRR808, </a:t>
            </a:r>
            <a:r>
              <a:rPr lang="en-US" sz="950" dirty="0"/>
              <a:t>Three Year CRR Auction, </a:t>
            </a:r>
            <a:r>
              <a:rPr lang="en-US" sz="950" dirty="0" smtClean="0"/>
              <a:t>(</a:t>
            </a:r>
            <a:r>
              <a:rPr lang="en-US" sz="950" dirty="0"/>
              <a:t>M</a:t>
            </a:r>
            <a:r>
              <a:rPr lang="en-US" sz="950" dirty="0" smtClean="0"/>
              <a:t>)</a:t>
            </a:r>
            <a:endParaRPr lang="en-US" sz="950" dirty="0"/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NPRR797 &amp; NPRR789 Load Forecast Enhancements,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NPRR649, Addressing Issues Surrounding High Dispatch Limit (HDL) 	Overrides,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SCR790, </a:t>
            </a:r>
            <a:r>
              <a:rPr lang="en-US" sz="950" dirty="0"/>
              <a:t>Wind </a:t>
            </a:r>
            <a:r>
              <a:rPr lang="en-US" sz="950" dirty="0" smtClean="0"/>
              <a:t>Resource Power Production and Forecast 	Transparency,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NPRR778, </a:t>
            </a:r>
            <a:r>
              <a:rPr lang="en-US" sz="950" dirty="0"/>
              <a:t>Modifications to Date Change and Cancellation Evaluation </a:t>
            </a:r>
            <a:r>
              <a:rPr lang="en-US" sz="950" dirty="0" smtClean="0"/>
              <a:t>	Window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RMGRR134, Allow AMS Data Submittal Process for TDSP – Read 	Non-Modeled Generators,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NPRR764, QSE Capacity Short Calculations Based on an 80% 	Probability of Exceedance (P80), (E)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NPRR782, </a:t>
            </a:r>
            <a:r>
              <a:rPr lang="en-US" sz="950" dirty="0"/>
              <a:t>Settlement of Infeasible Ancillary Services Due to </a:t>
            </a:r>
            <a:r>
              <a:rPr lang="en-US" sz="950" dirty="0" smtClean="0"/>
              <a:t>	Transmission </a:t>
            </a:r>
            <a:r>
              <a:rPr lang="en-US" sz="950" dirty="0"/>
              <a:t>Constraints, </a:t>
            </a:r>
            <a:r>
              <a:rPr lang="en-US" sz="950" dirty="0" smtClean="0"/>
              <a:t>(</a:t>
            </a:r>
            <a:r>
              <a:rPr lang="en-US" sz="950" dirty="0"/>
              <a:t>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NPRR746, Adjustments Due to Negative Load,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NPRR573, </a:t>
            </a:r>
            <a:r>
              <a:rPr lang="en-US" sz="950" dirty="0" smtClean="0"/>
              <a:t>NPRR801, Implementation of NPRR573 &amp; NPRR801,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NPRR821, </a:t>
            </a:r>
            <a:r>
              <a:rPr lang="en-US" sz="950" dirty="0"/>
              <a:t>Inclusion of Private Use Networks in Load Zone Price </a:t>
            </a:r>
            <a:r>
              <a:rPr lang="en-US" sz="950" dirty="0" smtClean="0"/>
              <a:t>	Calculations</a:t>
            </a:r>
            <a:r>
              <a:rPr lang="en-US" sz="950" dirty="0"/>
              <a:t>, </a:t>
            </a:r>
            <a:r>
              <a:rPr lang="en-US" sz="950" dirty="0" smtClean="0"/>
              <a:t>(</a:t>
            </a:r>
            <a:r>
              <a:rPr lang="en-US" sz="950" dirty="0"/>
              <a:t>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/>
              <a:t>RRGRR003, RRGRR006, RRGRR007, </a:t>
            </a:r>
            <a:r>
              <a:rPr lang="en-US" sz="950" dirty="0" smtClean="0"/>
              <a:t>RRGRR009, 2016 RARF 	Enhancements, (V)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RMGRR140, Mass Transition/Acquisition Enhancements (MTAQ),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NPRR272, Definition and Participation of Quick Start Generation 	Resources,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NPRR744, RUC Trigger for the Reliability Deployment Price Adder 	and Alignment with RUC Settlement, (E)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950" dirty="0" smtClean="0"/>
              <a:t>NPRR758, </a:t>
            </a:r>
            <a:r>
              <a:rPr lang="en-US" sz="950" dirty="0"/>
              <a:t>Improved </a:t>
            </a:r>
            <a:r>
              <a:rPr lang="en-US" sz="950" dirty="0" smtClean="0"/>
              <a:t>Transparency for Outages Potentially having a 	High Economic Impact, (E)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 smtClean="0"/>
          </a:p>
          <a:p>
            <a:pPr marL="514350" indent="-514350">
              <a:buFont typeface="+mj-lt"/>
              <a:buAutoNum type="arabicPeriod"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584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880" y="246312"/>
            <a:ext cx="7535920" cy="515688"/>
          </a:xfrm>
        </p:spPr>
        <p:txBody>
          <a:bodyPr/>
          <a:lstStyle/>
          <a:p>
            <a:r>
              <a:rPr lang="en-US" sz="2400" dirty="0"/>
              <a:t>IA Statistics – </a:t>
            </a:r>
            <a:r>
              <a:rPr lang="en-US" sz="2400" dirty="0" smtClean="0"/>
              <a:t>Estimated Time To Complete an IA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2286000"/>
          </a:xfrm>
        </p:spPr>
        <p:txBody>
          <a:bodyPr/>
          <a:lstStyle/>
          <a:p>
            <a:r>
              <a:rPr lang="en-US" sz="2000" dirty="0" smtClean="0"/>
              <a:t>At the November IA process overview, a question </a:t>
            </a:r>
            <a:r>
              <a:rPr lang="en-US" sz="2000" dirty="0" smtClean="0"/>
              <a:t>was </a:t>
            </a:r>
            <a:r>
              <a:rPr lang="en-US" sz="2000" dirty="0" smtClean="0"/>
              <a:t>asked about the time it takes ERCOT to develop an IA</a:t>
            </a:r>
            <a:endParaRPr lang="en-US" sz="1600" dirty="0" smtClean="0"/>
          </a:p>
          <a:p>
            <a:endParaRPr lang="en-US" sz="1200" dirty="0"/>
          </a:p>
          <a:p>
            <a:r>
              <a:rPr lang="en-US" sz="2000" dirty="0" smtClean="0"/>
              <a:t>We estimated the labor of internal ERCOT staff </a:t>
            </a:r>
            <a:r>
              <a:rPr lang="en-US" sz="2000" dirty="0" smtClean="0"/>
              <a:t>to develop several </a:t>
            </a:r>
            <a:r>
              <a:rPr lang="en-US" sz="2000" dirty="0" smtClean="0"/>
              <a:t>recent </a:t>
            </a:r>
            <a:r>
              <a:rPr lang="en-US" sz="2000" dirty="0" smtClean="0"/>
              <a:t>IAs</a:t>
            </a:r>
          </a:p>
          <a:p>
            <a:endParaRPr lang="en-US" sz="1200" dirty="0"/>
          </a:p>
          <a:p>
            <a:r>
              <a:rPr lang="en-US" sz="2000" dirty="0" smtClean="0"/>
              <a:t>Results</a:t>
            </a:r>
            <a:endParaRPr lang="en-US" sz="2000" dirty="0" smtClean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163175"/>
              </p:ext>
            </p:extLst>
          </p:nvPr>
        </p:nvGraphicFramePr>
        <p:xfrm>
          <a:off x="1178512" y="3878580"/>
          <a:ext cx="6553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740614"/>
                <a:gridCol w="18407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Cost Estimate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Labor Cost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Small  (&lt;$100k)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40</a:t>
                      </a:r>
                      <a:r>
                        <a:rPr lang="en-US" b="0" baseline="0" dirty="0" smtClean="0"/>
                        <a:t> – 60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$3k – $5k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   ($100k-$250k)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60 – 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$5k – $10k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   (&gt;$250k)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&gt;120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&gt;$10k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27748"/>
              </p:ext>
            </p:extLst>
          </p:nvPr>
        </p:nvGraphicFramePr>
        <p:xfrm>
          <a:off x="4267200" y="3505200"/>
          <a:ext cx="335280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IA Preparation Effort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83734</TotalTime>
  <Words>525</Words>
  <Application>Microsoft Office PowerPoint</Application>
  <PresentationFormat>On-screen Show (4:3)</PresentationFormat>
  <Paragraphs>232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Section 21 Impact Analysis Requirements – 21.4.6</vt:lpstr>
      <vt:lpstr>Impact Analysis Template Recommendations</vt:lpstr>
      <vt:lpstr>Impact Analysis Template Recommendations</vt:lpstr>
      <vt:lpstr>IA Statistics – Cost Estimate Accuracy</vt:lpstr>
      <vt:lpstr>IA Statistics – Duration Estimate Accuracy</vt:lpstr>
      <vt:lpstr>Revision Request Project Legend</vt:lpstr>
      <vt:lpstr>IA Statistics – Estimated Time To Complete an IA</vt:lpstr>
      <vt:lpstr>Closing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889</cp:revision>
  <cp:lastPrinted>2018-03-01T16:11:45Z</cp:lastPrinted>
  <dcterms:created xsi:type="dcterms:W3CDTF">2016-01-21T15:20:31Z</dcterms:created>
  <dcterms:modified xsi:type="dcterms:W3CDTF">2018-03-01T19:39:45Z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