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0"/>
  </p:notesMasterIdLst>
  <p:handoutMasterIdLst>
    <p:handoutMasterId r:id="rId21"/>
  </p:handoutMasterIdLst>
  <p:sldIdLst>
    <p:sldId id="258" r:id="rId2"/>
    <p:sldId id="412" r:id="rId3"/>
    <p:sldId id="423" r:id="rId4"/>
    <p:sldId id="453" r:id="rId5"/>
    <p:sldId id="457" r:id="rId6"/>
    <p:sldId id="458" r:id="rId7"/>
    <p:sldId id="461" r:id="rId8"/>
    <p:sldId id="459" r:id="rId9"/>
    <p:sldId id="462" r:id="rId10"/>
    <p:sldId id="455" r:id="rId11"/>
    <p:sldId id="456" r:id="rId12"/>
    <p:sldId id="452" r:id="rId13"/>
    <p:sldId id="454" r:id="rId14"/>
    <p:sldId id="449" r:id="rId15"/>
    <p:sldId id="460" r:id="rId16"/>
    <p:sldId id="443" r:id="rId17"/>
    <p:sldId id="450" r:id="rId18"/>
    <p:sldId id="451" r:id="rId19"/>
  </p:sldIdLst>
  <p:sldSz cx="9144000" cy="6858000" type="screen4x3"/>
  <p:notesSz cx="6858000" cy="9180513"/>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224">
          <p15:clr>
            <a:srgbClr val="A4A3A4"/>
          </p15:clr>
        </p15:guide>
        <p15:guide id="2" pos="1536">
          <p15:clr>
            <a:srgbClr val="A4A3A4"/>
          </p15:clr>
        </p15:guide>
      </p15:sldGuideLst>
    </p:ext>
    <p:ext uri="{2D200454-40CA-4A62-9FC3-DE9A4176ACB9}">
      <p15:notesGuideLst xmlns:p15="http://schemas.microsoft.com/office/powerpoint/2012/main">
        <p15:guide id="1" orient="horz" pos="2892">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D5FF9D"/>
    <a:srgbClr val="90E692"/>
    <a:srgbClr val="FFFF00"/>
    <a:srgbClr val="40949A"/>
    <a:srgbClr val="0000CC"/>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35" autoAdjust="0"/>
    <p:restoredTop sz="83851" autoAdjust="0"/>
  </p:normalViewPr>
  <p:slideViewPr>
    <p:cSldViewPr>
      <p:cViewPr varScale="1">
        <p:scale>
          <a:sx n="59" d="100"/>
          <a:sy n="59" d="100"/>
        </p:scale>
        <p:origin x="77" y="158"/>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950" y="-84"/>
      </p:cViewPr>
      <p:guideLst>
        <p:guide orient="horz" pos="289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96259"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96260"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96261"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4232108-C3A9-400D-8371-570CAC933A6D}" type="slidenum">
              <a:rPr lang="en-US" altLang="en-US"/>
              <a:pPr/>
              <a:t>‹#›</a:t>
            </a:fld>
            <a:endParaRPr lang="en-US" altLang="en-US"/>
          </a:p>
        </p:txBody>
      </p:sp>
    </p:spTree>
    <p:extLst>
      <p:ext uri="{BB962C8B-B14F-4D97-AF65-F5344CB8AC3E}">
        <p14:creationId xmlns:p14="http://schemas.microsoft.com/office/powerpoint/2010/main" val="24328016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27651"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27655"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07D8A17-404F-45FB-AE3F-E61300B8AC92}" type="slidenum">
              <a:rPr lang="en-US" altLang="en-US"/>
              <a:pPr/>
              <a:t>‹#›</a:t>
            </a:fld>
            <a:endParaRPr lang="en-US" altLang="en-US"/>
          </a:p>
        </p:txBody>
      </p:sp>
    </p:spTree>
    <p:extLst>
      <p:ext uri="{BB962C8B-B14F-4D97-AF65-F5344CB8AC3E}">
        <p14:creationId xmlns:p14="http://schemas.microsoft.com/office/powerpoint/2010/main" val="7050872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October 16, 2012</a:t>
            </a:r>
          </a:p>
        </p:txBody>
      </p:sp>
      <p:sp>
        <p:nvSpPr>
          <p:cNvPr id="8" name="Rectangle 15"/>
          <p:cNvSpPr>
            <a:spLocks noGrp="1" noChangeArrowheads="1"/>
          </p:cNvSpPr>
          <p:nvPr>
            <p:ph type="ftr" sz="quarter" idx="11"/>
          </p:nvPr>
        </p:nvSpPr>
        <p:spPr>
          <a:xfrm>
            <a:off x="2333625" y="5067300"/>
            <a:ext cx="3533775" cy="419100"/>
          </a:xfrm>
        </p:spPr>
        <p:txBody>
          <a:bodyPr/>
          <a:lstStyle>
            <a:lvl1pPr algn="l">
              <a:defRPr sz="1800" b="1">
                <a:solidFill>
                  <a:schemeClr val="bg1"/>
                </a:solidFill>
              </a:defRPr>
            </a:lvl1pPr>
          </a:lstStyle>
          <a:p>
            <a:pPr>
              <a:defRPr/>
            </a:pPr>
            <a:r>
              <a:rPr lang="en-US"/>
              <a:t>DR/Price Response Survey</a:t>
            </a:r>
            <a:endParaRPr lang="en-US" dirty="0"/>
          </a:p>
        </p:txBody>
      </p:sp>
    </p:spTree>
    <p:extLst>
      <p:ext uri="{BB962C8B-B14F-4D97-AF65-F5344CB8AC3E}">
        <p14:creationId xmlns:p14="http://schemas.microsoft.com/office/powerpoint/2010/main" val="2174003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2E70D2A0-5E9E-41F8-B18B-B58C195F1D2C}" type="slidenum">
              <a:rPr lang="en-US" altLang="en-US"/>
              <a:pPr/>
              <a:t>‹#›</a:t>
            </a:fld>
            <a:endParaRPr lang="en-US" altLang="en-US"/>
          </a:p>
        </p:txBody>
      </p:sp>
      <p:sp>
        <p:nvSpPr>
          <p:cNvPr id="5"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6"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224949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510DFBFB-09E3-44FB-BEC5-536C0998FF19}" type="slidenum">
              <a:rPr lang="en-US" altLang="en-US"/>
              <a:pPr/>
              <a:t>‹#›</a:t>
            </a:fld>
            <a:endParaRPr lang="en-US" altLang="en-US"/>
          </a:p>
        </p:txBody>
      </p:sp>
      <p:sp>
        <p:nvSpPr>
          <p:cNvPr id="5" name="Rectangle 4"/>
          <p:cNvSpPr>
            <a:spLocks noGrp="1" noChangeArrowheads="1"/>
          </p:cNvSpPr>
          <p:nvPr>
            <p:ph type="dt" sz="half" idx="11"/>
          </p:nvPr>
        </p:nvSpPr>
        <p:spPr/>
        <p:txBody>
          <a:bodyPr/>
          <a:lstStyle>
            <a:lvl1pPr>
              <a:defRPr/>
            </a:lvl1pPr>
          </a:lstStyle>
          <a:p>
            <a:pPr>
              <a:defRPr/>
            </a:pPr>
            <a:r>
              <a:rPr lang="en-US"/>
              <a:t>October 16, 2012</a:t>
            </a:r>
          </a:p>
          <a:p>
            <a:pPr>
              <a:defRPr/>
            </a:pPr>
            <a:endParaRPr lang="en-US"/>
          </a:p>
        </p:txBody>
      </p:sp>
      <p:sp>
        <p:nvSpPr>
          <p:cNvPr id="6"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4057020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fld id="{B155FD9D-003E-4C8B-972B-8E64DE076131}" type="slidenum">
              <a:rPr lang="en-US" altLang="en-US"/>
              <a:pPr/>
              <a:t>‹#›</a:t>
            </a:fld>
            <a:endParaRPr lang="en-US" altLang="en-US"/>
          </a:p>
        </p:txBody>
      </p:sp>
      <p:sp>
        <p:nvSpPr>
          <p:cNvPr id="6" name="Rectangle 4"/>
          <p:cNvSpPr>
            <a:spLocks noGrp="1" noChangeArrowheads="1"/>
          </p:cNvSpPr>
          <p:nvPr>
            <p:ph type="dt" sz="half" idx="11"/>
          </p:nvPr>
        </p:nvSpPr>
        <p:spPr/>
        <p:txBody>
          <a:bodyPr/>
          <a:lstStyle>
            <a:lvl1pPr marL="0" marR="0" indent="0" algn="l" defTabSz="914400" rtl="0" eaLnBrk="1" fontAlgn="base" latinLnBrk="0" hangingPunct="1">
              <a:lnSpc>
                <a:spcPct val="100000"/>
              </a:lnSpc>
              <a:spcBef>
                <a:spcPct val="0"/>
              </a:spcBef>
              <a:spcAft>
                <a:spcPct val="0"/>
              </a:spcAft>
              <a:buClrTx/>
              <a:buSzTx/>
              <a:buFontTx/>
              <a:buNone/>
              <a:tabLst/>
              <a:defRPr/>
            </a:lvl1pPr>
          </a:lstStyle>
          <a:p>
            <a:pPr>
              <a:defRPr/>
            </a:pPr>
            <a:r>
              <a:rPr lang="en-US"/>
              <a:t>October 16, 2012</a:t>
            </a:r>
          </a:p>
          <a:p>
            <a:pPr>
              <a:defRPr/>
            </a:pPr>
            <a:endParaRPr lang="en-US"/>
          </a:p>
        </p:txBody>
      </p:sp>
      <p:sp>
        <p:nvSpPr>
          <p:cNvPr id="7"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597071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p:txBody>
          <a:bodyPr/>
          <a:lstStyle>
            <a:lvl1pPr>
              <a:defRPr/>
            </a:lvl1pPr>
          </a:lstStyle>
          <a:p>
            <a:fld id="{BEE96072-7204-4859-932D-3C5D68D5EEB6}" type="slidenum">
              <a:rPr lang="en-US" altLang="en-US"/>
              <a:pPr/>
              <a:t>‹#›</a:t>
            </a:fld>
            <a:endParaRPr lang="en-US" altLang="en-US"/>
          </a:p>
        </p:txBody>
      </p:sp>
      <p:sp>
        <p:nvSpPr>
          <p:cNvPr id="5" name="Rectangle 4"/>
          <p:cNvSpPr>
            <a:spLocks noGrp="1" noChangeArrowheads="1"/>
          </p:cNvSpPr>
          <p:nvPr>
            <p:ph type="dt" sz="half" idx="11"/>
          </p:nvPr>
        </p:nvSpPr>
        <p:spPr/>
        <p:txBody>
          <a:bodyPr/>
          <a:lstStyle>
            <a:lvl1pPr marL="0" marR="0" indent="0" algn="l" defTabSz="914400" rtl="0" eaLnBrk="1" fontAlgn="base" latinLnBrk="0" hangingPunct="1">
              <a:lnSpc>
                <a:spcPct val="100000"/>
              </a:lnSpc>
              <a:spcBef>
                <a:spcPct val="0"/>
              </a:spcBef>
              <a:spcAft>
                <a:spcPct val="0"/>
              </a:spcAft>
              <a:buClrTx/>
              <a:buSzTx/>
              <a:buFontTx/>
              <a:buNone/>
              <a:tabLst/>
              <a:defRPr/>
            </a:lvl1pPr>
          </a:lstStyle>
          <a:p>
            <a:pPr>
              <a:defRPr/>
            </a:pPr>
            <a:r>
              <a:rPr lang="en-US"/>
              <a:t>October 16, 2012</a:t>
            </a:r>
          </a:p>
          <a:p>
            <a:pPr>
              <a:defRPr/>
            </a:pPr>
            <a:endParaRPr lang="en-US"/>
          </a:p>
        </p:txBody>
      </p:sp>
      <p:sp>
        <p:nvSpPr>
          <p:cNvPr id="6"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1820288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fld id="{9F77A625-EE93-48F4-9E6D-B9A34CD2F2E3}" type="slidenum">
              <a:rPr lang="en-US" altLang="en-US"/>
              <a:pPr/>
              <a:t>‹#›</a:t>
            </a:fld>
            <a:endParaRPr lang="en-US" altLang="en-US"/>
          </a:p>
        </p:txBody>
      </p:sp>
      <p:sp>
        <p:nvSpPr>
          <p:cNvPr id="5" name="Rectangle 5"/>
          <p:cNvSpPr>
            <a:spLocks noGrp="1" noChangeArrowheads="1"/>
          </p:cNvSpPr>
          <p:nvPr>
            <p:ph type="ftr" sz="quarter" idx="11"/>
          </p:nvPr>
        </p:nvSpPr>
        <p:spPr/>
        <p:txBody>
          <a:bodyPr/>
          <a:lstStyle>
            <a:lvl1pPr>
              <a:defRPr/>
            </a:lvl1pPr>
          </a:lstStyle>
          <a:p>
            <a:pPr>
              <a:defRPr/>
            </a:pPr>
            <a:r>
              <a:rPr lang="en-US"/>
              <a:t>DR/Price Response</a:t>
            </a:r>
          </a:p>
        </p:txBody>
      </p:sp>
      <p:sp>
        <p:nvSpPr>
          <p:cNvPr id="6" name="Rectangle 4"/>
          <p:cNvSpPr>
            <a:spLocks noGrp="1" noChangeArrowheads="1"/>
          </p:cNvSpPr>
          <p:nvPr>
            <p:ph type="dt" sz="half" idx="12"/>
          </p:nvPr>
        </p:nvSpPr>
        <p:spPr/>
        <p:txBody>
          <a:bodyPr/>
          <a:lstStyle>
            <a:lvl1pPr>
              <a:defRPr/>
            </a:lvl1pPr>
          </a:lstStyle>
          <a:p>
            <a:pPr>
              <a:defRPr/>
            </a:pPr>
            <a:r>
              <a:rPr lang="en-US"/>
              <a:t>October 16, 2012</a:t>
            </a:r>
          </a:p>
        </p:txBody>
      </p:sp>
    </p:spTree>
    <p:extLst>
      <p:ext uri="{BB962C8B-B14F-4D97-AF65-F5344CB8AC3E}">
        <p14:creationId xmlns:p14="http://schemas.microsoft.com/office/powerpoint/2010/main" val="537171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p:txBody>
          <a:bodyPr/>
          <a:lstStyle>
            <a:lvl1pPr>
              <a:defRPr/>
            </a:lvl1pPr>
          </a:lstStyle>
          <a:p>
            <a:fld id="{3B494125-1B35-46AD-AF08-CEA77A348113}" type="slidenum">
              <a:rPr lang="en-US" altLang="en-US"/>
              <a:pPr/>
              <a:t>‹#›</a:t>
            </a:fld>
            <a:endParaRPr lang="en-US" altLang="en-US"/>
          </a:p>
        </p:txBody>
      </p:sp>
      <p:sp>
        <p:nvSpPr>
          <p:cNvPr id="5"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6"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268679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fld id="{B708222E-3DE3-4E4A-8542-AC73DA0AE3CA}" type="slidenum">
              <a:rPr lang="en-US" altLang="en-US"/>
              <a:pPr/>
              <a:t>‹#›</a:t>
            </a:fld>
            <a:endParaRPr lang="en-US" altLang="en-US"/>
          </a:p>
        </p:txBody>
      </p:sp>
      <p:sp>
        <p:nvSpPr>
          <p:cNvPr id="6"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7"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421611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a:defRPr/>
            </a:lvl1pPr>
          </a:lstStyle>
          <a:p>
            <a:fld id="{E8CB4832-5CB0-4543-B0CC-9C9A6F9B43D9}" type="slidenum">
              <a:rPr lang="en-US" altLang="en-US"/>
              <a:pPr/>
              <a:t>‹#›</a:t>
            </a:fld>
            <a:endParaRPr lang="en-US" altLang="en-US"/>
          </a:p>
        </p:txBody>
      </p:sp>
      <p:sp>
        <p:nvSpPr>
          <p:cNvPr id="8"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9"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486471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fld id="{F08FD260-5E85-4F18-AE54-72EE9F0A85DF}" type="slidenum">
              <a:rPr lang="en-US" altLang="en-US"/>
              <a:pPr/>
              <a:t>‹#›</a:t>
            </a:fld>
            <a:endParaRPr lang="en-US" altLang="en-US"/>
          </a:p>
        </p:txBody>
      </p:sp>
      <p:sp>
        <p:nvSpPr>
          <p:cNvPr id="4"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5"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327686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fld id="{2F1C14E0-2780-410C-BA6A-4782DF44D480}" type="slidenum">
              <a:rPr lang="en-US" altLang="en-US"/>
              <a:pPr/>
              <a:t>‹#›</a:t>
            </a:fld>
            <a:endParaRPr lang="en-US" altLang="en-US"/>
          </a:p>
        </p:txBody>
      </p:sp>
      <p:sp>
        <p:nvSpPr>
          <p:cNvPr id="3"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4" name="Rectangle 3"/>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998192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fld id="{557059C2-05F4-410E-B2CE-5608970BC4B3}" type="slidenum">
              <a:rPr lang="en-US" altLang="en-US"/>
              <a:pPr/>
              <a:t>‹#›</a:t>
            </a:fld>
            <a:endParaRPr lang="en-US" altLang="en-US"/>
          </a:p>
        </p:txBody>
      </p:sp>
      <p:sp>
        <p:nvSpPr>
          <p:cNvPr id="6"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7"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4196692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fld id="{A4E53AF2-BB1D-49AE-ABD2-148371280A9B}" type="slidenum">
              <a:rPr lang="en-US" altLang="en-US"/>
              <a:pPr/>
              <a:t>‹#›</a:t>
            </a:fld>
            <a:endParaRPr lang="en-US" altLang="en-US"/>
          </a:p>
        </p:txBody>
      </p:sp>
      <p:sp>
        <p:nvSpPr>
          <p:cNvPr id="6" name="Rectangle 4"/>
          <p:cNvSpPr>
            <a:spLocks noGrp="1" noChangeArrowheads="1"/>
          </p:cNvSpPr>
          <p:nvPr>
            <p:ph type="dt" sz="half" idx="11"/>
          </p:nvPr>
        </p:nvSpPr>
        <p:spPr/>
        <p:txBody>
          <a:bodyPr/>
          <a:lstStyle>
            <a:lvl1pPr>
              <a:defRPr/>
            </a:lvl1pPr>
          </a:lstStyle>
          <a:p>
            <a:pPr>
              <a:defRPr/>
            </a:pPr>
            <a:r>
              <a:rPr lang="en-US"/>
              <a:t>October 16, 2012</a:t>
            </a:r>
          </a:p>
        </p:txBody>
      </p:sp>
      <p:sp>
        <p:nvSpPr>
          <p:cNvPr id="7" name="Rectangle 5"/>
          <p:cNvSpPr>
            <a:spLocks noGrp="1" noChangeArrowheads="1"/>
          </p:cNvSpPr>
          <p:nvPr>
            <p:ph type="ftr" sz="quarter" idx="12"/>
          </p:nvPr>
        </p:nvSpPr>
        <p:spPr/>
        <p:txBody>
          <a:bodyPr/>
          <a:lstStyle>
            <a:lvl1pPr>
              <a:defRPr/>
            </a:lvl1pPr>
          </a:lstStyle>
          <a:p>
            <a:pPr>
              <a:defRPr/>
            </a:pPr>
            <a:r>
              <a:rPr lang="en-US"/>
              <a:t>DR/Price Response</a:t>
            </a:r>
          </a:p>
        </p:txBody>
      </p:sp>
    </p:spTree>
    <p:extLst>
      <p:ext uri="{BB962C8B-B14F-4D97-AF65-F5344CB8AC3E}">
        <p14:creationId xmlns:p14="http://schemas.microsoft.com/office/powerpoint/2010/main" val="2852533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B5443AA-012F-43C6-9C54-98CDA2C2F4C7}" type="slidenum">
              <a:rPr lang="en-US" altLang="en-US"/>
              <a:pPr/>
              <a:t>‹#›</a:t>
            </a:fld>
            <a:endParaRPr lang="en-US" altLang="en-US"/>
          </a:p>
        </p:txBody>
      </p:sp>
      <p:sp>
        <p:nvSpPr>
          <p:cNvPr id="1028" name="Rectangle 7"/>
          <p:cNvSpPr>
            <a:spLocks noChangeArrowheads="1"/>
          </p:cNvSpPr>
          <p:nvPr/>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pic>
        <p:nvPicPr>
          <p:cNvPr id="1029" name="Picture 8" descr="logo_C"/>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5867400" y="64579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r>
              <a:rPr lang="en-US"/>
              <a:t>DR/Price Response Survey</a:t>
            </a:r>
          </a:p>
        </p:txBody>
      </p:sp>
      <p:sp>
        <p:nvSpPr>
          <p:cNvPr id="1033" name="Line 11"/>
          <p:cNvSpPr>
            <a:spLocks noChangeShapeType="1"/>
          </p:cNvSpPr>
          <p:nvPr/>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r>
              <a:rPr lang="en-US"/>
              <a:t>October 16, 2012</a:t>
            </a:r>
          </a:p>
        </p:txBody>
      </p:sp>
      <p:sp>
        <p:nvSpPr>
          <p:cNvPr id="1035" name="Line 12"/>
          <p:cNvSpPr>
            <a:spLocks noChangeShapeType="1"/>
          </p:cNvSpPr>
          <p:nvPr/>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Rectangle 13"/>
          <p:cNvSpPr>
            <a:spLocks noChangeArrowheads="1"/>
          </p:cNvSpPr>
          <p:nvPr/>
        </p:nvSpPr>
        <p:spPr bwMode="auto">
          <a:xfrm>
            <a:off x="3886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fld id="{FCB9DB6E-AF45-4198-ACE1-0F3DA7809824}" type="slidenum">
              <a:rPr lang="en-US" altLang="en-US" sz="1400"/>
              <a:pPr algn="ctr" eaLnBrk="1" hangingPunct="1"/>
              <a:t>‹#›</a:t>
            </a:fld>
            <a:endParaRPr lang="en-US" altLang="en-US" sz="1400"/>
          </a:p>
        </p:txBody>
      </p:sp>
    </p:spTree>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 id="2147484077" r:id="rId12"/>
    <p:sldLayoutId id="2147484078"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8"/>
          <p:cNvSpPr>
            <a:spLocks noGrp="1" noChangeArrowheads="1"/>
          </p:cNvSpPr>
          <p:nvPr>
            <p:ph type="ctrTitle"/>
          </p:nvPr>
        </p:nvSpPr>
        <p:spPr>
          <a:xfrm>
            <a:off x="2333625" y="2266950"/>
            <a:ext cx="6019800" cy="1238250"/>
          </a:xfrm>
        </p:spPr>
        <p:txBody>
          <a:bodyPr/>
          <a:lstStyle/>
          <a:p>
            <a:pPr eaLnBrk="1" hangingPunct="1">
              <a:defRPr/>
            </a:pPr>
            <a:r>
              <a:rPr lang="en-US" altLang="en-US" sz="2400" dirty="0" smtClean="0"/>
              <a:t>Price Responsive Load / Retail DR </a:t>
            </a:r>
            <a:br>
              <a:rPr lang="en-US" altLang="en-US" sz="2400" dirty="0" smtClean="0"/>
            </a:br>
            <a:r>
              <a:rPr lang="en-US" altLang="en-US" sz="2400" dirty="0" smtClean="0"/>
              <a:t/>
            </a:r>
            <a:br>
              <a:rPr lang="en-US" altLang="en-US" sz="2400" dirty="0" smtClean="0"/>
            </a:br>
            <a:r>
              <a:rPr lang="en-US" altLang="en-US" sz="2400" b="1" dirty="0" smtClean="0">
                <a:latin typeface="+mn-lt"/>
              </a:rPr>
              <a:t>Data Collection Project and </a:t>
            </a:r>
            <a:br>
              <a:rPr lang="en-US" altLang="en-US" sz="2400" b="1" dirty="0" smtClean="0">
                <a:latin typeface="+mn-lt"/>
              </a:rPr>
            </a:br>
            <a:r>
              <a:rPr lang="en-US" altLang="en-US" sz="2400" b="1" dirty="0" smtClean="0">
                <a:latin typeface="+mn-lt"/>
              </a:rPr>
              <a:t>Lessons Learned </a:t>
            </a:r>
            <a:r>
              <a:rPr lang="en-US" altLang="en-US" sz="2400" dirty="0" smtClean="0"/>
              <a:t/>
            </a:r>
            <a:br>
              <a:rPr lang="en-US" altLang="en-US" sz="2400" dirty="0" smtClean="0"/>
            </a:br>
            <a:r>
              <a:rPr lang="en-US" altLang="en-US" sz="2400" dirty="0" smtClean="0"/>
              <a:t/>
            </a:r>
            <a:br>
              <a:rPr lang="en-US" altLang="en-US" sz="2400" dirty="0" smtClean="0"/>
            </a:br>
            <a:endParaRPr lang="en-US" altLang="en-US" sz="2400" dirty="0" smtClean="0"/>
          </a:p>
        </p:txBody>
      </p:sp>
      <p:sp>
        <p:nvSpPr>
          <p:cNvPr id="15363" name="Text Box 21"/>
          <p:cNvSpPr txBox="1">
            <a:spLocks noChangeArrowheads="1"/>
          </p:cNvSpPr>
          <p:nvPr/>
        </p:nvSpPr>
        <p:spPr bwMode="auto">
          <a:xfrm>
            <a:off x="2362200" y="4140200"/>
            <a:ext cx="64008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50000"/>
              </a:spcBef>
              <a:buFontTx/>
              <a:buNone/>
            </a:pPr>
            <a:r>
              <a:rPr lang="en-US" altLang="en-US" sz="1800">
                <a:solidFill>
                  <a:schemeClr val="bg1"/>
                </a:solidFill>
              </a:rPr>
              <a:t>Paul Wattles</a:t>
            </a:r>
          </a:p>
          <a:p>
            <a:pPr eaLnBrk="1" hangingPunct="1">
              <a:spcBef>
                <a:spcPct val="50000"/>
              </a:spcBef>
              <a:buFontTx/>
              <a:buNone/>
            </a:pPr>
            <a:r>
              <a:rPr lang="en-US" altLang="en-US" sz="1800">
                <a:solidFill>
                  <a:schemeClr val="bg1"/>
                </a:solidFill>
              </a:rPr>
              <a:t>Karen Farley</a:t>
            </a:r>
          </a:p>
          <a:p>
            <a:pPr eaLnBrk="1" hangingPunct="1">
              <a:spcBef>
                <a:spcPct val="50000"/>
              </a:spcBef>
              <a:buFontTx/>
              <a:buNone/>
            </a:pPr>
            <a:endParaRPr lang="en-US" altLang="en-US" sz="1800">
              <a:solidFill>
                <a:schemeClr val="bg1"/>
              </a:solidFill>
            </a:endParaRPr>
          </a:p>
          <a:p>
            <a:pPr eaLnBrk="1" hangingPunct="1">
              <a:spcBef>
                <a:spcPct val="50000"/>
              </a:spcBef>
              <a:buFontTx/>
              <a:buNone/>
            </a:pPr>
            <a:r>
              <a:rPr lang="en-US" altLang="en-US" sz="1800" b="0">
                <a:solidFill>
                  <a:schemeClr val="bg1"/>
                </a:solidFill>
              </a:rPr>
              <a:t>DSWG </a:t>
            </a:r>
          </a:p>
          <a:p>
            <a:pPr eaLnBrk="1" hangingPunct="1">
              <a:spcBef>
                <a:spcPct val="50000"/>
              </a:spcBef>
              <a:buFontTx/>
              <a:buNone/>
            </a:pPr>
            <a:r>
              <a:rPr lang="en-US" altLang="en-US" sz="1800" b="0">
                <a:solidFill>
                  <a:schemeClr val="bg1"/>
                </a:solidFill>
              </a:rPr>
              <a:t>March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Phase 3 – Analysis Part 1</a:t>
            </a:r>
          </a:p>
        </p:txBody>
      </p:sp>
      <p:sp>
        <p:nvSpPr>
          <p:cNvPr id="21507" name="Content Placeholder 2"/>
          <p:cNvSpPr>
            <a:spLocks noGrp="1"/>
          </p:cNvSpPr>
          <p:nvPr>
            <p:ph idx="1"/>
          </p:nvPr>
        </p:nvSpPr>
        <p:spPr/>
        <p:txBody>
          <a:bodyPr>
            <a:normAutofit fontScale="92500" lnSpcReduction="10000"/>
          </a:bodyPr>
          <a:lstStyle/>
          <a:p>
            <a:pPr>
              <a:defRPr/>
            </a:pPr>
            <a:r>
              <a:rPr lang="en-US" altLang="en-US" sz="2400" dirty="0" smtClean="0"/>
              <a:t>ERCOT working with vendor for analysis</a:t>
            </a:r>
          </a:p>
          <a:p>
            <a:pPr lvl="1">
              <a:defRPr/>
            </a:pPr>
            <a:r>
              <a:rPr lang="en-US" altLang="en-US" sz="2400" dirty="0" smtClean="0"/>
              <a:t>Defined approach, data requirements and deliverables for each category</a:t>
            </a:r>
          </a:p>
          <a:p>
            <a:pPr lvl="2">
              <a:defRPr/>
            </a:pPr>
            <a:r>
              <a:rPr lang="en-US" altLang="en-US" sz="2000" dirty="0" smtClean="0"/>
              <a:t>Other Load Control</a:t>
            </a:r>
          </a:p>
          <a:p>
            <a:pPr lvl="2">
              <a:defRPr/>
            </a:pPr>
            <a:r>
              <a:rPr lang="en-US" altLang="en-US" sz="2000" dirty="0" smtClean="0"/>
              <a:t>Real Time Pricing </a:t>
            </a:r>
          </a:p>
          <a:p>
            <a:pPr lvl="2">
              <a:defRPr/>
            </a:pPr>
            <a:r>
              <a:rPr lang="en-US" altLang="en-US" sz="2000" dirty="0" smtClean="0"/>
              <a:t>Block &amp; Index</a:t>
            </a:r>
          </a:p>
          <a:p>
            <a:pPr lvl="2">
              <a:defRPr/>
            </a:pPr>
            <a:r>
              <a:rPr lang="en-US" altLang="en-US" sz="2000" dirty="0" smtClean="0"/>
              <a:t>Four Coincident Peak </a:t>
            </a:r>
          </a:p>
          <a:p>
            <a:pPr lvl="2">
              <a:defRPr/>
            </a:pPr>
            <a:r>
              <a:rPr lang="en-US" altLang="en-US" sz="2000" dirty="0" smtClean="0"/>
              <a:t>Peak Rebate</a:t>
            </a:r>
          </a:p>
          <a:p>
            <a:pPr lvl="1">
              <a:defRPr/>
            </a:pPr>
            <a:r>
              <a:rPr lang="en-US" altLang="en-US" sz="2400" dirty="0" smtClean="0"/>
              <a:t>Short report with findings for each type of program analyzed</a:t>
            </a:r>
          </a:p>
          <a:p>
            <a:pPr lvl="1">
              <a:defRPr/>
            </a:pPr>
            <a:r>
              <a:rPr lang="en-US" altLang="en-US" sz="2400" dirty="0" smtClean="0"/>
              <a:t>Final report on findings and results</a:t>
            </a:r>
          </a:p>
          <a:p>
            <a:pPr lvl="1">
              <a:defRPr/>
            </a:pPr>
            <a:r>
              <a:rPr lang="en-US" altLang="en-US" sz="2400" dirty="0" smtClean="0"/>
              <a:t>Presentations to stakeholders</a:t>
            </a:r>
          </a:p>
          <a:p>
            <a:pPr lvl="1">
              <a:defRPr/>
            </a:pPr>
            <a:r>
              <a:rPr lang="en-US" altLang="en-US" sz="2400" dirty="0" smtClean="0"/>
              <a:t>All data is anonymized and vendor signed NDA</a:t>
            </a:r>
          </a:p>
          <a:p>
            <a:pPr lvl="2">
              <a:defRPr/>
            </a:pPr>
            <a:endParaRPr lang="en-US" altLang="en-US" sz="2000" dirty="0" smtClean="0"/>
          </a:p>
          <a:p>
            <a:pPr lvl="1">
              <a:defRPr/>
            </a:pPr>
            <a:endParaRPr lang="en-US" altLang="en-US" sz="2400" dirty="0" smtClean="0"/>
          </a:p>
          <a:p>
            <a:pPr lvl="1">
              <a:defRPr/>
            </a:pPr>
            <a:endParaRPr lang="en-US" altLang="en-US" sz="2400" dirty="0" smtClean="0"/>
          </a:p>
          <a:p>
            <a:pPr>
              <a:buFontTx/>
              <a:buNone/>
              <a:defRPr/>
            </a:pPr>
            <a:endParaRPr lang="en-US" altLang="en-US" sz="2400" dirty="0" smtClean="0"/>
          </a:p>
          <a:p>
            <a:pPr>
              <a:defRPr/>
            </a:pPr>
            <a:endParaRPr lang="en-US" altLang="en-US" sz="2400"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Phase 3 – Analysis Part 2</a:t>
            </a:r>
          </a:p>
        </p:txBody>
      </p:sp>
      <p:sp>
        <p:nvSpPr>
          <p:cNvPr id="22531" name="Content Placeholder 2"/>
          <p:cNvSpPr>
            <a:spLocks noGrp="1"/>
          </p:cNvSpPr>
          <p:nvPr>
            <p:ph idx="1"/>
          </p:nvPr>
        </p:nvSpPr>
        <p:spPr>
          <a:xfrm>
            <a:off x="457200" y="1066800"/>
            <a:ext cx="8229600" cy="4876800"/>
          </a:xfrm>
        </p:spPr>
        <p:txBody>
          <a:bodyPr>
            <a:normAutofit lnSpcReduction="10000"/>
          </a:bodyPr>
          <a:lstStyle/>
          <a:p>
            <a:pPr>
              <a:defRPr/>
            </a:pPr>
            <a:r>
              <a:rPr lang="en-US" altLang="en-US" dirty="0" smtClean="0"/>
              <a:t>ERCOT analysis</a:t>
            </a:r>
          </a:p>
          <a:p>
            <a:pPr lvl="1">
              <a:defRPr/>
            </a:pPr>
            <a:r>
              <a:rPr lang="en-US" altLang="en-US" dirty="0" smtClean="0"/>
              <a:t>Time of Use price offerings are designed to promote a behavioral shift in customers -- not considered event-driven DR</a:t>
            </a:r>
          </a:p>
          <a:p>
            <a:pPr lvl="2">
              <a:defRPr/>
            </a:pPr>
            <a:r>
              <a:rPr lang="en-US" altLang="en-US" dirty="0" smtClean="0"/>
              <a:t>Evaluation (currently deferred) would look at TOU premise usage vs. a non-TOU control group</a:t>
            </a:r>
          </a:p>
          <a:p>
            <a:pPr lvl="2">
              <a:defRPr/>
            </a:pPr>
            <a:r>
              <a:rPr lang="en-US" altLang="en-US" dirty="0"/>
              <a:t>Need additional details (what are the hour blocks?) from REPs in order to analyze</a:t>
            </a:r>
          </a:p>
          <a:p>
            <a:pPr lvl="2">
              <a:defRPr/>
            </a:pPr>
            <a:r>
              <a:rPr lang="en-US" altLang="en-US" dirty="0" smtClean="0"/>
              <a:t>With 117,000 ESIIDs reported, statistical sampling likely needed</a:t>
            </a:r>
          </a:p>
          <a:p>
            <a:pPr lvl="1">
              <a:defRPr/>
            </a:pPr>
            <a:r>
              <a:rPr lang="en-US" altLang="en-US" dirty="0" smtClean="0"/>
              <a:t>Other Voluntary Demand Response Product </a:t>
            </a:r>
          </a:p>
          <a:p>
            <a:pPr lvl="2">
              <a:defRPr/>
            </a:pPr>
            <a:r>
              <a:rPr lang="en-US" altLang="en-US" dirty="0" smtClean="0"/>
              <a:t>ERCOT will contact the REPs reporting ‘OTH’ products to better define the product types in future data collection exercises.</a:t>
            </a:r>
          </a:p>
          <a:p>
            <a:pPr lvl="2">
              <a:defRPr/>
            </a:pPr>
            <a:r>
              <a:rPr lang="en-US" altLang="en-US" dirty="0" smtClean="0"/>
              <a:t>Low volume of ESIIDs reported, but vast majority were C&amp;I </a:t>
            </a:r>
          </a:p>
          <a:p>
            <a:pPr lvl="1">
              <a:defRPr/>
            </a:pPr>
            <a:r>
              <a:rPr lang="en-US" altLang="en-US" dirty="0" smtClean="0"/>
              <a:t>Provide periodic progress reports to the market on an aggregated basis</a:t>
            </a:r>
          </a:p>
          <a:p>
            <a:pPr lvl="2">
              <a:defRPr/>
            </a:pPr>
            <a:r>
              <a:rPr lang="en-US" altLang="en-US" dirty="0" smtClean="0"/>
              <a:t>In future years, chart market growth in participation for each product type</a:t>
            </a:r>
          </a:p>
          <a:p>
            <a:pPr lvl="1">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Lessons Learned</a:t>
            </a:r>
          </a:p>
        </p:txBody>
      </p:sp>
      <p:sp>
        <p:nvSpPr>
          <p:cNvPr id="20483" name="Content Placeholder 2"/>
          <p:cNvSpPr>
            <a:spLocks noGrp="1"/>
          </p:cNvSpPr>
          <p:nvPr>
            <p:ph idx="1"/>
          </p:nvPr>
        </p:nvSpPr>
        <p:spPr/>
        <p:txBody>
          <a:bodyPr>
            <a:normAutofit lnSpcReduction="10000"/>
          </a:bodyPr>
          <a:lstStyle/>
          <a:p>
            <a:pPr>
              <a:defRPr/>
            </a:pPr>
            <a:r>
              <a:rPr lang="en-US" altLang="en-US" dirty="0" smtClean="0"/>
              <a:t>Lessons Learned</a:t>
            </a:r>
          </a:p>
          <a:p>
            <a:pPr lvl="1">
              <a:defRPr/>
            </a:pPr>
            <a:r>
              <a:rPr lang="en-US" altLang="en-US" dirty="0" smtClean="0"/>
              <a:t>Did we have the right categories identified?</a:t>
            </a:r>
          </a:p>
          <a:p>
            <a:pPr lvl="2">
              <a:defRPr/>
            </a:pPr>
            <a:r>
              <a:rPr lang="en-US" altLang="en-US" dirty="0" smtClean="0"/>
              <a:t>No ESIIDs reported in the following categories </a:t>
            </a:r>
          </a:p>
          <a:p>
            <a:pPr lvl="3">
              <a:defRPr/>
            </a:pPr>
            <a:r>
              <a:rPr lang="en-US" altLang="en-US" dirty="0" smtClean="0"/>
              <a:t>Critical Peak Pricing (CPP)</a:t>
            </a:r>
          </a:p>
          <a:p>
            <a:pPr lvl="3">
              <a:defRPr/>
            </a:pPr>
            <a:r>
              <a:rPr lang="en-US" altLang="en-US" dirty="0" smtClean="0"/>
              <a:t>Financial Option (FO)</a:t>
            </a:r>
          </a:p>
          <a:p>
            <a:pPr lvl="2">
              <a:defRPr/>
            </a:pPr>
            <a:r>
              <a:rPr lang="en-US" altLang="en-US" dirty="0" smtClean="0"/>
              <a:t>Other Direct Load Control (OLC)</a:t>
            </a:r>
          </a:p>
          <a:p>
            <a:pPr lvl="3">
              <a:defRPr/>
            </a:pPr>
            <a:r>
              <a:rPr lang="en-US" altLang="en-US" dirty="0" smtClean="0"/>
              <a:t>~ 10,000 ESIIDs reported in this category.  Is this the correct definition?</a:t>
            </a:r>
          </a:p>
          <a:p>
            <a:pPr lvl="3">
              <a:defRPr/>
            </a:pPr>
            <a:r>
              <a:rPr lang="en-US" altLang="en-US" dirty="0" smtClean="0"/>
              <a:t>OLC – Other Direct Load Control – 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a:t>
            </a:r>
          </a:p>
          <a:p>
            <a:pPr lvl="2">
              <a:defRPr/>
            </a:pPr>
            <a:r>
              <a:rPr lang="en-US" altLang="en-US" dirty="0" smtClean="0"/>
              <a:t>Did the yes/no flag of Direct Load Control create confusion when considered alongside OLC?</a:t>
            </a:r>
          </a:p>
          <a:p>
            <a:pPr lvl="2">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Lessons Learned</a:t>
            </a:r>
          </a:p>
        </p:txBody>
      </p:sp>
      <p:sp>
        <p:nvSpPr>
          <p:cNvPr id="21507" name="Content Placeholder 2"/>
          <p:cNvSpPr>
            <a:spLocks noGrp="1"/>
          </p:cNvSpPr>
          <p:nvPr>
            <p:ph idx="1"/>
          </p:nvPr>
        </p:nvSpPr>
        <p:spPr>
          <a:xfrm>
            <a:off x="457200" y="1066800"/>
            <a:ext cx="8229600" cy="4953000"/>
          </a:xfrm>
        </p:spPr>
        <p:txBody>
          <a:bodyPr>
            <a:normAutofit fontScale="92500" lnSpcReduction="10000"/>
          </a:bodyPr>
          <a:lstStyle/>
          <a:p>
            <a:pPr>
              <a:defRPr/>
            </a:pPr>
            <a:r>
              <a:rPr lang="en-US" altLang="en-US" dirty="0" smtClean="0"/>
              <a:t>Lessons Learned - continued</a:t>
            </a:r>
          </a:p>
          <a:p>
            <a:pPr lvl="1">
              <a:defRPr/>
            </a:pPr>
            <a:r>
              <a:rPr lang="en-US" altLang="en-US" dirty="0" smtClean="0"/>
              <a:t>Follow-up survey for event identification</a:t>
            </a:r>
          </a:p>
          <a:p>
            <a:pPr lvl="2">
              <a:defRPr/>
            </a:pPr>
            <a:r>
              <a:rPr lang="en-US" altLang="en-US" dirty="0" smtClean="0"/>
              <a:t>REPs were great in getting these back, but it would have helped to let them know in advance that the request was coming so they could plan workload</a:t>
            </a:r>
          </a:p>
          <a:p>
            <a:pPr lvl="2">
              <a:defRPr/>
            </a:pPr>
            <a:r>
              <a:rPr lang="en-US" altLang="en-US" dirty="0" smtClean="0"/>
              <a:t>What is the best way to collect this info in the future?</a:t>
            </a:r>
          </a:p>
          <a:p>
            <a:pPr lvl="1">
              <a:defRPr/>
            </a:pPr>
            <a:r>
              <a:rPr lang="en-US" altLang="en-US" dirty="0" smtClean="0"/>
              <a:t>File management</a:t>
            </a:r>
          </a:p>
          <a:p>
            <a:pPr lvl="2">
              <a:defRPr/>
            </a:pPr>
            <a:r>
              <a:rPr lang="en-US" altLang="en-US" dirty="0" smtClean="0"/>
              <a:t>Some REPs contract with NAESB service providers -- submission of their files may have been delayed as service providers were not aware of need to transmit to ERCOT</a:t>
            </a:r>
          </a:p>
          <a:p>
            <a:pPr lvl="2">
              <a:defRPr/>
            </a:pPr>
            <a:r>
              <a:rPr lang="en-US" altLang="en-US" dirty="0" smtClean="0"/>
              <a:t>Resubmission to address errors in REP files</a:t>
            </a:r>
          </a:p>
          <a:p>
            <a:pPr lvl="3">
              <a:defRPr/>
            </a:pPr>
            <a:r>
              <a:rPr lang="en-US" altLang="en-US" dirty="0" smtClean="0"/>
              <a:t>Example – 105 errors, 54 needed to be resubmitted – the others should not have been sent</a:t>
            </a:r>
          </a:p>
          <a:p>
            <a:pPr lvl="3">
              <a:defRPr/>
            </a:pPr>
            <a:r>
              <a:rPr lang="en-US" altLang="en-US" dirty="0" smtClean="0"/>
              <a:t>What’s the best way to handle?</a:t>
            </a:r>
          </a:p>
          <a:p>
            <a:pPr lvl="2">
              <a:defRPr/>
            </a:pPr>
            <a:r>
              <a:rPr lang="en-US" altLang="en-US" dirty="0" smtClean="0"/>
              <a:t>Response file vs. validation file</a:t>
            </a:r>
          </a:p>
          <a:p>
            <a:pPr lvl="3">
              <a:defRPr/>
            </a:pPr>
            <a:r>
              <a:rPr lang="en-US" altLang="en-US" dirty="0" smtClean="0"/>
              <a:t>Confusion on the difference between the two files -- are there improvements we can make in the technical specification file?</a:t>
            </a:r>
          </a:p>
          <a:p>
            <a:pPr lvl="2">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Data Collection for 2014 – April Workshop Questions</a:t>
            </a:r>
          </a:p>
        </p:txBody>
      </p:sp>
      <p:sp>
        <p:nvSpPr>
          <p:cNvPr id="28675" name="Content Placeholder 2"/>
          <p:cNvSpPr>
            <a:spLocks noGrp="1"/>
          </p:cNvSpPr>
          <p:nvPr>
            <p:ph idx="1"/>
          </p:nvPr>
        </p:nvSpPr>
        <p:spPr/>
        <p:txBody>
          <a:bodyPr/>
          <a:lstStyle/>
          <a:p>
            <a:r>
              <a:rPr lang="en-US" altLang="en-US" smtClean="0"/>
              <a:t>When is the right time to start receiving data for Summer 2014?</a:t>
            </a:r>
          </a:p>
          <a:p>
            <a:pPr lvl="1"/>
            <a:r>
              <a:rPr lang="en-US" altLang="en-US" smtClean="0"/>
              <a:t>Is a June 15 snapshot still the right approach?</a:t>
            </a:r>
          </a:p>
          <a:p>
            <a:pPr lvl="1"/>
            <a:r>
              <a:rPr lang="en-US" altLang="en-US" smtClean="0"/>
              <a:t>Or should we receive files more frequently?</a:t>
            </a:r>
          </a:p>
          <a:p>
            <a:pPr lvl="1"/>
            <a:r>
              <a:rPr lang="en-US" altLang="en-US" smtClean="0"/>
              <a:t>Should a different schedule be considered to address error handling and customer churn?</a:t>
            </a:r>
          </a:p>
          <a:p>
            <a:r>
              <a:rPr lang="en-US" altLang="en-US" smtClean="0"/>
              <a:t>What category changes are needed?</a:t>
            </a:r>
          </a:p>
          <a:p>
            <a:r>
              <a:rPr lang="en-US" altLang="en-US" smtClean="0"/>
              <a:t>The event-related questions from Survey Monkey – would it work better to incorporate this into the data collection file?</a:t>
            </a:r>
          </a:p>
          <a:p>
            <a:r>
              <a:rPr lang="en-US" altLang="en-US" smtClean="0"/>
              <a:t>What error handling process improvements are needed?</a:t>
            </a:r>
          </a:p>
          <a:p>
            <a:r>
              <a:rPr lang="en-US" altLang="en-US" smtClean="0"/>
              <a:t>Do we need Protocol or Guide language? </a:t>
            </a:r>
          </a:p>
        </p:txBody>
      </p:sp>
      <p:sp>
        <p:nvSpPr>
          <p:cNvPr id="23556" name="Footer Placeholder 3"/>
          <p:cNvSpPr>
            <a:spLocks noGrp="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Data Collection for 2014 – April Workshop Questions</a:t>
            </a:r>
          </a:p>
        </p:txBody>
      </p:sp>
      <p:sp>
        <p:nvSpPr>
          <p:cNvPr id="29699" name="Content Placeholder 2"/>
          <p:cNvSpPr>
            <a:spLocks noGrp="1"/>
          </p:cNvSpPr>
          <p:nvPr>
            <p:ph idx="1"/>
          </p:nvPr>
        </p:nvSpPr>
        <p:spPr/>
        <p:txBody>
          <a:bodyPr/>
          <a:lstStyle/>
          <a:p>
            <a:r>
              <a:rPr lang="en-US" altLang="en-US" smtClean="0"/>
              <a:t>What additional questions should be considered?</a:t>
            </a:r>
          </a:p>
          <a:p>
            <a:endParaRPr lang="en-US" altLang="en-US" smtClean="0"/>
          </a:p>
          <a:p>
            <a:endParaRPr lang="en-US" altLang="en-US" smtClean="0"/>
          </a:p>
          <a:p>
            <a:r>
              <a:rPr lang="en-US" altLang="en-US" smtClean="0"/>
              <a:t>Workshop</a:t>
            </a:r>
          </a:p>
          <a:p>
            <a:pPr lvl="1"/>
            <a:r>
              <a:rPr lang="en-US" altLang="en-US" smtClean="0"/>
              <a:t>April 9</a:t>
            </a:r>
            <a:r>
              <a:rPr lang="en-US" altLang="en-US" baseline="30000" smtClean="0"/>
              <a:t>th</a:t>
            </a:r>
            <a:r>
              <a:rPr lang="en-US" altLang="en-US" smtClean="0"/>
              <a:t> or 10</a:t>
            </a:r>
            <a:r>
              <a:rPr lang="en-US" altLang="en-US" baseline="30000" smtClean="0"/>
              <a:t>th</a:t>
            </a:r>
            <a:r>
              <a:rPr lang="en-US" altLang="en-US" smtClean="0"/>
              <a:t> </a:t>
            </a:r>
          </a:p>
          <a:p>
            <a:pPr lvl="1"/>
            <a:r>
              <a:rPr lang="en-US" altLang="en-US" smtClean="0"/>
              <a:t>MET Center and WebEx</a:t>
            </a:r>
          </a:p>
        </p:txBody>
      </p:sp>
      <p:sp>
        <p:nvSpPr>
          <p:cNvPr id="23556" name="Footer Placeholder 3"/>
          <p:cNvSpPr>
            <a:spLocks noGrp="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Questions?</a:t>
            </a:r>
          </a:p>
        </p:txBody>
      </p:sp>
      <p:grpSp>
        <p:nvGrpSpPr>
          <p:cNvPr id="30723" name="Group 3"/>
          <p:cNvGrpSpPr>
            <a:grpSpLocks/>
          </p:cNvGrpSpPr>
          <p:nvPr/>
        </p:nvGrpSpPr>
        <p:grpSpPr bwMode="auto">
          <a:xfrm>
            <a:off x="3962400" y="2514600"/>
            <a:ext cx="1143000" cy="1936750"/>
            <a:chOff x="1968" y="672"/>
            <a:chExt cx="1416" cy="2400"/>
          </a:xfrm>
        </p:grpSpPr>
        <p:pic>
          <p:nvPicPr>
            <p:cNvPr id="30725" name="Picture 4" descr="MCj034030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8" y="672"/>
              <a:ext cx="1416"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Text Box 5"/>
            <p:cNvSpPr txBox="1">
              <a:spLocks noChangeArrowheads="1"/>
            </p:cNvSpPr>
            <p:nvPr/>
          </p:nvSpPr>
          <p:spPr bwMode="auto">
            <a:xfrm>
              <a:off x="2496" y="1008"/>
              <a:ext cx="576" cy="3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ON</a:t>
              </a:r>
            </a:p>
          </p:txBody>
        </p:sp>
        <p:sp>
          <p:nvSpPr>
            <p:cNvPr id="30727" name="Text Box 6"/>
            <p:cNvSpPr txBox="1">
              <a:spLocks noChangeArrowheads="1"/>
            </p:cNvSpPr>
            <p:nvPr/>
          </p:nvSpPr>
          <p:spPr bwMode="auto">
            <a:xfrm>
              <a:off x="2496" y="2353"/>
              <a:ext cx="576" cy="3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200" b="0">
                  <a:latin typeface="Britannic Bold" panose="020B0903060703020204" pitchFamily="34" charset="0"/>
                </a:rPr>
                <a:t>OFF</a:t>
              </a:r>
            </a:p>
          </p:txBody>
        </p:sp>
      </p:grpSp>
      <p:sp>
        <p:nvSpPr>
          <p:cNvPr id="27653"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smtClean="0"/>
              <a:t>Appendix - Definitions</a:t>
            </a:r>
          </a:p>
        </p:txBody>
      </p:sp>
      <p:sp>
        <p:nvSpPr>
          <p:cNvPr id="31747" name="Content Placeholder 2"/>
          <p:cNvSpPr>
            <a:spLocks noGrp="1"/>
          </p:cNvSpPr>
          <p:nvPr>
            <p:ph idx="1"/>
          </p:nvPr>
        </p:nvSpPr>
        <p:spPr/>
        <p:txBody>
          <a:bodyPr/>
          <a:lstStyle/>
          <a:p>
            <a:r>
              <a:rPr lang="en-US" altLang="en-US" smtClean="0"/>
              <a:t>RTP – Real Time Pricing - </a:t>
            </a:r>
            <a:r>
              <a:rPr lang="en-US" altLang="en-US" sz="1600" b="0" smtClean="0"/>
              <a:t>retail prices based on ERCOT Real-Time Settlement Point Prices for the premise Load Zone, calculated every 15 minutes, or other real-time wholesale price indicator(s). </a:t>
            </a:r>
          </a:p>
          <a:p>
            <a:r>
              <a:rPr lang="en-US" altLang="en-US" smtClean="0"/>
              <a:t>B&amp;I  –  Block &amp; Index – </a:t>
            </a:r>
            <a:r>
              <a:rPr lang="en-US" altLang="en-US" sz="1600" b="0" smtClean="0"/>
              <a:t>fixed pricing for a defined volume of usage, coupled with pricing indexed to the wholesale market for usage exceeding the block.  Block prices and volumes may vary by time of day/week.</a:t>
            </a:r>
            <a:endParaRPr lang="en-US" altLang="en-US" smtClean="0"/>
          </a:p>
          <a:p>
            <a:r>
              <a:rPr lang="en-US" altLang="en-US" smtClean="0"/>
              <a:t>CPP – Critical Peak Pricing </a:t>
            </a:r>
            <a:r>
              <a:rPr lang="en-US" altLang="en-US" sz="1600" b="0" smtClean="0"/>
              <a:t>–  contracts that call for prices to rise dramatically during critical peaks: limited duration, dynamically set periods of time that usually correlate to high prices in the real-time wholesale market. Critical peak events typically occur a limited number of times per year and typically are communicated in advance to participants. </a:t>
            </a:r>
            <a:endParaRPr lang="en-US" altLang="en-US" b="0" smtClean="0"/>
          </a:p>
          <a:p>
            <a:r>
              <a:rPr lang="en-US" altLang="en-US" smtClean="0"/>
              <a:t>CPR – Critical Peak Rebates - </a:t>
            </a:r>
            <a:r>
              <a:rPr lang="en-US" altLang="en-US" sz="1600" b="0" smtClean="0"/>
              <a:t>contracts that pay rebates to customers for load reductions taken during defined during critical peaks (see above). </a:t>
            </a:r>
            <a:endParaRPr lang="en-US" altLang="en-US" smtClean="0"/>
          </a:p>
          <a:p>
            <a:endParaRPr lang="en-US" altLang="en-US" smtClean="0"/>
          </a:p>
        </p:txBody>
      </p:sp>
      <p:sp>
        <p:nvSpPr>
          <p:cNvPr id="28676" name="Footer Placeholder 3"/>
          <p:cNvSpPr>
            <a:spLocks noGrp="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Appendix - Definitions</a:t>
            </a:r>
          </a:p>
        </p:txBody>
      </p:sp>
      <p:sp>
        <p:nvSpPr>
          <p:cNvPr id="32771" name="Content Placeholder 2"/>
          <p:cNvSpPr>
            <a:spLocks noGrp="1"/>
          </p:cNvSpPr>
          <p:nvPr>
            <p:ph idx="1"/>
          </p:nvPr>
        </p:nvSpPr>
        <p:spPr>
          <a:xfrm>
            <a:off x="457200" y="1066800"/>
            <a:ext cx="8229600" cy="5029200"/>
          </a:xfrm>
        </p:spPr>
        <p:txBody>
          <a:bodyPr/>
          <a:lstStyle/>
          <a:p>
            <a:r>
              <a:rPr lang="en-US" altLang="en-US" smtClean="0"/>
              <a:t>4CP – Four Coincident Peak – </a:t>
            </a:r>
            <a:r>
              <a:rPr lang="en-US" altLang="en-US" sz="1600" b="0" smtClean="0"/>
              <a:t>predictor signals or direct load control provided to customers in advance of potential Four Coincident Peak (4CP) intervals during summer months (June through September). Reducing load during such intervals lowers transmission charges.</a:t>
            </a:r>
            <a:r>
              <a:rPr lang="en-US" altLang="en-US" sz="1700" b="0" smtClean="0"/>
              <a:t> </a:t>
            </a:r>
            <a:endParaRPr lang="en-US" altLang="en-US" smtClean="0"/>
          </a:p>
          <a:p>
            <a:pPr lvl="1"/>
            <a:r>
              <a:rPr lang="en-US" altLang="en-US" sz="1600" smtClean="0"/>
              <a:t>4CP charges apply to large customers (peak demand ≥700 kW) in competitive choice areas, and also to NOIEs at the boundary meter level.  </a:t>
            </a:r>
            <a:endParaRPr lang="en-US" altLang="en-US" smtClean="0"/>
          </a:p>
          <a:p>
            <a:r>
              <a:rPr lang="en-US" altLang="en-US" smtClean="0"/>
              <a:t>TOU – Time of Use - </a:t>
            </a:r>
            <a:r>
              <a:rPr lang="en-US" altLang="en-US" sz="1600" b="0" smtClean="0"/>
              <a:t>charges based on usage across defined blocks of hours, with prices and schedules known in advance. (As used here, does not apply to seasonal fuel factor-related rate adjustments).</a:t>
            </a:r>
            <a:endParaRPr lang="en-US" altLang="en-US" b="0" smtClean="0"/>
          </a:p>
          <a:p>
            <a:r>
              <a:rPr lang="en-US" altLang="en-US" smtClean="0"/>
              <a:t>OLC – Other Direct Load Control – </a:t>
            </a:r>
            <a:r>
              <a:rPr lang="en-US" altLang="en-US" sz="1600" b="0" smtClean="0"/>
              <a:t>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a:t>
            </a:r>
            <a:endParaRPr lang="en-US" altLang="en-US" b="0" smtClean="0"/>
          </a:p>
          <a:p>
            <a:r>
              <a:rPr lang="en-US" altLang="en-US" smtClean="0"/>
              <a:t>OTH – Other Voluntary Demand Response Product – </a:t>
            </a:r>
            <a:r>
              <a:rPr lang="en-US" altLang="en-US" sz="1600" b="0" smtClean="0"/>
              <a:t>any retail product that includes a demand response incentive or signal not covered in the other categories.</a:t>
            </a:r>
            <a:endParaRPr lang="en-US" altLang="en-US" sz="1600" smtClean="0">
              <a:solidFill>
                <a:srgbClr val="FF0000"/>
              </a:solidFill>
            </a:endParaRPr>
          </a:p>
          <a:p>
            <a:endParaRPr lang="en-US" altLang="en-US" smtClean="0"/>
          </a:p>
        </p:txBody>
      </p:sp>
      <p:sp>
        <p:nvSpPr>
          <p:cNvPr id="29700" name="Footer Placeholder 3"/>
          <p:cNvSpPr>
            <a:spLocks noGrp="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Why it’s important to understand retail DR &amp; price response</a:t>
            </a:r>
          </a:p>
        </p:txBody>
      </p:sp>
      <p:sp>
        <p:nvSpPr>
          <p:cNvPr id="16387" name="Content Placeholder 2"/>
          <p:cNvSpPr>
            <a:spLocks noGrp="1"/>
          </p:cNvSpPr>
          <p:nvPr>
            <p:ph idx="1"/>
          </p:nvPr>
        </p:nvSpPr>
        <p:spPr>
          <a:xfrm>
            <a:off x="457200" y="1066800"/>
            <a:ext cx="8229600" cy="4953000"/>
          </a:xfrm>
        </p:spPr>
        <p:txBody>
          <a:bodyPr/>
          <a:lstStyle/>
          <a:p>
            <a:r>
              <a:rPr lang="en-US" altLang="en-US" smtClean="0"/>
              <a:t>Impacts of retail demand response and price response on the long term load forecast</a:t>
            </a:r>
          </a:p>
          <a:p>
            <a:r>
              <a:rPr lang="en-US" altLang="en-US" smtClean="0"/>
              <a:t>Advanced metering</a:t>
            </a:r>
          </a:p>
          <a:p>
            <a:pPr lvl="1"/>
            <a:r>
              <a:rPr lang="en-US" altLang="en-US" smtClean="0"/>
              <a:t>Enablement of DR is an important element in the return on the AMI investment</a:t>
            </a:r>
            <a:endParaRPr lang="en-US" altLang="en-US" sz="1000" smtClean="0"/>
          </a:p>
          <a:p>
            <a:r>
              <a:rPr lang="en-US" altLang="en-US" smtClean="0"/>
              <a:t>There are limits on the amount of DR that the ISO can contract for (e.g., Ancillary Services and ERS).  </a:t>
            </a:r>
          </a:p>
          <a:p>
            <a:pPr lvl="1"/>
            <a:r>
              <a:rPr lang="en-US" altLang="en-US" smtClean="0"/>
              <a:t>Also true of TDSP load management programs</a:t>
            </a:r>
          </a:p>
          <a:p>
            <a:r>
              <a:rPr lang="en-US" altLang="en-US" smtClean="0"/>
              <a:t>The bulk of new DR will likely need to be enabled by LSEs:</a:t>
            </a:r>
          </a:p>
          <a:p>
            <a:pPr lvl="1"/>
            <a:r>
              <a:rPr lang="en-US" altLang="en-US" smtClean="0"/>
              <a:t>Price and 4CP-responsive Load</a:t>
            </a:r>
          </a:p>
          <a:p>
            <a:pPr lvl="1"/>
            <a:r>
              <a:rPr lang="en-US" altLang="en-US" smtClean="0"/>
              <a:t>Other retail DR incentives and technologies</a:t>
            </a:r>
          </a:p>
          <a:p>
            <a:r>
              <a:rPr lang="en-US" altLang="en-US" smtClean="0"/>
              <a:t>Ability to track growth of these products is a key metric in measuring the success of the ERCOT retail market</a:t>
            </a:r>
          </a:p>
          <a:p>
            <a:endParaRPr lang="en-US" altLang="en-US" smtClean="0"/>
          </a:p>
          <a:p>
            <a:pPr lvl="1">
              <a:buFontTx/>
              <a:buNone/>
            </a:pPr>
            <a:endParaRPr lang="en-US" altLang="en-US" smtClean="0">
              <a:solidFill>
                <a:srgbClr val="FF0000"/>
              </a:solidFill>
            </a:endParaRPr>
          </a:p>
          <a:p>
            <a:endParaRPr lang="en-US" altLang="en-US" smtClean="0"/>
          </a:p>
        </p:txBody>
      </p:sp>
      <p:sp>
        <p:nvSpPr>
          <p:cNvPr id="1638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The need to dig deeper</a:t>
            </a:r>
          </a:p>
        </p:txBody>
      </p:sp>
      <p:sp>
        <p:nvSpPr>
          <p:cNvPr id="3" name="Content Placeholder 2"/>
          <p:cNvSpPr>
            <a:spLocks noGrp="1"/>
          </p:cNvSpPr>
          <p:nvPr>
            <p:ph idx="1"/>
          </p:nvPr>
        </p:nvSpPr>
        <p:spPr>
          <a:xfrm>
            <a:off x="457200" y="1066800"/>
            <a:ext cx="8229600" cy="5105400"/>
          </a:xfrm>
        </p:spPr>
        <p:txBody>
          <a:bodyPr>
            <a:normAutofit fontScale="92500"/>
          </a:bodyPr>
          <a:lstStyle/>
          <a:p>
            <a:pPr>
              <a:defRPr/>
            </a:pPr>
            <a:r>
              <a:rPr lang="en-US" dirty="0" smtClean="0"/>
              <a:t>Phase 1 – Survey </a:t>
            </a:r>
          </a:p>
          <a:p>
            <a:pPr lvl="1">
              <a:defRPr/>
            </a:pPr>
            <a:r>
              <a:rPr lang="en-US" dirty="0" smtClean="0"/>
              <a:t>Results shared with market in Aug 2013 (RMS and DSWG)</a:t>
            </a:r>
          </a:p>
          <a:p>
            <a:pPr>
              <a:buFontTx/>
              <a:buNone/>
              <a:defRPr/>
            </a:pPr>
            <a:endParaRPr lang="en-US" dirty="0" smtClean="0"/>
          </a:p>
          <a:p>
            <a:pPr>
              <a:defRPr/>
            </a:pPr>
            <a:r>
              <a:rPr lang="en-US" dirty="0" smtClean="0"/>
              <a:t>Phase 2 – Data collection </a:t>
            </a:r>
          </a:p>
          <a:p>
            <a:pPr lvl="1">
              <a:defRPr/>
            </a:pPr>
            <a:r>
              <a:rPr lang="en-US" dirty="0" smtClean="0"/>
              <a:t>Collected ESIID information from REPs Oct 2013</a:t>
            </a:r>
          </a:p>
          <a:p>
            <a:pPr lvl="1">
              <a:defRPr/>
            </a:pPr>
            <a:r>
              <a:rPr lang="en-US" dirty="0" smtClean="0"/>
              <a:t>Additional survey used to collect events from REPS</a:t>
            </a:r>
          </a:p>
          <a:p>
            <a:pPr lvl="1">
              <a:defRPr/>
            </a:pPr>
            <a:r>
              <a:rPr lang="en-US" dirty="0" smtClean="0"/>
              <a:t>Phone calls with NOIEs </a:t>
            </a:r>
          </a:p>
          <a:p>
            <a:pPr>
              <a:buFontTx/>
              <a:buNone/>
              <a:defRPr/>
            </a:pPr>
            <a:endParaRPr lang="en-US" dirty="0" smtClean="0"/>
          </a:p>
          <a:p>
            <a:pPr>
              <a:defRPr/>
            </a:pPr>
            <a:r>
              <a:rPr lang="en-US" dirty="0" smtClean="0"/>
              <a:t>Phase 3 – Analysis </a:t>
            </a:r>
          </a:p>
          <a:p>
            <a:pPr lvl="1">
              <a:defRPr/>
            </a:pPr>
            <a:r>
              <a:rPr lang="en-US" dirty="0" smtClean="0"/>
              <a:t>After data collection, evaluation of price elasticity and how it affects:</a:t>
            </a:r>
          </a:p>
          <a:p>
            <a:pPr lvl="2">
              <a:defRPr/>
            </a:pPr>
            <a:r>
              <a:rPr lang="en-US" dirty="0" smtClean="0"/>
              <a:t>Load forecasting</a:t>
            </a:r>
          </a:p>
          <a:p>
            <a:pPr lvl="2">
              <a:defRPr/>
            </a:pPr>
            <a:r>
              <a:rPr lang="en-US" dirty="0" smtClean="0"/>
              <a:t>Wholesale market price formation</a:t>
            </a:r>
          </a:p>
          <a:p>
            <a:pPr lvl="2">
              <a:defRPr/>
            </a:pPr>
            <a:r>
              <a:rPr lang="en-US" dirty="0" smtClean="0"/>
              <a:t>Resource adequacy</a:t>
            </a:r>
          </a:p>
          <a:p>
            <a:pPr lvl="1">
              <a:defRPr/>
            </a:pPr>
            <a:r>
              <a:rPr lang="en-US" dirty="0" smtClean="0"/>
              <a:t>Analysis will be at the aggregate, no specific market participant information will be shared</a:t>
            </a:r>
          </a:p>
          <a:p>
            <a:pPr>
              <a:buFontTx/>
              <a:buNone/>
              <a:defRPr/>
            </a:pPr>
            <a:endParaRPr lang="en-US" dirty="0" smtClean="0"/>
          </a:p>
          <a:p>
            <a:pPr>
              <a:defRPr/>
            </a:pPr>
            <a:endParaRPr lang="en-US" dirty="0"/>
          </a:p>
        </p:txBody>
      </p:sp>
      <p:sp>
        <p:nvSpPr>
          <p:cNvPr id="20485"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
        <p:nvSpPr>
          <p:cNvPr id="17413" name="Left Arrow 8"/>
          <p:cNvSpPr>
            <a:spLocks noChangeArrowheads="1"/>
          </p:cNvSpPr>
          <p:nvPr/>
        </p:nvSpPr>
        <p:spPr bwMode="auto">
          <a:xfrm rot="-1812503">
            <a:off x="6546850" y="3057525"/>
            <a:ext cx="2084388" cy="838200"/>
          </a:xfrm>
          <a:prstGeom prst="leftArrow">
            <a:avLst>
              <a:gd name="adj1" fmla="val 50000"/>
              <a:gd name="adj2" fmla="val 48825"/>
            </a:avLst>
          </a:prstGeom>
          <a:noFill/>
          <a:ln w="444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800" b="0"/>
              <a:t>We are here!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Phase 2 – Data collection - REPs</a:t>
            </a:r>
          </a:p>
        </p:txBody>
      </p:sp>
      <p:sp>
        <p:nvSpPr>
          <p:cNvPr id="18435" name="Content Placeholder 2"/>
          <p:cNvSpPr>
            <a:spLocks noGrp="1"/>
          </p:cNvSpPr>
          <p:nvPr>
            <p:ph idx="1"/>
          </p:nvPr>
        </p:nvSpPr>
        <p:spPr/>
        <p:txBody>
          <a:bodyPr/>
          <a:lstStyle/>
          <a:p>
            <a:r>
              <a:rPr lang="en-US" altLang="en-US" smtClean="0"/>
              <a:t>Thanks to the data collection &amp; survey, now we know:</a:t>
            </a:r>
          </a:p>
          <a:p>
            <a:pPr lvl="1"/>
            <a:r>
              <a:rPr lang="en-US" altLang="en-US" smtClean="0"/>
              <a:t>The number of premises on retail contracts for dynamic pricing and/or demand response</a:t>
            </a:r>
          </a:p>
          <a:p>
            <a:pPr lvl="2"/>
            <a:r>
              <a:rPr lang="en-US" altLang="en-US" smtClean="0"/>
              <a:t>Details collected in snapshot file received Aug 2013</a:t>
            </a:r>
          </a:p>
          <a:p>
            <a:pPr lvl="3"/>
            <a:r>
              <a:rPr lang="en-US" altLang="en-US" smtClean="0"/>
              <a:t>ESIID</a:t>
            </a:r>
          </a:p>
          <a:p>
            <a:pPr lvl="3"/>
            <a:r>
              <a:rPr lang="en-US" altLang="en-US" smtClean="0"/>
              <a:t>Category</a:t>
            </a:r>
          </a:p>
          <a:p>
            <a:pPr lvl="3"/>
            <a:r>
              <a:rPr lang="en-US" altLang="en-US" smtClean="0"/>
              <a:t>Direct Load Control Y/N</a:t>
            </a:r>
          </a:p>
          <a:p>
            <a:pPr lvl="2"/>
            <a:r>
              <a:rPr lang="en-US" altLang="en-US" smtClean="0"/>
              <a:t>Details collected in targeted surveys received Dec 2013</a:t>
            </a:r>
          </a:p>
          <a:p>
            <a:pPr lvl="3"/>
            <a:r>
              <a:rPr lang="en-US" altLang="en-US" smtClean="0"/>
              <a:t>List of dates and start/stop times for DR events</a:t>
            </a:r>
          </a:p>
          <a:p>
            <a:pPr lvl="3"/>
            <a:r>
              <a:rPr lang="en-US" altLang="en-US" smtClean="0"/>
              <a:t>What type of notification (if any)</a:t>
            </a:r>
          </a:p>
          <a:p>
            <a:pPr lvl="1">
              <a:buFontTx/>
              <a:buNone/>
            </a:pPr>
            <a:endParaRPr lang="en-US" altLang="en-US" smtClean="0"/>
          </a:p>
          <a:p>
            <a:r>
              <a:rPr lang="en-US" altLang="en-US" smtClean="0"/>
              <a:t>Lessons Learned</a:t>
            </a:r>
          </a:p>
          <a:p>
            <a:pPr lvl="1"/>
            <a:r>
              <a:rPr lang="en-US" altLang="en-US" smtClean="0"/>
              <a:t>Just a few (kidding) – please see slides 12-13</a:t>
            </a:r>
          </a:p>
          <a:p>
            <a:pPr lvl="1"/>
            <a:endParaRPr lang="en-US" altLang="en-US" smtClean="0"/>
          </a:p>
          <a:p>
            <a:pPr>
              <a:buFontTx/>
              <a:buNone/>
            </a:pPr>
            <a:endParaRPr lang="en-US" altLang="en-US" smtClean="0"/>
          </a:p>
          <a:p>
            <a:endParaRPr lang="en-US" altLang="en-US"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Phase 2 – Data collection - NOIEs</a:t>
            </a:r>
          </a:p>
        </p:txBody>
      </p:sp>
      <p:sp>
        <p:nvSpPr>
          <p:cNvPr id="19459" name="Content Placeholder 2"/>
          <p:cNvSpPr>
            <a:spLocks noGrp="1"/>
          </p:cNvSpPr>
          <p:nvPr>
            <p:ph idx="1"/>
          </p:nvPr>
        </p:nvSpPr>
        <p:spPr/>
        <p:txBody>
          <a:bodyPr/>
          <a:lstStyle/>
          <a:p>
            <a:pPr lvl="1">
              <a:defRPr/>
            </a:pPr>
            <a:endParaRPr lang="en-US" altLang="en-US" dirty="0" smtClean="0"/>
          </a:p>
          <a:p>
            <a:pPr lvl="1">
              <a:buFontTx/>
              <a:buNone/>
              <a:defRPr/>
            </a:pPr>
            <a:endParaRPr lang="en-US" altLang="en-US" dirty="0" smtClean="0"/>
          </a:p>
          <a:p>
            <a:pPr>
              <a:defRPr/>
            </a:pPr>
            <a:r>
              <a:rPr lang="en-US" altLang="en-US" dirty="0" smtClean="0"/>
              <a:t>Each MOU/COOP has different programs, different reporting methods and different event analysis methodologies </a:t>
            </a:r>
          </a:p>
          <a:p>
            <a:pPr marL="0" indent="0">
              <a:buFontTx/>
              <a:buNone/>
              <a:defRPr/>
            </a:pPr>
            <a:endParaRPr lang="en-US" altLang="en-US" dirty="0" smtClean="0"/>
          </a:p>
          <a:p>
            <a:pPr>
              <a:defRPr/>
            </a:pPr>
            <a:r>
              <a:rPr lang="en-US" altLang="en-US" dirty="0" smtClean="0"/>
              <a:t>Challenge to quantify impacts and align with REP findings</a:t>
            </a:r>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21509" name="Rectangle 5"/>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Pricing Events -- June</a:t>
            </a:r>
          </a:p>
        </p:txBody>
      </p:sp>
      <p:sp>
        <p:nvSpPr>
          <p:cNvPr id="21509" name="Rectangle 5"/>
          <p:cNvSpPr>
            <a:spLocks noGrp="1" noChangeArrowheads="1"/>
          </p:cNvSpPr>
          <p:nvPr>
            <p:ph type="ftr"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pic>
        <p:nvPicPr>
          <p:cNvPr id="20484" name="Picture 8" descr="C:\Users\pwattles\AppData\Local\Microsoft\Windows\Temporary Internet Files\Content.Outlook\NSQQMZOX\rtspp june 2013.jpg"/>
          <p:cNvPicPr>
            <a:picLocks noChangeAspect="1" noChangeArrowheads="1"/>
          </p:cNvPicPr>
          <p:nvPr/>
        </p:nvPicPr>
        <p:blipFill>
          <a:blip r:embed="rId2">
            <a:extLst>
              <a:ext uri="{28A0092B-C50C-407E-A947-70E740481C1C}">
                <a14:useLocalDpi xmlns:a14="http://schemas.microsoft.com/office/drawing/2010/main" val="0"/>
              </a:ext>
            </a:extLst>
          </a:blip>
          <a:srcRect t="6334" r="4625"/>
          <a:stretch>
            <a:fillRect/>
          </a:stretch>
        </p:blipFill>
        <p:spPr bwMode="auto">
          <a:xfrm>
            <a:off x="171450" y="762000"/>
            <a:ext cx="74485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Box 9"/>
          <p:cNvSpPr txBox="1">
            <a:spLocks noChangeArrowheads="1"/>
          </p:cNvSpPr>
          <p:nvPr/>
        </p:nvSpPr>
        <p:spPr bwMode="auto">
          <a:xfrm>
            <a:off x="6261100" y="2438400"/>
            <a:ext cx="2578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June 2013, North Load Zone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Pricing Events – July</a:t>
            </a:r>
          </a:p>
        </p:txBody>
      </p:sp>
      <p:sp>
        <p:nvSpPr>
          <p:cNvPr id="21509" name="Rectangle 5"/>
          <p:cNvSpPr>
            <a:spLocks noGrp="1" noChangeArrowheads="1"/>
          </p:cNvSpPr>
          <p:nvPr>
            <p:ph type="ftr"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grpSp>
        <p:nvGrpSpPr>
          <p:cNvPr id="21508" name="Group 5"/>
          <p:cNvGrpSpPr>
            <a:grpSpLocks/>
          </p:cNvGrpSpPr>
          <p:nvPr/>
        </p:nvGrpSpPr>
        <p:grpSpPr bwMode="auto">
          <a:xfrm>
            <a:off x="152400" y="762000"/>
            <a:ext cx="7924800" cy="5486400"/>
            <a:chOff x="152400" y="762000"/>
            <a:chExt cx="7924801" cy="5486400"/>
          </a:xfrm>
        </p:grpSpPr>
        <p:pic>
          <p:nvPicPr>
            <p:cNvPr id="21510" name="Picture 2" descr="C:\Users\pwattles\AppData\Local\Microsoft\Windows\Temporary Internet Files\Content.Outlook\NSQQMZOX\rtspp july 2013.jpg"/>
            <p:cNvPicPr>
              <a:picLocks noChangeAspect="1" noChangeArrowheads="1"/>
            </p:cNvPicPr>
            <p:nvPr/>
          </p:nvPicPr>
          <p:blipFill>
            <a:blip r:embed="rId2">
              <a:extLst>
                <a:ext uri="{28A0092B-C50C-407E-A947-70E740481C1C}">
                  <a14:useLocalDpi xmlns:a14="http://schemas.microsoft.com/office/drawing/2010/main" val="0"/>
                </a:ext>
              </a:extLst>
            </a:blip>
            <a:srcRect t="6334" r="2251"/>
            <a:stretch>
              <a:fillRect/>
            </a:stretch>
          </p:blipFill>
          <p:spPr bwMode="auto">
            <a:xfrm>
              <a:off x="152400" y="762000"/>
              <a:ext cx="7634101"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TextBox 3"/>
            <p:cNvSpPr txBox="1">
              <a:spLocks noChangeArrowheads="1"/>
            </p:cNvSpPr>
            <p:nvPr/>
          </p:nvSpPr>
          <p:spPr bwMode="auto">
            <a:xfrm>
              <a:off x="7543801" y="5715000"/>
              <a:ext cx="533400"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000" b="0"/>
                <a:t>3000</a:t>
              </a:r>
            </a:p>
          </p:txBody>
        </p:sp>
      </p:grpSp>
      <p:sp>
        <p:nvSpPr>
          <p:cNvPr id="2" name="TextBox 9"/>
          <p:cNvSpPr txBox="1">
            <a:spLocks noChangeArrowheads="1"/>
          </p:cNvSpPr>
          <p:nvPr/>
        </p:nvSpPr>
        <p:spPr bwMode="auto">
          <a:xfrm>
            <a:off x="6319838" y="2514600"/>
            <a:ext cx="2519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July 2013, North Load Zone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Pricing Events – August</a:t>
            </a:r>
          </a:p>
        </p:txBody>
      </p:sp>
      <p:sp>
        <p:nvSpPr>
          <p:cNvPr id="21509" name="Rectangle 5"/>
          <p:cNvSpPr>
            <a:spLocks noGrp="1" noChangeArrowheads="1"/>
          </p:cNvSpPr>
          <p:nvPr>
            <p:ph type="ftr"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pic>
        <p:nvPicPr>
          <p:cNvPr id="22532" name="Picture 8" descr="C:\Users\pwattles\AppData\Local\Microsoft\Windows\Temporary Internet Files\Content.Outlook\NSQQMZOX\rtspp aug 2013.jpg"/>
          <p:cNvPicPr>
            <a:picLocks noChangeAspect="1" noChangeArrowheads="1"/>
          </p:cNvPicPr>
          <p:nvPr/>
        </p:nvPicPr>
        <p:blipFill>
          <a:blip r:embed="rId2">
            <a:extLst>
              <a:ext uri="{28A0092B-C50C-407E-A947-70E740481C1C}">
                <a14:useLocalDpi xmlns:a14="http://schemas.microsoft.com/office/drawing/2010/main" val="0"/>
              </a:ext>
            </a:extLst>
          </a:blip>
          <a:srcRect t="6334" r="2374"/>
          <a:stretch>
            <a:fillRect/>
          </a:stretch>
        </p:blipFill>
        <p:spPr bwMode="auto">
          <a:xfrm>
            <a:off x="304800" y="762000"/>
            <a:ext cx="7729538"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Box 12"/>
          <p:cNvSpPr txBox="1">
            <a:spLocks noChangeArrowheads="1"/>
          </p:cNvSpPr>
          <p:nvPr/>
        </p:nvSpPr>
        <p:spPr bwMode="auto">
          <a:xfrm>
            <a:off x="7848600" y="5791200"/>
            <a:ext cx="533400" cy="2460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000" b="0"/>
              <a:t>3000</a:t>
            </a:r>
          </a:p>
        </p:txBody>
      </p:sp>
      <p:sp>
        <p:nvSpPr>
          <p:cNvPr id="22534" name="TextBox 9"/>
          <p:cNvSpPr txBox="1">
            <a:spLocks noChangeArrowheads="1"/>
          </p:cNvSpPr>
          <p:nvPr/>
        </p:nvSpPr>
        <p:spPr bwMode="auto">
          <a:xfrm>
            <a:off x="6280150" y="2514600"/>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Aug. 2013, North Load Zone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Pricing Events – September</a:t>
            </a:r>
          </a:p>
        </p:txBody>
      </p:sp>
      <p:sp>
        <p:nvSpPr>
          <p:cNvPr id="21509" name="Rectangle 5"/>
          <p:cNvSpPr>
            <a:spLocks noGrp="1" noChangeArrowheads="1"/>
          </p:cNvSpPr>
          <p:nvPr>
            <p:ph type="ftr"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dirty="0" smtClean="0"/>
              <a:t>DR/Price Response</a:t>
            </a:r>
          </a:p>
        </p:txBody>
      </p:sp>
      <p:pic>
        <p:nvPicPr>
          <p:cNvPr id="23556" name="Picture 2" descr="C:\Users\pwattles\AppData\Local\Microsoft\Windows\Temporary Internet Files\Content.Outlook\NSQQMZOX\rtspp sep 2013.jpg"/>
          <p:cNvPicPr>
            <a:picLocks noChangeAspect="1" noChangeArrowheads="1"/>
          </p:cNvPicPr>
          <p:nvPr/>
        </p:nvPicPr>
        <p:blipFill>
          <a:blip r:embed="rId2">
            <a:extLst>
              <a:ext uri="{28A0092B-C50C-407E-A947-70E740481C1C}">
                <a14:useLocalDpi xmlns:a14="http://schemas.microsoft.com/office/drawing/2010/main" val="0"/>
              </a:ext>
            </a:extLst>
          </a:blip>
          <a:srcRect t="7333" r="4375"/>
          <a:stretch>
            <a:fillRect/>
          </a:stretch>
        </p:blipFill>
        <p:spPr bwMode="auto">
          <a:xfrm>
            <a:off x="304800" y="800100"/>
            <a:ext cx="7543800" cy="548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Box 9"/>
          <p:cNvSpPr txBox="1">
            <a:spLocks noChangeArrowheads="1"/>
          </p:cNvSpPr>
          <p:nvPr/>
        </p:nvSpPr>
        <p:spPr bwMode="auto">
          <a:xfrm>
            <a:off x="6172200" y="2514600"/>
            <a:ext cx="25987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a:t>Sept. 2013, North Load Zone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15148</TotalTime>
  <Words>1351</Words>
  <Application>Microsoft Office PowerPoint</Application>
  <PresentationFormat>On-screen Show (4:3)</PresentationFormat>
  <Paragraphs>168</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Arial Black</vt:lpstr>
      <vt:lpstr>Britannic Bold</vt:lpstr>
      <vt:lpstr>Custom Design</vt:lpstr>
      <vt:lpstr>Price Responsive Load / Retail DR   Data Collection Project and  Lessons Learned   </vt:lpstr>
      <vt:lpstr>Why it’s important to understand retail DR &amp; price response</vt:lpstr>
      <vt:lpstr>The need to dig deeper</vt:lpstr>
      <vt:lpstr>Phase 2 – Data collection - REPs</vt:lpstr>
      <vt:lpstr>Phase 2 – Data collection - NOIEs</vt:lpstr>
      <vt:lpstr>Pricing Events -- June</vt:lpstr>
      <vt:lpstr>Pricing Events – July</vt:lpstr>
      <vt:lpstr>Pricing Events – August</vt:lpstr>
      <vt:lpstr>Pricing Events – September</vt:lpstr>
      <vt:lpstr>Phase 3 – Analysis Part 1</vt:lpstr>
      <vt:lpstr>Phase 3 – Analysis Part 2</vt:lpstr>
      <vt:lpstr>Lessons Learned</vt:lpstr>
      <vt:lpstr>Lessons Learned</vt:lpstr>
      <vt:lpstr>Data Collection for 2014 – April Workshop Questions</vt:lpstr>
      <vt:lpstr>Data Collection for 2014 – April Workshop Questions</vt:lpstr>
      <vt:lpstr>Questions?</vt:lpstr>
      <vt:lpstr>Appendix - Definitions</vt:lpstr>
      <vt:lpstr>Appendix - Definitions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Wattles, Paul</dc:creator>
  <cp:lastModifiedBy>tgarza</cp:lastModifiedBy>
  <cp:revision>802</cp:revision>
  <dcterms:created xsi:type="dcterms:W3CDTF">2005-04-21T14:28:35Z</dcterms:created>
  <dcterms:modified xsi:type="dcterms:W3CDTF">2017-02-09T14:19:51Z</dcterms:modified>
</cp:coreProperties>
</file>