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8" r:id="rId2"/>
    <p:sldId id="294" r:id="rId3"/>
    <p:sldId id="295" r:id="rId4"/>
    <p:sldId id="286" r:id="rId5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E692"/>
    <a:srgbClr val="FFFF00"/>
    <a:srgbClr val="9ED3D7"/>
    <a:srgbClr val="0066FF"/>
    <a:srgbClr val="99CCFF"/>
    <a:srgbClr val="0000CC"/>
    <a:srgbClr val="CC00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8" autoAdjust="0"/>
    <p:restoredTop sz="83792" autoAdjust="0"/>
  </p:normalViewPr>
  <p:slideViewPr>
    <p:cSldViewPr>
      <p:cViewPr varScale="1">
        <p:scale>
          <a:sx n="62" d="100"/>
          <a:sy n="62" d="100"/>
        </p:scale>
        <p:origin x="58" y="86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50" y="-84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DFBE2EC-5108-441F-B6DA-F1CBF283E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6711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9788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E5799A6-9C42-49FF-9010-21D1B305A0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72456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2895600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</p:spTree>
    <p:extLst>
      <p:ext uri="{BB962C8B-B14F-4D97-AF65-F5344CB8AC3E}">
        <p14:creationId xmlns:p14="http://schemas.microsoft.com/office/powerpoint/2010/main" val="2955286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035D6-9FF0-48C2-8D3D-F8A4307D1C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</p:spTree>
    <p:extLst>
      <p:ext uri="{BB962C8B-B14F-4D97-AF65-F5344CB8AC3E}">
        <p14:creationId xmlns:p14="http://schemas.microsoft.com/office/powerpoint/2010/main" val="21317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35590-2F49-485D-B745-67733B1D6B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</p:spTree>
    <p:extLst>
      <p:ext uri="{BB962C8B-B14F-4D97-AF65-F5344CB8AC3E}">
        <p14:creationId xmlns:p14="http://schemas.microsoft.com/office/powerpoint/2010/main" val="2750033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85433-6153-4001-937E-7402536058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</p:spTree>
    <p:extLst>
      <p:ext uri="{BB962C8B-B14F-4D97-AF65-F5344CB8AC3E}">
        <p14:creationId xmlns:p14="http://schemas.microsoft.com/office/powerpoint/2010/main" val="37363080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A82A9-32AF-4585-9A74-2E0D663735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</p:spTree>
    <p:extLst>
      <p:ext uri="{BB962C8B-B14F-4D97-AF65-F5344CB8AC3E}">
        <p14:creationId xmlns:p14="http://schemas.microsoft.com/office/powerpoint/2010/main" val="124521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38DB7-DD30-42E9-BFDF-6C4D1785A1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</p:spTree>
    <p:extLst>
      <p:ext uri="{BB962C8B-B14F-4D97-AF65-F5344CB8AC3E}">
        <p14:creationId xmlns:p14="http://schemas.microsoft.com/office/powerpoint/2010/main" val="104539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3661B-BEFB-4829-81DC-51A76DA90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</p:spTree>
    <p:extLst>
      <p:ext uri="{BB962C8B-B14F-4D97-AF65-F5344CB8AC3E}">
        <p14:creationId xmlns:p14="http://schemas.microsoft.com/office/powerpoint/2010/main" val="36786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1DDB3-1212-499D-81DF-E23C913573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</p:spTree>
    <p:extLst>
      <p:ext uri="{BB962C8B-B14F-4D97-AF65-F5344CB8AC3E}">
        <p14:creationId xmlns:p14="http://schemas.microsoft.com/office/powerpoint/2010/main" val="3378276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ACF6A-CBCC-4AD1-B5A8-B4D1B6B079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</p:spTree>
    <p:extLst>
      <p:ext uri="{BB962C8B-B14F-4D97-AF65-F5344CB8AC3E}">
        <p14:creationId xmlns:p14="http://schemas.microsoft.com/office/powerpoint/2010/main" val="2701484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CABCB-5010-4864-A2D6-1A8C64182B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</p:spTree>
    <p:extLst>
      <p:ext uri="{BB962C8B-B14F-4D97-AF65-F5344CB8AC3E}">
        <p14:creationId xmlns:p14="http://schemas.microsoft.com/office/powerpoint/2010/main" val="118228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640F5-0013-4BA0-8DC3-5C1F8A0D8D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</p:spTree>
    <p:extLst>
      <p:ext uri="{BB962C8B-B14F-4D97-AF65-F5344CB8AC3E}">
        <p14:creationId xmlns:p14="http://schemas.microsoft.com/office/powerpoint/2010/main" val="2646641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00104-FFC8-4594-B401-EA2CEFD1EE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</p:spTree>
    <p:extLst>
      <p:ext uri="{BB962C8B-B14F-4D97-AF65-F5344CB8AC3E}">
        <p14:creationId xmlns:p14="http://schemas.microsoft.com/office/powerpoint/2010/main" val="2353894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DC74B-1BF7-4212-8599-E1AC922AFE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</p:spTree>
    <p:extLst>
      <p:ext uri="{BB962C8B-B14F-4D97-AF65-F5344CB8AC3E}">
        <p14:creationId xmlns:p14="http://schemas.microsoft.com/office/powerpoint/2010/main" val="182180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E4C3F9B3-2C24-46BA-85B3-B9B56410C6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579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Retail DR Update to DSWG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Dec. 2, 2014</a:t>
            </a:r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886200" y="638175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3CDD0FC1-4AF1-447E-9086-B76410373938}" type="slidenum">
              <a:rPr lang="en-US" altLang="en-US" sz="1400" smtClean="0"/>
              <a:pPr algn="ctr" eaLnBrk="1" hangingPunct="1">
                <a:defRPr/>
              </a:pPr>
              <a:t>‹#›</a:t>
            </a:fld>
            <a:endParaRPr lang="en-US" altLang="en-US" sz="14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885950"/>
            <a:ext cx="6019800" cy="2320925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Retail DR Data Collection Project</a:t>
            </a:r>
            <a:br>
              <a:rPr lang="en-US" sz="2400" dirty="0" smtClean="0"/>
            </a:br>
            <a:r>
              <a:rPr lang="en-US" sz="2400" dirty="0" smtClean="0"/>
              <a:t>2014 Version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>
                <a:latin typeface="+mn-lt"/>
              </a:rPr>
              <a:t>Preliminary Update</a:t>
            </a:r>
          </a:p>
        </p:txBody>
      </p:sp>
      <p:sp>
        <p:nvSpPr>
          <p:cNvPr id="5123" name="Text Box 21"/>
          <p:cNvSpPr txBox="1">
            <a:spLocks noChangeArrowheads="1"/>
          </p:cNvSpPr>
          <p:nvPr/>
        </p:nvSpPr>
        <p:spPr bwMode="auto">
          <a:xfrm>
            <a:off x="2362200" y="4206875"/>
            <a:ext cx="640080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>
              <a:solidFill>
                <a:schemeClr val="bg1"/>
              </a:solidFill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en-US" altLang="en-US" sz="1800">
              <a:solidFill>
                <a:schemeClr val="bg1"/>
              </a:solidFill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en-US" altLang="en-US" sz="1800">
              <a:solidFill>
                <a:schemeClr val="bg1"/>
              </a:solidFill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altLang="en-US" sz="1800" b="0">
                <a:solidFill>
                  <a:schemeClr val="bg1"/>
                </a:solidFill>
              </a:rPr>
              <a:t>DSWG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altLang="en-US" sz="1800" b="0">
                <a:solidFill>
                  <a:schemeClr val="bg1"/>
                </a:solidFill>
              </a:rPr>
              <a:t>Dec. 2,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Time of Use trends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1219200"/>
          <a:ext cx="8077200" cy="9493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181601"/>
                <a:gridCol w="1447800"/>
                <a:gridCol w="1447799"/>
              </a:tblGrid>
              <a:tr h="57885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Product (code)</a:t>
                      </a:r>
                      <a:endParaRPr lang="en-US" sz="1800" dirty="0"/>
                    </a:p>
                  </a:txBody>
                  <a:tcPr marT="45674" marB="4567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ESI IDs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6/15/13</a:t>
                      </a:r>
                      <a:endParaRPr lang="en-US" sz="1400" dirty="0"/>
                    </a:p>
                  </a:txBody>
                  <a:tcPr marT="45674" marB="4567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ESI IDs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9/30/14</a:t>
                      </a:r>
                      <a:endParaRPr lang="en-US" sz="1400" dirty="0"/>
                    </a:p>
                  </a:txBody>
                  <a:tcPr marT="45674" marB="45674" anchor="ctr"/>
                </a:tc>
              </a:tr>
              <a:tr h="37047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Time of Use</a:t>
                      </a:r>
                      <a:r>
                        <a:rPr lang="en-US" sz="1800" baseline="0" dirty="0" smtClean="0"/>
                        <a:t> (TOU)</a:t>
                      </a:r>
                      <a:endParaRPr lang="en-US" sz="1800" dirty="0"/>
                    </a:p>
                  </a:txBody>
                  <a:tcPr marT="45674" marB="45674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117,570</a:t>
                      </a:r>
                      <a:endParaRPr lang="en-US" sz="1800" dirty="0"/>
                    </a:p>
                  </a:txBody>
                  <a:tcPr marT="45674" marB="45674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290,400</a:t>
                      </a:r>
                      <a:endParaRPr lang="en-US" sz="1800" dirty="0"/>
                    </a:p>
                  </a:txBody>
                  <a:tcPr marT="45674" marB="45674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113" name="Footer Placeholder 3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Retail DR Update to DSWG</a:t>
            </a:r>
          </a:p>
        </p:txBody>
      </p:sp>
      <p:sp>
        <p:nvSpPr>
          <p:cNvPr id="4114" name="Date Placeholder 4"/>
          <p:cNvSpPr>
            <a:spLocks noGrp="1"/>
          </p:cNvSpPr>
          <p:nvPr>
            <p:ph type="dt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Dec. 2, 2014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3124200"/>
            <a:ext cx="8229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kern="0" dirty="0" smtClean="0"/>
              <a:t>These are raw enrollment numbers </a:t>
            </a:r>
          </a:p>
          <a:p>
            <a:pPr>
              <a:defRPr/>
            </a:pPr>
            <a:r>
              <a:rPr lang="en-US" kern="0" dirty="0" smtClean="0"/>
              <a:t>2014 numbers are preliminary and unofficial</a:t>
            </a:r>
          </a:p>
          <a:p>
            <a:pPr lvl="1">
              <a:defRPr/>
            </a:pPr>
            <a:r>
              <a:rPr lang="en-US" kern="0" dirty="0" smtClean="0">
                <a:cs typeface="+mn-cs"/>
              </a:rPr>
              <a:t>Still working through some data issues with REPs</a:t>
            </a:r>
          </a:p>
          <a:p>
            <a:pPr>
              <a:defRPr/>
            </a:pPr>
            <a:r>
              <a:rPr lang="en-US" kern="0" dirty="0" smtClean="0"/>
              <a:t>TOU is 99% residential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Tentative Timeline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5400"/>
          </a:xfrm>
        </p:spPr>
        <p:txBody>
          <a:bodyPr/>
          <a:lstStyle/>
          <a:p>
            <a:r>
              <a:rPr lang="en-US" altLang="en-US" smtClean="0"/>
              <a:t>Work through all REP data issues in Dec. 2014</a:t>
            </a:r>
          </a:p>
          <a:p>
            <a:r>
              <a:rPr lang="en-US" altLang="en-US" smtClean="0"/>
              <a:t>Report enrollment counts to DSWG in Jan. 2015</a:t>
            </a:r>
          </a:p>
          <a:p>
            <a:r>
              <a:rPr lang="en-US" altLang="en-US" smtClean="0"/>
              <a:t>Data analysis Jan.-Feb. 2015</a:t>
            </a:r>
          </a:p>
          <a:p>
            <a:r>
              <a:rPr lang="en-US" altLang="en-US" smtClean="0"/>
              <a:t>First report to market March 2015, including:</a:t>
            </a:r>
          </a:p>
          <a:p>
            <a:pPr lvl="1"/>
            <a:r>
              <a:rPr lang="en-US" altLang="en-US" smtClean="0"/>
              <a:t>RTP/B&amp;I response to 2014 price spikes</a:t>
            </a:r>
          </a:p>
          <a:p>
            <a:pPr lvl="1"/>
            <a:r>
              <a:rPr lang="en-US" altLang="en-US" smtClean="0"/>
              <a:t>CPP/PR/OLC/OTH response during REP-initiated events</a:t>
            </a:r>
          </a:p>
          <a:p>
            <a:pPr lvl="1"/>
            <a:r>
              <a:rPr lang="en-US" altLang="en-US" smtClean="0"/>
              <a:t>4CP behavior during actual and probable 4CP events</a:t>
            </a:r>
          </a:p>
          <a:p>
            <a:r>
              <a:rPr lang="en-US" altLang="en-US" smtClean="0"/>
              <a:t>TOU analysis to be determined; current thinking:</a:t>
            </a:r>
          </a:p>
          <a:p>
            <a:pPr lvl="1"/>
            <a:r>
              <a:rPr lang="en-US" altLang="en-US" smtClean="0"/>
              <a:t>Identify a statistical sample of ESI IDs on TOU summer 2014, and look at their load shapes prior to enrolling in TOU</a:t>
            </a:r>
          </a:p>
          <a:p>
            <a:pPr lvl="1"/>
            <a:r>
              <a:rPr lang="en-US" altLang="en-US" smtClean="0"/>
              <a:t>Identify a group of ESI IDs with similar load shapes, but who did not later enroll in any retail DR offering (or ERS)</a:t>
            </a:r>
          </a:p>
          <a:p>
            <a:pPr lvl="1"/>
            <a:r>
              <a:rPr lang="en-US" altLang="en-US" smtClean="0"/>
              <a:t>Compare TOU group behavior to control group behavior during summer peak hours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Retail DR Update to DSWG</a:t>
            </a:r>
          </a:p>
        </p:txBody>
      </p:sp>
      <p:sp>
        <p:nvSpPr>
          <p:cNvPr id="5125" name="Date Placeholder 4"/>
          <p:cNvSpPr>
            <a:spLocks noGrp="1"/>
          </p:cNvSpPr>
          <p:nvPr>
            <p:ph type="dt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Dec. 2, 2014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Retail DR Update to DSWG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Dec. 2, 2014</a:t>
            </a:r>
          </a:p>
        </p:txBody>
      </p:sp>
      <p:grpSp>
        <p:nvGrpSpPr>
          <p:cNvPr id="8196" name="Group 3"/>
          <p:cNvGrpSpPr>
            <a:grpSpLocks/>
          </p:cNvGrpSpPr>
          <p:nvPr/>
        </p:nvGrpSpPr>
        <p:grpSpPr bwMode="auto">
          <a:xfrm>
            <a:off x="3943350" y="2549525"/>
            <a:ext cx="1079500" cy="1828800"/>
            <a:chOff x="1968" y="672"/>
            <a:chExt cx="1416" cy="2400"/>
          </a:xfrm>
        </p:grpSpPr>
        <p:pic>
          <p:nvPicPr>
            <p:cNvPr id="8198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0">
                  <a:latin typeface="Britannic Bold" panose="020B0903060703020204" pitchFamily="34" charset="0"/>
                </a:rPr>
                <a:t>ON</a:t>
              </a:r>
              <a:endParaRPr lang="en-US" altLang="en-US" sz="1600" b="0">
                <a:latin typeface="Britannic Bold" panose="020B0903060703020204" pitchFamily="34" charset="0"/>
              </a:endParaRPr>
            </a:p>
          </p:txBody>
        </p:sp>
        <p:sp>
          <p:nvSpPr>
            <p:cNvPr id="8200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576" cy="3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81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44450" cap="flat" cmpd="sng" algn="ctr">
          <a:solidFill>
            <a:schemeClr val="tx2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44450" cap="flat" cmpd="sng" algn="ctr">
          <a:solidFill>
            <a:schemeClr val="tx2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14622</TotalTime>
  <Words>217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Arial Black</vt:lpstr>
      <vt:lpstr>Britannic Bold</vt:lpstr>
      <vt:lpstr>Custom Design</vt:lpstr>
      <vt:lpstr>Retail DR Data Collection Project 2014 Version  Preliminary Update</vt:lpstr>
      <vt:lpstr>Time of Use trends</vt:lpstr>
      <vt:lpstr>Tentative Timeline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Wattles, Paul</dc:creator>
  <cp:lastModifiedBy>tgarza</cp:lastModifiedBy>
  <cp:revision>530</cp:revision>
  <cp:lastPrinted>2014-11-24T16:06:33Z</cp:lastPrinted>
  <dcterms:created xsi:type="dcterms:W3CDTF">2005-04-21T14:28:35Z</dcterms:created>
  <dcterms:modified xsi:type="dcterms:W3CDTF">2017-02-09T14:20:18Z</dcterms:modified>
</cp:coreProperties>
</file>