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6.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8.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19.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1.xml" ContentType="application/vnd.openxmlformats-officedocument.drawingml.chart+xml"/>
  <Override PartName="/ppt/theme/themeOverride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handoutMasterIdLst>
    <p:handoutMasterId r:id="rId42"/>
  </p:handoutMasterIdLst>
  <p:sldIdLst>
    <p:sldId id="256" r:id="rId2"/>
    <p:sldId id="257" r:id="rId3"/>
    <p:sldId id="306" r:id="rId4"/>
    <p:sldId id="260" r:id="rId5"/>
    <p:sldId id="285" r:id="rId6"/>
    <p:sldId id="284" r:id="rId7"/>
    <p:sldId id="287" r:id="rId8"/>
    <p:sldId id="286" r:id="rId9"/>
    <p:sldId id="288" r:id="rId10"/>
    <p:sldId id="263" r:id="rId11"/>
    <p:sldId id="324" r:id="rId12"/>
    <p:sldId id="325" r:id="rId13"/>
    <p:sldId id="322" r:id="rId14"/>
    <p:sldId id="323" r:id="rId15"/>
    <p:sldId id="314" r:id="rId16"/>
    <p:sldId id="316" r:id="rId17"/>
    <p:sldId id="318" r:id="rId18"/>
    <p:sldId id="320" r:id="rId19"/>
    <p:sldId id="321" r:id="rId20"/>
    <p:sldId id="276" r:id="rId21"/>
    <p:sldId id="281" r:id="rId22"/>
    <p:sldId id="277" r:id="rId23"/>
    <p:sldId id="283" r:id="rId24"/>
    <p:sldId id="326" r:id="rId25"/>
    <p:sldId id="273" r:id="rId26"/>
    <p:sldId id="289" r:id="rId27"/>
    <p:sldId id="290" r:id="rId28"/>
    <p:sldId id="307" r:id="rId29"/>
    <p:sldId id="308" r:id="rId30"/>
    <p:sldId id="309" r:id="rId31"/>
    <p:sldId id="310" r:id="rId32"/>
    <p:sldId id="291" r:id="rId33"/>
    <p:sldId id="293" r:id="rId34"/>
    <p:sldId id="297" r:id="rId35"/>
    <p:sldId id="298" r:id="rId36"/>
    <p:sldId id="299" r:id="rId37"/>
    <p:sldId id="300" r:id="rId38"/>
    <p:sldId id="301" r:id="rId39"/>
    <p:sldId id="305" r:id="rId4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1CD"/>
    <a:srgbClr val="A6A6A6"/>
    <a:srgbClr val="686868"/>
    <a:srgbClr val="005398"/>
    <a:srgbClr val="2C39B2"/>
    <a:srgbClr val="1045F0"/>
    <a:srgbClr val="3366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595" autoAdjust="0"/>
  </p:normalViewPr>
  <p:slideViewPr>
    <p:cSldViewPr>
      <p:cViewPr varScale="1">
        <p:scale>
          <a:sx n="100" d="100"/>
          <a:sy n="100" d="100"/>
        </p:scale>
        <p:origin x="874" y="72"/>
      </p:cViewPr>
      <p:guideLst>
        <p:guide orient="horz" pos="2160"/>
        <p:guide pos="2880"/>
      </p:guideLst>
    </p:cSldViewPr>
  </p:slideViewPr>
  <p:notesTextViewPr>
    <p:cViewPr>
      <p:scale>
        <a:sx n="100" d="100"/>
        <a:sy n="100" d="100"/>
      </p:scale>
      <p:origin x="0" y="0"/>
    </p:cViewPr>
  </p:notesTextViewPr>
  <p:notesViewPr>
    <p:cSldViewPr>
      <p:cViewPr varScale="1">
        <p:scale>
          <a:sx n="71" d="100"/>
          <a:sy n="71" d="100"/>
        </p:scale>
        <p:origin x="-2472"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2" Type="http://schemas.openxmlformats.org/officeDocument/2006/relationships/oleObject" Target="file:///C:\zss\ERCOT\rtp%20idr%20regression%204%20regions%20summary.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view3D>
    <c:floor>
      <c:thickness val="0"/>
    </c:floor>
    <c:sideWall>
      <c:thickness val="0"/>
    </c:sideWall>
    <c:backWall>
      <c:thickness val="0"/>
    </c:backWall>
    <c:plotArea>
      <c:layout/>
      <c:pie3DChart>
        <c:varyColors val="1"/>
        <c:ser>
          <c:idx val="0"/>
          <c:order val="0"/>
          <c:explosion val="25"/>
          <c:dPt>
            <c:idx val="0"/>
            <c:bubble3D val="0"/>
          </c:dPt>
          <c:dPt>
            <c:idx val="1"/>
            <c:bubble3D val="0"/>
          </c:dPt>
          <c:dPt>
            <c:idx val="2"/>
            <c:bubble3D val="0"/>
          </c:dPt>
          <c:dPt>
            <c:idx val="3"/>
            <c:bubble3D val="0"/>
          </c:dPt>
          <c:dLbls>
            <c:dLbl>
              <c:idx val="0"/>
              <c:layout>
                <c:manualLayout>
                  <c:x val="-0.21349530961407601"/>
                  <c:y val="8.3058967420869215E-3"/>
                </c:manualLayout>
              </c:layout>
              <c:spPr/>
              <c:txPr>
                <a:bodyPr/>
                <a:lstStyle/>
                <a:p>
                  <a:pPr>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dLbl>
              <c:idx val="1"/>
              <c:layout>
                <c:manualLayout>
                  <c:x val="0.14051168951103335"/>
                  <c:y val="-0.27129746024410667"/>
                </c:manualLayout>
              </c:layout>
              <c:spPr/>
              <c:txPr>
                <a:bodyPr/>
                <a:lstStyle/>
                <a:p>
                  <a:pPr>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dLbl>
              <c:idx val="2"/>
              <c:layout>
                <c:manualLayout>
                  <c:x val="0.14794728783902011"/>
                  <c:y val="1.2630272597487625E-2"/>
                </c:manualLayout>
              </c:layout>
              <c:spPr/>
              <c:txPr>
                <a:bodyPr/>
                <a:lstStyle/>
                <a:p>
                  <a:pPr>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Sheet1!$A$38:$A$41</c:f>
              <c:strCache>
                <c:ptCount val="4"/>
                <c:pt idx="0">
                  <c:v>Transmission Voltage Consumers in Competitive Areas</c:v>
                </c:pt>
                <c:pt idx="1">
                  <c:v>Commercial and Industrial Consumers in NOIE Areas</c:v>
                </c:pt>
                <c:pt idx="2">
                  <c:v>Residential Consumers in NOIE Areas</c:v>
                </c:pt>
                <c:pt idx="3">
                  <c:v>Rough Estimate of Other Response not otherwise accounted for</c:v>
                </c:pt>
              </c:strCache>
            </c:strRef>
          </c:cat>
          <c:val>
            <c:numRef>
              <c:f>Sheet1!$B$38:$B$41</c:f>
              <c:numCache>
                <c:formatCode>General</c:formatCode>
                <c:ptCount val="4"/>
                <c:pt idx="0">
                  <c:v>250</c:v>
                </c:pt>
                <c:pt idx="1">
                  <c:v>68</c:v>
                </c:pt>
                <c:pt idx="2">
                  <c:v>132</c:v>
                </c:pt>
                <c:pt idx="3">
                  <c:v>50</c:v>
                </c:pt>
              </c:numCache>
            </c:numRef>
          </c:val>
        </c:ser>
        <c:dLbls>
          <c:showLegendKey val="0"/>
          <c:showVal val="0"/>
          <c:showCatName val="0"/>
          <c:showSerName val="0"/>
          <c:showPercent val="0"/>
          <c:showBubbleSize val="0"/>
          <c:showLeaderLines val="1"/>
        </c:dLbls>
      </c:pie3DChart>
      <c:spPr>
        <a:noFill/>
        <a:ln w="25402">
          <a:noFill/>
        </a:ln>
      </c:spPr>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6.7268953159701189E-2"/>
          <c:y val="5.2018734727124621E-2"/>
          <c:w val="0.93273104684029884"/>
          <c:h val="0.93044528916644043"/>
        </c:manualLayout>
      </c:layout>
      <c:bar3DChart>
        <c:barDir val="col"/>
        <c:grouping val="clustered"/>
        <c:varyColors val="0"/>
        <c:ser>
          <c:idx val="0"/>
          <c:order val="0"/>
          <c:invertIfNegative val="0"/>
          <c:cat>
            <c:strRef>
              <c:f>'C:\Users\cgillett\Desktop\[Adjusted Savings Historical Baseline Peak Savings Only 20April.xls]Adjusted_Savings_Historical_Bas'!$S$10:$S$14</c:f>
              <c:strCache>
                <c:ptCount val="5"/>
                <c:pt idx="0">
                  <c:v>1 = Centerpoint</c:v>
                </c:pt>
                <c:pt idx="1">
                  <c:v>2=Oncor</c:v>
                </c:pt>
                <c:pt idx="2">
                  <c:v>4=TNMP</c:v>
                </c:pt>
                <c:pt idx="3">
                  <c:v>5=AEP Central</c:v>
                </c:pt>
                <c:pt idx="4">
                  <c:v>7=AEP North</c:v>
                </c:pt>
              </c:strCache>
            </c:strRef>
          </c:cat>
          <c:val>
            <c:numRef>
              <c:f>'C:\Users\cgillett\Desktop\[Adjusted Savings Historical Baseline Peak Savings Only 20April.xls]Adjusted_Savings_Historical_Bas'!$T$10:$T$14</c:f>
              <c:numCache>
                <c:formatCode>General</c:formatCode>
                <c:ptCount val="5"/>
                <c:pt idx="0">
                  <c:v>80.60958563652477</c:v>
                </c:pt>
                <c:pt idx="1">
                  <c:v>82.438331485027803</c:v>
                </c:pt>
                <c:pt idx="2">
                  <c:v>4.3526630879401935</c:v>
                </c:pt>
                <c:pt idx="3">
                  <c:v>30.91395321541598</c:v>
                </c:pt>
                <c:pt idx="4">
                  <c:v>-0.31547868083643149</c:v>
                </c:pt>
              </c:numCache>
            </c:numRef>
          </c:val>
        </c:ser>
        <c:dLbls>
          <c:showLegendKey val="0"/>
          <c:showVal val="0"/>
          <c:showCatName val="0"/>
          <c:showSerName val="0"/>
          <c:showPercent val="0"/>
          <c:showBubbleSize val="0"/>
        </c:dLbls>
        <c:gapWidth val="150"/>
        <c:shape val="box"/>
        <c:axId val="450761280"/>
        <c:axId val="450761672"/>
        <c:axId val="0"/>
      </c:bar3DChart>
      <c:catAx>
        <c:axId val="450761280"/>
        <c:scaling>
          <c:orientation val="minMax"/>
        </c:scaling>
        <c:delete val="0"/>
        <c:axPos val="b"/>
        <c:numFmt formatCode="General" sourceLinked="1"/>
        <c:majorTickMark val="out"/>
        <c:minorTickMark val="none"/>
        <c:tickLblPos val="nextTo"/>
        <c:crossAx val="450761672"/>
        <c:crosses val="autoZero"/>
        <c:auto val="1"/>
        <c:lblAlgn val="ctr"/>
        <c:lblOffset val="100"/>
        <c:noMultiLvlLbl val="0"/>
      </c:catAx>
      <c:valAx>
        <c:axId val="450761672"/>
        <c:scaling>
          <c:orientation val="minMax"/>
        </c:scaling>
        <c:delete val="0"/>
        <c:axPos val="l"/>
        <c:majorGridlines/>
        <c:title>
          <c:tx>
            <c:rich>
              <a:bodyPr/>
              <a:lstStyle/>
              <a:p>
                <a:pPr>
                  <a:defRPr sz="994" b="1" i="0" u="none" strike="noStrike" baseline="0">
                    <a:solidFill>
                      <a:srgbClr val="000000"/>
                    </a:solidFill>
                    <a:latin typeface="Calibri"/>
                    <a:ea typeface="Calibri"/>
                    <a:cs typeface="Calibri"/>
                  </a:defRPr>
                </a:pPr>
                <a:r>
                  <a:rPr lang="en-US"/>
                  <a:t>Average Demand Reduction (MW) During a CP in 2013</a:t>
                </a:r>
              </a:p>
            </c:rich>
          </c:tx>
          <c:overlay val="0"/>
        </c:title>
        <c:numFmt formatCode="General" sourceLinked="1"/>
        <c:majorTickMark val="out"/>
        <c:minorTickMark val="none"/>
        <c:tickLblPos val="nextTo"/>
        <c:crossAx val="450761280"/>
        <c:crosses val="autoZero"/>
        <c:crossBetween val="between"/>
      </c:valAx>
      <c:spPr>
        <a:noFill/>
        <a:ln w="25386">
          <a:noFill/>
        </a:ln>
      </c:spPr>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'[rtp idr regression 4 regions summary.xlsx]Sheet5'!$A$6</c:f>
              <c:strCache>
                <c:ptCount val="1"/>
                <c:pt idx="0">
                  <c:v>ERCOT</c:v>
                </c:pt>
              </c:strCache>
            </c:strRef>
          </c:tx>
          <c:invertIfNegative val="0"/>
          <c:cat>
            <c:strRef>
              <c:f>'[rtp idr regression 4 regions summary.xlsx]Sheet5'!$F$1:$H$1</c:f>
              <c:strCache>
                <c:ptCount val="3"/>
                <c:pt idx="0">
                  <c:v>Price of $300/MWh</c:v>
                </c:pt>
                <c:pt idx="1">
                  <c:v>Price of $1000/MWh</c:v>
                </c:pt>
                <c:pt idx="2">
                  <c:v>Price of $1000/MWh</c:v>
                </c:pt>
              </c:strCache>
            </c:strRef>
          </c:cat>
          <c:val>
            <c:numRef>
              <c:f>'[rtp idr regression 4 regions summary.xlsx]Sheet5'!$F$6:$H$6</c:f>
              <c:numCache>
                <c:formatCode>General</c:formatCode>
                <c:ptCount val="3"/>
                <c:pt idx="0">
                  <c:v>90.241762640000005</c:v>
                </c:pt>
                <c:pt idx="1">
                  <c:v>91.981210160000003</c:v>
                </c:pt>
                <c:pt idx="2">
                  <c:v>180.44296431999999</c:v>
                </c:pt>
              </c:numCache>
            </c:numRef>
          </c:val>
        </c:ser>
        <c:dLbls>
          <c:showLegendKey val="0"/>
          <c:showVal val="0"/>
          <c:showCatName val="0"/>
          <c:showSerName val="0"/>
          <c:showPercent val="0"/>
          <c:showBubbleSize val="0"/>
        </c:dLbls>
        <c:gapWidth val="150"/>
        <c:shape val="box"/>
        <c:axId val="417078216"/>
        <c:axId val="420407360"/>
        <c:axId val="0"/>
      </c:bar3DChart>
      <c:catAx>
        <c:axId val="417078216"/>
        <c:scaling>
          <c:orientation val="minMax"/>
        </c:scaling>
        <c:delete val="0"/>
        <c:axPos val="b"/>
        <c:numFmt formatCode="General" sourceLinked="0"/>
        <c:majorTickMark val="none"/>
        <c:minorTickMark val="none"/>
        <c:tickLblPos val="nextTo"/>
        <c:crossAx val="420407360"/>
        <c:crosses val="autoZero"/>
        <c:auto val="1"/>
        <c:lblAlgn val="ctr"/>
        <c:lblOffset val="100"/>
        <c:noMultiLvlLbl val="0"/>
      </c:catAx>
      <c:valAx>
        <c:axId val="420407360"/>
        <c:scaling>
          <c:orientation val="minMax"/>
        </c:scaling>
        <c:delete val="0"/>
        <c:axPos val="l"/>
        <c:majorGridlines/>
        <c:title>
          <c:tx>
            <c:rich>
              <a:bodyPr/>
              <a:lstStyle/>
              <a:p>
                <a:pPr>
                  <a:defRPr/>
                </a:pPr>
                <a:r>
                  <a:rPr lang="en-US"/>
                  <a:t>MW Reduction</a:t>
                </a:r>
              </a:p>
            </c:rich>
          </c:tx>
          <c:overlay val="0"/>
        </c:title>
        <c:numFmt formatCode="General" sourceLinked="1"/>
        <c:majorTickMark val="none"/>
        <c:minorTickMark val="none"/>
        <c:tickLblPos val="nextTo"/>
        <c:crossAx val="417078216"/>
        <c:crosses val="autoZero"/>
        <c:crossBetween val="between"/>
      </c:valAx>
      <c:dTable>
        <c:showHorzBorder val="1"/>
        <c:showVertBorder val="1"/>
        <c:showOutline val="1"/>
        <c:showKeys val="1"/>
      </c:dTable>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Bas'!$DD$147:$GU$147</c:f>
              <c:numCache>
                <c:formatCode>0</c:formatCode>
                <c:ptCount val="96"/>
                <c:pt idx="0">
                  <c:v>3741.3478480679996</c:v>
                </c:pt>
                <c:pt idx="1">
                  <c:v>3745.6910155600003</c:v>
                </c:pt>
                <c:pt idx="2">
                  <c:v>3743.6718586280003</c:v>
                </c:pt>
                <c:pt idx="3">
                  <c:v>3752.1960262399998</c:v>
                </c:pt>
                <c:pt idx="4">
                  <c:v>3727.3749019840002</c:v>
                </c:pt>
                <c:pt idx="5">
                  <c:v>3730.256058896</c:v>
                </c:pt>
                <c:pt idx="6">
                  <c:v>3722.6300774920005</c:v>
                </c:pt>
                <c:pt idx="7">
                  <c:v>3705.964529756</c:v>
                </c:pt>
                <c:pt idx="8">
                  <c:v>3711.2242445679999</c:v>
                </c:pt>
                <c:pt idx="9">
                  <c:v>3713.668946364</c:v>
                </c:pt>
                <c:pt idx="10">
                  <c:v>3706.9013297640004</c:v>
                </c:pt>
                <c:pt idx="11">
                  <c:v>3694.8931333800006</c:v>
                </c:pt>
                <c:pt idx="12">
                  <c:v>3696.1213147519998</c:v>
                </c:pt>
                <c:pt idx="13">
                  <c:v>3708.8846407680003</c:v>
                </c:pt>
                <c:pt idx="14">
                  <c:v>3685.723551304</c:v>
                </c:pt>
                <c:pt idx="15">
                  <c:v>3684.2211689400001</c:v>
                </c:pt>
                <c:pt idx="16">
                  <c:v>3699.1724031959998</c:v>
                </c:pt>
                <c:pt idx="17">
                  <c:v>3706.2009117160001</c:v>
                </c:pt>
                <c:pt idx="18">
                  <c:v>3696.4413872999999</c:v>
                </c:pt>
                <c:pt idx="19">
                  <c:v>3693.8934835959999</c:v>
                </c:pt>
                <c:pt idx="20">
                  <c:v>3703.8574245720001</c:v>
                </c:pt>
                <c:pt idx="21">
                  <c:v>3724.1617023600006</c:v>
                </c:pt>
                <c:pt idx="22">
                  <c:v>3717.7852869920002</c:v>
                </c:pt>
                <c:pt idx="23">
                  <c:v>3726.2335525519998</c:v>
                </c:pt>
                <c:pt idx="24">
                  <c:v>3702.5384311039998</c:v>
                </c:pt>
                <c:pt idx="25">
                  <c:v>3739.1260097960003</c:v>
                </c:pt>
                <c:pt idx="26">
                  <c:v>3751.3468650719997</c:v>
                </c:pt>
                <c:pt idx="27">
                  <c:v>3731.9679882760001</c:v>
                </c:pt>
                <c:pt idx="28">
                  <c:v>3720.0729258599999</c:v>
                </c:pt>
                <c:pt idx="29">
                  <c:v>3711.46816438</c:v>
                </c:pt>
                <c:pt idx="30">
                  <c:v>3732.292175608</c:v>
                </c:pt>
                <c:pt idx="31">
                  <c:v>3729.0676362039999</c:v>
                </c:pt>
                <c:pt idx="32">
                  <c:v>3756.0786923000001</c:v>
                </c:pt>
                <c:pt idx="33">
                  <c:v>3770.8156008079995</c:v>
                </c:pt>
                <c:pt idx="34">
                  <c:v>3755.6710685360003</c:v>
                </c:pt>
                <c:pt idx="35">
                  <c:v>3756.4700082319996</c:v>
                </c:pt>
                <c:pt idx="36">
                  <c:v>3771.2370370120002</c:v>
                </c:pt>
                <c:pt idx="37">
                  <c:v>3777.5838088400001</c:v>
                </c:pt>
                <c:pt idx="38">
                  <c:v>3760.5480234759998</c:v>
                </c:pt>
                <c:pt idx="39">
                  <c:v>3780.8492993199993</c:v>
                </c:pt>
                <c:pt idx="40">
                  <c:v>3751.8326357960004</c:v>
                </c:pt>
                <c:pt idx="41">
                  <c:v>3775.2866364440001</c:v>
                </c:pt>
                <c:pt idx="42">
                  <c:v>3780.2675224679997</c:v>
                </c:pt>
                <c:pt idx="43">
                  <c:v>3776.9184341200003</c:v>
                </c:pt>
                <c:pt idx="44">
                  <c:v>3807.4929856280005</c:v>
                </c:pt>
                <c:pt idx="45">
                  <c:v>3780.0665812519997</c:v>
                </c:pt>
                <c:pt idx="46">
                  <c:v>3788.7543373480003</c:v>
                </c:pt>
                <c:pt idx="47">
                  <c:v>3776.3328151200003</c:v>
                </c:pt>
                <c:pt idx="48">
                  <c:v>3772.4758073519997</c:v>
                </c:pt>
                <c:pt idx="49">
                  <c:v>3782.8659285839999</c:v>
                </c:pt>
                <c:pt idx="50">
                  <c:v>3783.0788277799998</c:v>
                </c:pt>
                <c:pt idx="51">
                  <c:v>3806.0237514440005</c:v>
                </c:pt>
                <c:pt idx="52">
                  <c:v>3800.6454742279998</c:v>
                </c:pt>
                <c:pt idx="53">
                  <c:v>3802.80011294</c:v>
                </c:pt>
                <c:pt idx="54">
                  <c:v>3805.2064531319998</c:v>
                </c:pt>
                <c:pt idx="55">
                  <c:v>3785.7227833040001</c:v>
                </c:pt>
                <c:pt idx="56">
                  <c:v>3826.3545013959997</c:v>
                </c:pt>
                <c:pt idx="57">
                  <c:v>3807.03537388</c:v>
                </c:pt>
                <c:pt idx="58">
                  <c:v>3814.1978625680003</c:v>
                </c:pt>
                <c:pt idx="59">
                  <c:v>3810.771658784</c:v>
                </c:pt>
                <c:pt idx="60">
                  <c:v>3773.65846418</c:v>
                </c:pt>
                <c:pt idx="61">
                  <c:v>3800.2185583360001</c:v>
                </c:pt>
                <c:pt idx="62">
                  <c:v>3775.599914984</c:v>
                </c:pt>
                <c:pt idx="63">
                  <c:v>3768.3500659840006</c:v>
                </c:pt>
                <c:pt idx="64">
                  <c:v>3756.947200696</c:v>
                </c:pt>
                <c:pt idx="65">
                  <c:v>3765.2150839960004</c:v>
                </c:pt>
                <c:pt idx="66">
                  <c:v>3738.3518252719996</c:v>
                </c:pt>
                <c:pt idx="67">
                  <c:v>3764.0056931079998</c:v>
                </c:pt>
                <c:pt idx="68">
                  <c:v>3735.7766234199999</c:v>
                </c:pt>
                <c:pt idx="69">
                  <c:v>3754.1795403199999</c:v>
                </c:pt>
                <c:pt idx="70">
                  <c:v>3753.7568630159999</c:v>
                </c:pt>
                <c:pt idx="71">
                  <c:v>3768.5207807320003</c:v>
                </c:pt>
                <c:pt idx="72">
                  <c:v>3751.5858582840001</c:v>
                </c:pt>
                <c:pt idx="73">
                  <c:v>3775.9143153119999</c:v>
                </c:pt>
                <c:pt idx="74">
                  <c:v>3768.7279720919996</c:v>
                </c:pt>
                <c:pt idx="75">
                  <c:v>3759.409248428</c:v>
                </c:pt>
                <c:pt idx="76">
                  <c:v>3772.8552460759997</c:v>
                </c:pt>
                <c:pt idx="77">
                  <c:v>3758.5762235519996</c:v>
                </c:pt>
                <c:pt idx="78">
                  <c:v>3768.9858742880001</c:v>
                </c:pt>
                <c:pt idx="79">
                  <c:v>3764.0175050759999</c:v>
                </c:pt>
                <c:pt idx="80">
                  <c:v>3753.3691898440002</c:v>
                </c:pt>
                <c:pt idx="81">
                  <c:v>3767.2252831599999</c:v>
                </c:pt>
                <c:pt idx="82">
                  <c:v>3789.8531652640004</c:v>
                </c:pt>
                <c:pt idx="83">
                  <c:v>3786.4684051520003</c:v>
                </c:pt>
                <c:pt idx="84">
                  <c:v>3768.121097708</c:v>
                </c:pt>
                <c:pt idx="85">
                  <c:v>3789.0045512200004</c:v>
                </c:pt>
                <c:pt idx="86">
                  <c:v>3776.5754157959996</c:v>
                </c:pt>
                <c:pt idx="87">
                  <c:v>3774.3840574559999</c:v>
                </c:pt>
                <c:pt idx="88">
                  <c:v>3779.053991192</c:v>
                </c:pt>
                <c:pt idx="89">
                  <c:v>3790.1600546720001</c:v>
                </c:pt>
                <c:pt idx="90">
                  <c:v>3761.5069175239996</c:v>
                </c:pt>
                <c:pt idx="91">
                  <c:v>3777.03323056</c:v>
                </c:pt>
                <c:pt idx="92">
                  <c:v>3768.5929451280003</c:v>
                </c:pt>
                <c:pt idx="93">
                  <c:v>3781.1889095279998</c:v>
                </c:pt>
                <c:pt idx="94">
                  <c:v>3773.2825290240003</c:v>
                </c:pt>
                <c:pt idx="95">
                  <c:v>3766.3270762159996</c:v>
                </c:pt>
              </c:numCache>
            </c:numRef>
          </c:val>
          <c:smooth val="0"/>
        </c:ser>
        <c:ser>
          <c:idx val="1"/>
          <c:order val="1"/>
          <c:tx>
            <c:v>Actual</c:v>
          </c:tx>
          <c:marker>
            <c:symbol val="none"/>
          </c:marker>
          <c:val>
            <c:numRef>
              <c:f>'Adjusted Savings Historical Bas'!$D$147:$CU$147</c:f>
              <c:numCache>
                <c:formatCode>0</c:formatCode>
                <c:ptCount val="96"/>
                <c:pt idx="0">
                  <c:v>3713.4499931999999</c:v>
                </c:pt>
                <c:pt idx="1">
                  <c:v>3753.2384376</c:v>
                </c:pt>
                <c:pt idx="2">
                  <c:v>3737.3658848</c:v>
                </c:pt>
                <c:pt idx="3">
                  <c:v>3720.6704927999999</c:v>
                </c:pt>
                <c:pt idx="4">
                  <c:v>3680.6763780000006</c:v>
                </c:pt>
                <c:pt idx="5">
                  <c:v>3700.5346583999999</c:v>
                </c:pt>
                <c:pt idx="6">
                  <c:v>3694.3299539999998</c:v>
                </c:pt>
                <c:pt idx="7">
                  <c:v>3680.2539724000003</c:v>
                </c:pt>
                <c:pt idx="8">
                  <c:v>3671.7392176000003</c:v>
                </c:pt>
                <c:pt idx="9">
                  <c:v>3676.1260763999999</c:v>
                </c:pt>
                <c:pt idx="10">
                  <c:v>3682.1282664</c:v>
                </c:pt>
                <c:pt idx="11">
                  <c:v>3683.9066088</c:v>
                </c:pt>
                <c:pt idx="12">
                  <c:v>3669.9988988</c:v>
                </c:pt>
                <c:pt idx="13">
                  <c:v>3671.7357311999999</c:v>
                </c:pt>
                <c:pt idx="14">
                  <c:v>3662.4585059999999</c:v>
                </c:pt>
                <c:pt idx="15">
                  <c:v>3664.3584420000002</c:v>
                </c:pt>
                <c:pt idx="16">
                  <c:v>3664.9645943999999</c:v>
                </c:pt>
                <c:pt idx="17">
                  <c:v>3663.1267727999998</c:v>
                </c:pt>
                <c:pt idx="18">
                  <c:v>3661.6258136000001</c:v>
                </c:pt>
                <c:pt idx="19">
                  <c:v>3671.7897252000002</c:v>
                </c:pt>
                <c:pt idx="20">
                  <c:v>3675.8674335999999</c:v>
                </c:pt>
                <c:pt idx="21">
                  <c:v>3683.0484772</c:v>
                </c:pt>
                <c:pt idx="22">
                  <c:v>3691.6635056</c:v>
                </c:pt>
                <c:pt idx="23">
                  <c:v>3690.1403207999997</c:v>
                </c:pt>
                <c:pt idx="24">
                  <c:v>3693.4162959999999</c:v>
                </c:pt>
                <c:pt idx="25">
                  <c:v>3703.1109063999997</c:v>
                </c:pt>
                <c:pt idx="26">
                  <c:v>3689.1169276000001</c:v>
                </c:pt>
                <c:pt idx="27">
                  <c:v>3680.1322919999998</c:v>
                </c:pt>
                <c:pt idx="28">
                  <c:v>3683.8412023999999</c:v>
                </c:pt>
                <c:pt idx="29">
                  <c:v>3692.8812039999998</c:v>
                </c:pt>
                <c:pt idx="30">
                  <c:v>3702.0216332</c:v>
                </c:pt>
                <c:pt idx="31">
                  <c:v>3717.5055619999998</c:v>
                </c:pt>
                <c:pt idx="32">
                  <c:v>3724.4086579999998</c:v>
                </c:pt>
                <c:pt idx="33">
                  <c:v>3738.6962263999999</c:v>
                </c:pt>
                <c:pt idx="34">
                  <c:v>3749.3951755999997</c:v>
                </c:pt>
                <c:pt idx="35">
                  <c:v>3757.6141671999999</c:v>
                </c:pt>
                <c:pt idx="36">
                  <c:v>3749.9109279999993</c:v>
                </c:pt>
                <c:pt idx="37">
                  <c:v>3760.106902</c:v>
                </c:pt>
                <c:pt idx="38">
                  <c:v>3776.1730420000004</c:v>
                </c:pt>
                <c:pt idx="39">
                  <c:v>3774.9362120000001</c:v>
                </c:pt>
                <c:pt idx="40">
                  <c:v>3776.1541624000001</c:v>
                </c:pt>
                <c:pt idx="41">
                  <c:v>3778.0235319999997</c:v>
                </c:pt>
                <c:pt idx="42">
                  <c:v>3785.1455376000004</c:v>
                </c:pt>
                <c:pt idx="43">
                  <c:v>3791.8432727999998</c:v>
                </c:pt>
                <c:pt idx="44">
                  <c:v>3808.6965679999998</c:v>
                </c:pt>
                <c:pt idx="45">
                  <c:v>3790.3221072000006</c:v>
                </c:pt>
                <c:pt idx="46">
                  <c:v>3846.7857236</c:v>
                </c:pt>
                <c:pt idx="47">
                  <c:v>3868.2954204000002</c:v>
                </c:pt>
                <c:pt idx="48">
                  <c:v>3827.7573484000004</c:v>
                </c:pt>
                <c:pt idx="49">
                  <c:v>3846.9206843999996</c:v>
                </c:pt>
                <c:pt idx="50">
                  <c:v>3906.5563732000001</c:v>
                </c:pt>
                <c:pt idx="51">
                  <c:v>3846.2450652000002</c:v>
                </c:pt>
                <c:pt idx="52">
                  <c:v>3900.0977428000001</c:v>
                </c:pt>
                <c:pt idx="53">
                  <c:v>3869.8396656</c:v>
                </c:pt>
                <c:pt idx="54">
                  <c:v>3856.2305067999996</c:v>
                </c:pt>
                <c:pt idx="55">
                  <c:v>3863.7589392</c:v>
                </c:pt>
                <c:pt idx="56">
                  <c:v>3909.8835795999998</c:v>
                </c:pt>
                <c:pt idx="57">
                  <c:v>3867.5347756000001</c:v>
                </c:pt>
                <c:pt idx="58">
                  <c:v>3874.8584975999997</c:v>
                </c:pt>
                <c:pt idx="59">
                  <c:v>3846.3660184</c:v>
                </c:pt>
                <c:pt idx="60">
                  <c:v>3888.1352328000003</c:v>
                </c:pt>
                <c:pt idx="61">
                  <c:v>3811.9596264000002</c:v>
                </c:pt>
                <c:pt idx="62">
                  <c:v>3736.9953907999998</c:v>
                </c:pt>
                <c:pt idx="63">
                  <c:v>3597.8788935999996</c:v>
                </c:pt>
                <c:pt idx="64">
                  <c:v>3598.0620371999998</c:v>
                </c:pt>
                <c:pt idx="65">
                  <c:v>3603.0147796000001</c:v>
                </c:pt>
                <c:pt idx="66">
                  <c:v>3601.9216056</c:v>
                </c:pt>
                <c:pt idx="67">
                  <c:v>3605.8707587999997</c:v>
                </c:pt>
                <c:pt idx="68">
                  <c:v>3612.1188728000002</c:v>
                </c:pt>
                <c:pt idx="69">
                  <c:v>3699.3199535999997</c:v>
                </c:pt>
                <c:pt idx="70">
                  <c:v>3709.5793204000001</c:v>
                </c:pt>
                <c:pt idx="71">
                  <c:v>3670.7839176000002</c:v>
                </c:pt>
                <c:pt idx="72">
                  <c:v>3765.2659347999997</c:v>
                </c:pt>
                <c:pt idx="73">
                  <c:v>3721.6568524000004</c:v>
                </c:pt>
                <c:pt idx="74">
                  <c:v>3785.6031963999999</c:v>
                </c:pt>
                <c:pt idx="75">
                  <c:v>3748.6527312000003</c:v>
                </c:pt>
                <c:pt idx="76">
                  <c:v>3770.2084903999998</c:v>
                </c:pt>
                <c:pt idx="77">
                  <c:v>3817.6489751999998</c:v>
                </c:pt>
                <c:pt idx="78">
                  <c:v>3861.9277212000002</c:v>
                </c:pt>
                <c:pt idx="79">
                  <c:v>3820.7589303999998</c:v>
                </c:pt>
                <c:pt idx="80">
                  <c:v>3875.5545944</c:v>
                </c:pt>
                <c:pt idx="81">
                  <c:v>3827.9303643999997</c:v>
                </c:pt>
                <c:pt idx="82">
                  <c:v>3834.5723723999999</c:v>
                </c:pt>
                <c:pt idx="83">
                  <c:v>3796.5179383999998</c:v>
                </c:pt>
                <c:pt idx="84">
                  <c:v>3851.4455187999997</c:v>
                </c:pt>
                <c:pt idx="85">
                  <c:v>3840.2053300000002</c:v>
                </c:pt>
                <c:pt idx="86">
                  <c:v>3828.7572819999996</c:v>
                </c:pt>
                <c:pt idx="87">
                  <c:v>3858.3802387999999</c:v>
                </c:pt>
                <c:pt idx="88">
                  <c:v>3829.4562887999996</c:v>
                </c:pt>
                <c:pt idx="89">
                  <c:v>3956.3463204</c:v>
                </c:pt>
                <c:pt idx="90">
                  <c:v>3854.4883847999999</c:v>
                </c:pt>
                <c:pt idx="91">
                  <c:v>3942.6532955999996</c:v>
                </c:pt>
                <c:pt idx="92">
                  <c:v>3880.9292652000004</c:v>
                </c:pt>
                <c:pt idx="93">
                  <c:v>3905.7623724</c:v>
                </c:pt>
                <c:pt idx="94">
                  <c:v>3853.8635004000002</c:v>
                </c:pt>
                <c:pt idx="95">
                  <c:v>3880.5893784</c:v>
                </c:pt>
              </c:numCache>
            </c:numRef>
          </c:val>
          <c:smooth val="0"/>
        </c:ser>
        <c:dLbls>
          <c:showLegendKey val="0"/>
          <c:showVal val="0"/>
          <c:showCatName val="0"/>
          <c:showSerName val="0"/>
          <c:showPercent val="0"/>
          <c:showBubbleSize val="0"/>
        </c:dLbls>
        <c:smooth val="0"/>
        <c:axId val="413488080"/>
        <c:axId val="413487296"/>
      </c:lineChart>
      <c:catAx>
        <c:axId val="413488080"/>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13487296"/>
        <c:crosses val="autoZero"/>
        <c:auto val="1"/>
        <c:lblAlgn val="ctr"/>
        <c:lblOffset val="100"/>
        <c:noMultiLvlLbl val="0"/>
      </c:catAx>
      <c:valAx>
        <c:axId val="413487296"/>
        <c:scaling>
          <c:orientation val="minMax"/>
          <c:max val="4000"/>
          <c:min val="3300"/>
        </c:scaling>
        <c:delete val="0"/>
        <c:axPos val="l"/>
        <c:majorGridlines/>
        <c:title>
          <c:tx>
            <c:rich>
              <a:bodyPr/>
              <a:lstStyle/>
              <a:p>
                <a:pPr>
                  <a:defRPr sz="1000"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13488080"/>
        <c:crosses val="autoZero"/>
        <c:crossBetween val="between"/>
      </c:valAx>
      <c:spPr>
        <a:noFill/>
        <a:ln w="25412">
          <a:noFill/>
        </a:ln>
      </c:spPr>
    </c:plotArea>
    <c:legend>
      <c:legendPos val="r"/>
      <c:layout>
        <c:manualLayout>
          <c:xMode val="edge"/>
          <c:yMode val="edge"/>
          <c:x val="0.86458333333333337"/>
          <c:y val="0.41388888888888892"/>
          <c:w val="0.12291666666666666"/>
          <c:h val="0.16388888888888889"/>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Bas'!$DD$147:$GU$147</c:f>
              <c:numCache>
                <c:formatCode>0</c:formatCode>
                <c:ptCount val="96"/>
                <c:pt idx="0">
                  <c:v>3741.3478480679996</c:v>
                </c:pt>
                <c:pt idx="1">
                  <c:v>3745.6910155600003</c:v>
                </c:pt>
                <c:pt idx="2">
                  <c:v>3743.6718586280003</c:v>
                </c:pt>
                <c:pt idx="3">
                  <c:v>3752.1960262399998</c:v>
                </c:pt>
                <c:pt idx="4">
                  <c:v>3727.3749019840002</c:v>
                </c:pt>
                <c:pt idx="5">
                  <c:v>3730.256058896</c:v>
                </c:pt>
                <c:pt idx="6">
                  <c:v>3722.6300774920005</c:v>
                </c:pt>
                <c:pt idx="7">
                  <c:v>3705.964529756</c:v>
                </c:pt>
                <c:pt idx="8">
                  <c:v>3711.2242445679999</c:v>
                </c:pt>
                <c:pt idx="9">
                  <c:v>3713.668946364</c:v>
                </c:pt>
                <c:pt idx="10">
                  <c:v>3706.9013297640004</c:v>
                </c:pt>
                <c:pt idx="11">
                  <c:v>3694.8931333800006</c:v>
                </c:pt>
                <c:pt idx="12">
                  <c:v>3696.1213147519998</c:v>
                </c:pt>
                <c:pt idx="13">
                  <c:v>3708.8846407680003</c:v>
                </c:pt>
                <c:pt idx="14">
                  <c:v>3685.723551304</c:v>
                </c:pt>
                <c:pt idx="15">
                  <c:v>3684.2211689400001</c:v>
                </c:pt>
                <c:pt idx="16">
                  <c:v>3699.1724031959998</c:v>
                </c:pt>
                <c:pt idx="17">
                  <c:v>3706.2009117160001</c:v>
                </c:pt>
                <c:pt idx="18">
                  <c:v>3696.4413872999999</c:v>
                </c:pt>
                <c:pt idx="19">
                  <c:v>3693.8934835959999</c:v>
                </c:pt>
                <c:pt idx="20">
                  <c:v>3703.8574245720001</c:v>
                </c:pt>
                <c:pt idx="21">
                  <c:v>3724.1617023600006</c:v>
                </c:pt>
                <c:pt idx="22">
                  <c:v>3717.7852869920002</c:v>
                </c:pt>
                <c:pt idx="23">
                  <c:v>3726.2335525519998</c:v>
                </c:pt>
                <c:pt idx="24">
                  <c:v>3702.5384311039998</c:v>
                </c:pt>
                <c:pt idx="25">
                  <c:v>3739.1260097960003</c:v>
                </c:pt>
                <c:pt idx="26">
                  <c:v>3751.3468650719997</c:v>
                </c:pt>
                <c:pt idx="27">
                  <c:v>3731.9679882760001</c:v>
                </c:pt>
                <c:pt idx="28">
                  <c:v>3720.0729258599999</c:v>
                </c:pt>
                <c:pt idx="29">
                  <c:v>3711.46816438</c:v>
                </c:pt>
                <c:pt idx="30">
                  <c:v>3732.292175608</c:v>
                </c:pt>
                <c:pt idx="31">
                  <c:v>3729.0676362039999</c:v>
                </c:pt>
                <c:pt idx="32">
                  <c:v>3756.0786923000001</c:v>
                </c:pt>
                <c:pt idx="33">
                  <c:v>3770.8156008079995</c:v>
                </c:pt>
                <c:pt idx="34">
                  <c:v>3755.6710685360003</c:v>
                </c:pt>
                <c:pt idx="35">
                  <c:v>3756.4700082319996</c:v>
                </c:pt>
                <c:pt idx="36">
                  <c:v>3771.2370370120002</c:v>
                </c:pt>
                <c:pt idx="37">
                  <c:v>3777.5838088400001</c:v>
                </c:pt>
                <c:pt idx="38">
                  <c:v>3760.5480234759998</c:v>
                </c:pt>
                <c:pt idx="39">
                  <c:v>3780.8492993199993</c:v>
                </c:pt>
                <c:pt idx="40">
                  <c:v>3751.8326357960004</c:v>
                </c:pt>
                <c:pt idx="41">
                  <c:v>3775.2866364440001</c:v>
                </c:pt>
                <c:pt idx="42">
                  <c:v>3780.2675224679997</c:v>
                </c:pt>
                <c:pt idx="43">
                  <c:v>3776.9184341200003</c:v>
                </c:pt>
                <c:pt idx="44">
                  <c:v>3807.4929856280005</c:v>
                </c:pt>
                <c:pt idx="45">
                  <c:v>3780.0665812519997</c:v>
                </c:pt>
                <c:pt idx="46">
                  <c:v>3788.7543373480003</c:v>
                </c:pt>
                <c:pt idx="47">
                  <c:v>3776.3328151200003</c:v>
                </c:pt>
                <c:pt idx="48">
                  <c:v>3772.4758073519997</c:v>
                </c:pt>
                <c:pt idx="49">
                  <c:v>3782.8659285839999</c:v>
                </c:pt>
                <c:pt idx="50">
                  <c:v>3783.0788277799998</c:v>
                </c:pt>
                <c:pt idx="51">
                  <c:v>3806.0237514440005</c:v>
                </c:pt>
                <c:pt idx="52">
                  <c:v>3800.6454742279998</c:v>
                </c:pt>
                <c:pt idx="53">
                  <c:v>3802.80011294</c:v>
                </c:pt>
                <c:pt idx="54">
                  <c:v>3805.2064531319998</c:v>
                </c:pt>
                <c:pt idx="55">
                  <c:v>3785.7227833040001</c:v>
                </c:pt>
                <c:pt idx="56">
                  <c:v>3826.3545013959997</c:v>
                </c:pt>
                <c:pt idx="57">
                  <c:v>3807.03537388</c:v>
                </c:pt>
                <c:pt idx="58">
                  <c:v>3814.1978625680003</c:v>
                </c:pt>
                <c:pt idx="59">
                  <c:v>3810.771658784</c:v>
                </c:pt>
                <c:pt idx="60">
                  <c:v>3773.65846418</c:v>
                </c:pt>
                <c:pt idx="61">
                  <c:v>3800.2185583360001</c:v>
                </c:pt>
                <c:pt idx="62">
                  <c:v>3775.599914984</c:v>
                </c:pt>
                <c:pt idx="63">
                  <c:v>3768.3500659840006</c:v>
                </c:pt>
                <c:pt idx="64">
                  <c:v>3756.947200696</c:v>
                </c:pt>
                <c:pt idx="65">
                  <c:v>3765.2150839960004</c:v>
                </c:pt>
                <c:pt idx="66">
                  <c:v>3738.3518252719996</c:v>
                </c:pt>
                <c:pt idx="67">
                  <c:v>3764.0056931079998</c:v>
                </c:pt>
                <c:pt idx="68">
                  <c:v>3735.7766234199999</c:v>
                </c:pt>
                <c:pt idx="69">
                  <c:v>3754.1795403199999</c:v>
                </c:pt>
                <c:pt idx="70">
                  <c:v>3753.7568630159999</c:v>
                </c:pt>
                <c:pt idx="71">
                  <c:v>3768.5207807320003</c:v>
                </c:pt>
                <c:pt idx="72">
                  <c:v>3751.5858582840001</c:v>
                </c:pt>
                <c:pt idx="73">
                  <c:v>3775.9143153119999</c:v>
                </c:pt>
                <c:pt idx="74">
                  <c:v>3768.7279720919996</c:v>
                </c:pt>
                <c:pt idx="75">
                  <c:v>3759.409248428</c:v>
                </c:pt>
                <c:pt idx="76">
                  <c:v>3772.8552460759997</c:v>
                </c:pt>
                <c:pt idx="77">
                  <c:v>3758.5762235519996</c:v>
                </c:pt>
                <c:pt idx="78">
                  <c:v>3768.9858742880001</c:v>
                </c:pt>
                <c:pt idx="79">
                  <c:v>3764.0175050759999</c:v>
                </c:pt>
                <c:pt idx="80">
                  <c:v>3753.3691898440002</c:v>
                </c:pt>
                <c:pt idx="81">
                  <c:v>3767.2252831599999</c:v>
                </c:pt>
                <c:pt idx="82">
                  <c:v>3789.8531652640004</c:v>
                </c:pt>
                <c:pt idx="83">
                  <c:v>3786.4684051520003</c:v>
                </c:pt>
                <c:pt idx="84">
                  <c:v>3768.121097708</c:v>
                </c:pt>
                <c:pt idx="85">
                  <c:v>3789.0045512200004</c:v>
                </c:pt>
                <c:pt idx="86">
                  <c:v>3776.5754157959996</c:v>
                </c:pt>
                <c:pt idx="87">
                  <c:v>3774.3840574559999</c:v>
                </c:pt>
                <c:pt idx="88">
                  <c:v>3779.053991192</c:v>
                </c:pt>
                <c:pt idx="89">
                  <c:v>3790.1600546720001</c:v>
                </c:pt>
                <c:pt idx="90">
                  <c:v>3761.5069175239996</c:v>
                </c:pt>
                <c:pt idx="91">
                  <c:v>3777.03323056</c:v>
                </c:pt>
                <c:pt idx="92">
                  <c:v>3768.5929451280003</c:v>
                </c:pt>
                <c:pt idx="93">
                  <c:v>3781.1889095279998</c:v>
                </c:pt>
                <c:pt idx="94">
                  <c:v>3773.2825290240003</c:v>
                </c:pt>
                <c:pt idx="95">
                  <c:v>3766.3270762159996</c:v>
                </c:pt>
              </c:numCache>
            </c:numRef>
          </c:val>
          <c:smooth val="0"/>
        </c:ser>
        <c:ser>
          <c:idx val="1"/>
          <c:order val="1"/>
          <c:tx>
            <c:v>Actual</c:v>
          </c:tx>
          <c:marker>
            <c:symbol val="none"/>
          </c:marker>
          <c:val>
            <c:numRef>
              <c:f>'Adjusted Savings Historical Bas'!$D$147:$CU$147</c:f>
              <c:numCache>
                <c:formatCode>0</c:formatCode>
                <c:ptCount val="96"/>
                <c:pt idx="0">
                  <c:v>3713.4499931999999</c:v>
                </c:pt>
                <c:pt idx="1">
                  <c:v>3753.2384376</c:v>
                </c:pt>
                <c:pt idx="2">
                  <c:v>3737.3658848</c:v>
                </c:pt>
                <c:pt idx="3">
                  <c:v>3720.6704927999999</c:v>
                </c:pt>
                <c:pt idx="4">
                  <c:v>3680.6763780000006</c:v>
                </c:pt>
                <c:pt idx="5">
                  <c:v>3700.5346583999999</c:v>
                </c:pt>
                <c:pt idx="6">
                  <c:v>3694.3299539999998</c:v>
                </c:pt>
                <c:pt idx="7">
                  <c:v>3680.2539724000003</c:v>
                </c:pt>
                <c:pt idx="8">
                  <c:v>3671.7392176000003</c:v>
                </c:pt>
                <c:pt idx="9">
                  <c:v>3676.1260763999999</c:v>
                </c:pt>
                <c:pt idx="10">
                  <c:v>3682.1282664</c:v>
                </c:pt>
                <c:pt idx="11">
                  <c:v>3683.9066088</c:v>
                </c:pt>
                <c:pt idx="12">
                  <c:v>3669.9988988</c:v>
                </c:pt>
                <c:pt idx="13">
                  <c:v>3671.7357311999999</c:v>
                </c:pt>
                <c:pt idx="14">
                  <c:v>3662.4585059999999</c:v>
                </c:pt>
                <c:pt idx="15">
                  <c:v>3664.3584420000002</c:v>
                </c:pt>
                <c:pt idx="16">
                  <c:v>3664.9645943999999</c:v>
                </c:pt>
                <c:pt idx="17">
                  <c:v>3663.1267727999998</c:v>
                </c:pt>
                <c:pt idx="18">
                  <c:v>3661.6258136000001</c:v>
                </c:pt>
                <c:pt idx="19">
                  <c:v>3671.7897252000002</c:v>
                </c:pt>
                <c:pt idx="20">
                  <c:v>3675.8674335999999</c:v>
                </c:pt>
                <c:pt idx="21">
                  <c:v>3683.0484772</c:v>
                </c:pt>
                <c:pt idx="22">
                  <c:v>3691.6635056</c:v>
                </c:pt>
                <c:pt idx="23">
                  <c:v>3690.1403207999997</c:v>
                </c:pt>
                <c:pt idx="24">
                  <c:v>3693.4162959999999</c:v>
                </c:pt>
                <c:pt idx="25">
                  <c:v>3703.1109063999997</c:v>
                </c:pt>
                <c:pt idx="26">
                  <c:v>3689.1169276000001</c:v>
                </c:pt>
                <c:pt idx="27">
                  <c:v>3680.1322919999998</c:v>
                </c:pt>
                <c:pt idx="28">
                  <c:v>3683.8412023999999</c:v>
                </c:pt>
                <c:pt idx="29">
                  <c:v>3692.8812039999998</c:v>
                </c:pt>
                <c:pt idx="30">
                  <c:v>3702.0216332</c:v>
                </c:pt>
                <c:pt idx="31">
                  <c:v>3717.5055619999998</c:v>
                </c:pt>
                <c:pt idx="32">
                  <c:v>3724.4086579999998</c:v>
                </c:pt>
                <c:pt idx="33">
                  <c:v>3738.6962263999999</c:v>
                </c:pt>
                <c:pt idx="34">
                  <c:v>3749.3951755999997</c:v>
                </c:pt>
                <c:pt idx="35">
                  <c:v>3757.6141671999999</c:v>
                </c:pt>
                <c:pt idx="36">
                  <c:v>3749.9109279999993</c:v>
                </c:pt>
                <c:pt idx="37">
                  <c:v>3760.106902</c:v>
                </c:pt>
                <c:pt idx="38">
                  <c:v>3776.1730420000004</c:v>
                </c:pt>
                <c:pt idx="39">
                  <c:v>3774.9362120000001</c:v>
                </c:pt>
                <c:pt idx="40">
                  <c:v>3776.1541624000001</c:v>
                </c:pt>
                <c:pt idx="41">
                  <c:v>3778.0235319999997</c:v>
                </c:pt>
                <c:pt idx="42">
                  <c:v>3785.1455376000004</c:v>
                </c:pt>
                <c:pt idx="43">
                  <c:v>3791.8432727999998</c:v>
                </c:pt>
                <c:pt idx="44">
                  <c:v>3808.6965679999998</c:v>
                </c:pt>
                <c:pt idx="45">
                  <c:v>3790.3221072000006</c:v>
                </c:pt>
                <c:pt idx="46">
                  <c:v>3846.7857236</c:v>
                </c:pt>
                <c:pt idx="47">
                  <c:v>3868.2954204000002</c:v>
                </c:pt>
                <c:pt idx="48">
                  <c:v>3827.7573484000004</c:v>
                </c:pt>
                <c:pt idx="49">
                  <c:v>3846.9206843999996</c:v>
                </c:pt>
                <c:pt idx="50">
                  <c:v>3906.5563732000001</c:v>
                </c:pt>
                <c:pt idx="51">
                  <c:v>3846.2450652000002</c:v>
                </c:pt>
                <c:pt idx="52">
                  <c:v>3900.0977428000001</c:v>
                </c:pt>
                <c:pt idx="53">
                  <c:v>3869.8396656</c:v>
                </c:pt>
                <c:pt idx="54">
                  <c:v>3856.2305067999996</c:v>
                </c:pt>
                <c:pt idx="55">
                  <c:v>3863.7589392</c:v>
                </c:pt>
                <c:pt idx="56">
                  <c:v>3909.8835795999998</c:v>
                </c:pt>
                <c:pt idx="57">
                  <c:v>3867.5347756000001</c:v>
                </c:pt>
                <c:pt idx="58">
                  <c:v>3874.8584975999997</c:v>
                </c:pt>
                <c:pt idx="59">
                  <c:v>3846.3660184</c:v>
                </c:pt>
                <c:pt idx="60">
                  <c:v>3888.1352328000003</c:v>
                </c:pt>
                <c:pt idx="61">
                  <c:v>3811.9596264000002</c:v>
                </c:pt>
                <c:pt idx="62">
                  <c:v>3736.9953907999998</c:v>
                </c:pt>
                <c:pt idx="63">
                  <c:v>3597.8788935999996</c:v>
                </c:pt>
                <c:pt idx="64">
                  <c:v>3598.0620371999998</c:v>
                </c:pt>
                <c:pt idx="65">
                  <c:v>3603.0147796000001</c:v>
                </c:pt>
                <c:pt idx="66">
                  <c:v>3601.9216056</c:v>
                </c:pt>
                <c:pt idx="67">
                  <c:v>3605.8707587999997</c:v>
                </c:pt>
                <c:pt idx="68">
                  <c:v>3612.1188728000002</c:v>
                </c:pt>
                <c:pt idx="69">
                  <c:v>3699.3199535999997</c:v>
                </c:pt>
                <c:pt idx="70">
                  <c:v>3709.5793204000001</c:v>
                </c:pt>
                <c:pt idx="71">
                  <c:v>3670.7839176000002</c:v>
                </c:pt>
                <c:pt idx="72">
                  <c:v>3765.2659347999997</c:v>
                </c:pt>
                <c:pt idx="73">
                  <c:v>3721.6568524000004</c:v>
                </c:pt>
                <c:pt idx="74">
                  <c:v>3785.6031963999999</c:v>
                </c:pt>
                <c:pt idx="75">
                  <c:v>3748.6527312000003</c:v>
                </c:pt>
                <c:pt idx="76">
                  <c:v>3770.2084903999998</c:v>
                </c:pt>
                <c:pt idx="77">
                  <c:v>3817.6489751999998</c:v>
                </c:pt>
                <c:pt idx="78">
                  <c:v>3861.9277212000002</c:v>
                </c:pt>
                <c:pt idx="79">
                  <c:v>3820.7589303999998</c:v>
                </c:pt>
                <c:pt idx="80">
                  <c:v>3875.5545944</c:v>
                </c:pt>
                <c:pt idx="81">
                  <c:v>3827.9303643999997</c:v>
                </c:pt>
                <c:pt idx="82">
                  <c:v>3834.5723723999999</c:v>
                </c:pt>
                <c:pt idx="83">
                  <c:v>3796.5179383999998</c:v>
                </c:pt>
                <c:pt idx="84">
                  <c:v>3851.4455187999997</c:v>
                </c:pt>
                <c:pt idx="85">
                  <c:v>3840.2053300000002</c:v>
                </c:pt>
                <c:pt idx="86">
                  <c:v>3828.7572819999996</c:v>
                </c:pt>
                <c:pt idx="87">
                  <c:v>3858.3802387999999</c:v>
                </c:pt>
                <c:pt idx="88">
                  <c:v>3829.4562887999996</c:v>
                </c:pt>
                <c:pt idx="89">
                  <c:v>3956.3463204</c:v>
                </c:pt>
                <c:pt idx="90">
                  <c:v>3854.4883847999999</c:v>
                </c:pt>
                <c:pt idx="91">
                  <c:v>3942.6532955999996</c:v>
                </c:pt>
                <c:pt idx="92">
                  <c:v>3880.9292652000004</c:v>
                </c:pt>
                <c:pt idx="93">
                  <c:v>3905.7623724</c:v>
                </c:pt>
                <c:pt idx="94">
                  <c:v>3853.8635004000002</c:v>
                </c:pt>
                <c:pt idx="95">
                  <c:v>3880.5893784</c:v>
                </c:pt>
              </c:numCache>
            </c:numRef>
          </c:val>
          <c:smooth val="0"/>
        </c:ser>
        <c:dLbls>
          <c:showLegendKey val="0"/>
          <c:showVal val="0"/>
          <c:showCatName val="0"/>
          <c:showSerName val="0"/>
          <c:showPercent val="0"/>
          <c:showBubbleSize val="0"/>
        </c:dLbls>
        <c:smooth val="0"/>
        <c:axId val="454069376"/>
        <c:axId val="454069768"/>
      </c:lineChart>
      <c:catAx>
        <c:axId val="454069376"/>
        <c:scaling>
          <c:orientation val="minMax"/>
        </c:scaling>
        <c:delete val="0"/>
        <c:axPos val="b"/>
        <c:title>
          <c:tx>
            <c:rich>
              <a:bodyPr/>
              <a:lstStyle/>
              <a:p>
                <a:pPr>
                  <a:defRPr sz="999"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4069768"/>
        <c:crosses val="autoZero"/>
        <c:auto val="1"/>
        <c:lblAlgn val="ctr"/>
        <c:lblOffset val="100"/>
        <c:noMultiLvlLbl val="0"/>
      </c:catAx>
      <c:valAx>
        <c:axId val="454069768"/>
        <c:scaling>
          <c:orientation val="minMax"/>
          <c:min val="0"/>
        </c:scaling>
        <c:delete val="0"/>
        <c:axPos val="l"/>
        <c:majorGridlines/>
        <c:title>
          <c:tx>
            <c:rich>
              <a:bodyPr/>
              <a:lstStyle/>
              <a:p>
                <a:pPr>
                  <a:defRPr sz="999"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4069376"/>
        <c:crosses val="autoZero"/>
        <c:crossBetween val="between"/>
      </c:valAx>
      <c:spPr>
        <a:noFill/>
        <a:ln w="25380">
          <a:noFill/>
        </a:ln>
      </c:spPr>
    </c:plotArea>
    <c:legend>
      <c:legendPos val="r"/>
      <c:layout>
        <c:manualLayout>
          <c:xMode val="edge"/>
          <c:yMode val="edge"/>
          <c:x val="0.86458333333333337"/>
          <c:y val="0.41388888888888892"/>
          <c:w val="0.12291666666666666"/>
          <c:h val="0.16388888888888889"/>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Bas'!$DD$148:$GU$148</c:f>
              <c:numCache>
                <c:formatCode>0</c:formatCode>
                <c:ptCount val="96"/>
                <c:pt idx="0">
                  <c:v>3757.878516368</c:v>
                </c:pt>
                <c:pt idx="1">
                  <c:v>3775.639956732</c:v>
                </c:pt>
                <c:pt idx="2">
                  <c:v>3787.1206231359997</c:v>
                </c:pt>
                <c:pt idx="3">
                  <c:v>3765.1842502119998</c:v>
                </c:pt>
                <c:pt idx="4">
                  <c:v>3763.8700158400006</c:v>
                </c:pt>
                <c:pt idx="5">
                  <c:v>3764.3609163079996</c:v>
                </c:pt>
                <c:pt idx="6">
                  <c:v>3772.3138275359997</c:v>
                </c:pt>
                <c:pt idx="7">
                  <c:v>3748.4212576800001</c:v>
                </c:pt>
                <c:pt idx="8">
                  <c:v>3755.8830175160001</c:v>
                </c:pt>
                <c:pt idx="9">
                  <c:v>3747.392376412</c:v>
                </c:pt>
                <c:pt idx="10">
                  <c:v>3720.1752275160002</c:v>
                </c:pt>
                <c:pt idx="11">
                  <c:v>3721.484389236</c:v>
                </c:pt>
                <c:pt idx="12">
                  <c:v>3769.5663145400003</c:v>
                </c:pt>
                <c:pt idx="13">
                  <c:v>3743.4149645080001</c:v>
                </c:pt>
                <c:pt idx="14">
                  <c:v>3747.9263626799998</c:v>
                </c:pt>
                <c:pt idx="15">
                  <c:v>3707.0526258360005</c:v>
                </c:pt>
                <c:pt idx="16">
                  <c:v>3713.5373008679999</c:v>
                </c:pt>
                <c:pt idx="17">
                  <c:v>3737.8086661920001</c:v>
                </c:pt>
                <c:pt idx="18">
                  <c:v>3739.623330632</c:v>
                </c:pt>
                <c:pt idx="19">
                  <c:v>3732.7708380879999</c:v>
                </c:pt>
                <c:pt idx="20">
                  <c:v>3740.1136609</c:v>
                </c:pt>
                <c:pt idx="21">
                  <c:v>3734.3783705400001</c:v>
                </c:pt>
                <c:pt idx="22">
                  <c:v>3767.3026783400005</c:v>
                </c:pt>
                <c:pt idx="23">
                  <c:v>3733.855753796</c:v>
                </c:pt>
                <c:pt idx="24">
                  <c:v>3783.1083838480004</c:v>
                </c:pt>
                <c:pt idx="25">
                  <c:v>3748.5394579919998</c:v>
                </c:pt>
                <c:pt idx="26">
                  <c:v>3755.2621466120004</c:v>
                </c:pt>
                <c:pt idx="27">
                  <c:v>3748.8820091239995</c:v>
                </c:pt>
                <c:pt idx="28">
                  <c:v>3755.9450237400006</c:v>
                </c:pt>
                <c:pt idx="29">
                  <c:v>3745.1327492159999</c:v>
                </c:pt>
                <c:pt idx="30">
                  <c:v>3755.2575374359999</c:v>
                </c:pt>
                <c:pt idx="31">
                  <c:v>3777.2954755599999</c:v>
                </c:pt>
                <c:pt idx="32">
                  <c:v>3756.5865270160002</c:v>
                </c:pt>
                <c:pt idx="33">
                  <c:v>3785.6340656040002</c:v>
                </c:pt>
                <c:pt idx="34">
                  <c:v>3781.8465410280005</c:v>
                </c:pt>
                <c:pt idx="35">
                  <c:v>3799.9463503960001</c:v>
                </c:pt>
                <c:pt idx="36">
                  <c:v>3788.0495306319999</c:v>
                </c:pt>
                <c:pt idx="37">
                  <c:v>3808.4823115879999</c:v>
                </c:pt>
                <c:pt idx="38">
                  <c:v>3795.8124018639996</c:v>
                </c:pt>
                <c:pt idx="39">
                  <c:v>3835.7086960839997</c:v>
                </c:pt>
                <c:pt idx="40">
                  <c:v>3811.9345024679997</c:v>
                </c:pt>
                <c:pt idx="41">
                  <c:v>3825.1345197240003</c:v>
                </c:pt>
                <c:pt idx="42">
                  <c:v>3836.0239602319998</c:v>
                </c:pt>
                <c:pt idx="43">
                  <c:v>3835.0728001159996</c:v>
                </c:pt>
                <c:pt idx="44">
                  <c:v>3820.7173014159998</c:v>
                </c:pt>
                <c:pt idx="45">
                  <c:v>3815.0612894000001</c:v>
                </c:pt>
                <c:pt idx="46">
                  <c:v>3803.966736804</c:v>
                </c:pt>
                <c:pt idx="47">
                  <c:v>3819.8863851879996</c:v>
                </c:pt>
                <c:pt idx="48">
                  <c:v>3810.3049737479996</c:v>
                </c:pt>
                <c:pt idx="49">
                  <c:v>3830.0127020439995</c:v>
                </c:pt>
                <c:pt idx="50">
                  <c:v>3825.9362188320001</c:v>
                </c:pt>
                <c:pt idx="51">
                  <c:v>3858.7572055959999</c:v>
                </c:pt>
                <c:pt idx="52">
                  <c:v>3826.4431781839999</c:v>
                </c:pt>
                <c:pt idx="53">
                  <c:v>3818.5741067760005</c:v>
                </c:pt>
                <c:pt idx="54">
                  <c:v>3856.620489764</c:v>
                </c:pt>
                <c:pt idx="55">
                  <c:v>3847.4210541519997</c:v>
                </c:pt>
                <c:pt idx="56">
                  <c:v>3849.6295597559997</c:v>
                </c:pt>
                <c:pt idx="57">
                  <c:v>3839.0448138160004</c:v>
                </c:pt>
                <c:pt idx="58">
                  <c:v>3829.3177022399996</c:v>
                </c:pt>
                <c:pt idx="59">
                  <c:v>3851.1661067800001</c:v>
                </c:pt>
                <c:pt idx="60">
                  <c:v>3846.1572101440001</c:v>
                </c:pt>
                <c:pt idx="61">
                  <c:v>3822.3106831599998</c:v>
                </c:pt>
                <c:pt idx="62">
                  <c:v>3794.658797824</c:v>
                </c:pt>
                <c:pt idx="63">
                  <c:v>3793.0469833199995</c:v>
                </c:pt>
                <c:pt idx="64">
                  <c:v>3743.8489677759999</c:v>
                </c:pt>
                <c:pt idx="65">
                  <c:v>3768.2937869719995</c:v>
                </c:pt>
                <c:pt idx="66">
                  <c:v>3766.7047494360004</c:v>
                </c:pt>
                <c:pt idx="67">
                  <c:v>3755.2086952480004</c:v>
                </c:pt>
                <c:pt idx="68">
                  <c:v>3766.9930051719998</c:v>
                </c:pt>
                <c:pt idx="69">
                  <c:v>3780.2885411199991</c:v>
                </c:pt>
                <c:pt idx="70">
                  <c:v>3773.0791212120002</c:v>
                </c:pt>
                <c:pt idx="71">
                  <c:v>3795.2577725880005</c:v>
                </c:pt>
                <c:pt idx="72">
                  <c:v>3783.6714152680001</c:v>
                </c:pt>
                <c:pt idx="73">
                  <c:v>3785.1994828240004</c:v>
                </c:pt>
                <c:pt idx="74">
                  <c:v>3790.6983110440005</c:v>
                </c:pt>
                <c:pt idx="75">
                  <c:v>3799.7628190519999</c:v>
                </c:pt>
                <c:pt idx="76">
                  <c:v>3780.3670095320003</c:v>
                </c:pt>
                <c:pt idx="77">
                  <c:v>3817.1232800760008</c:v>
                </c:pt>
                <c:pt idx="78">
                  <c:v>3794.9261107439997</c:v>
                </c:pt>
                <c:pt idx="79">
                  <c:v>3819.3863168840003</c:v>
                </c:pt>
                <c:pt idx="80">
                  <c:v>3793.3166657999996</c:v>
                </c:pt>
                <c:pt idx="81">
                  <c:v>3827.3885116600004</c:v>
                </c:pt>
                <c:pt idx="82">
                  <c:v>3832.0136090839997</c:v>
                </c:pt>
                <c:pt idx="83">
                  <c:v>3842.4557578919994</c:v>
                </c:pt>
                <c:pt idx="84">
                  <c:v>3804.9128941879994</c:v>
                </c:pt>
                <c:pt idx="85">
                  <c:v>3828.5559505679998</c:v>
                </c:pt>
                <c:pt idx="86">
                  <c:v>3854.8675903359995</c:v>
                </c:pt>
                <c:pt idx="87">
                  <c:v>3820.5228321959999</c:v>
                </c:pt>
                <c:pt idx="88">
                  <c:v>3827.6766176520005</c:v>
                </c:pt>
                <c:pt idx="89">
                  <c:v>3821.9763485240005</c:v>
                </c:pt>
                <c:pt idx="90">
                  <c:v>3859.0417680199998</c:v>
                </c:pt>
                <c:pt idx="91">
                  <c:v>3837.5222642520002</c:v>
                </c:pt>
                <c:pt idx="92">
                  <c:v>3806.896236136</c:v>
                </c:pt>
                <c:pt idx="93">
                  <c:v>3818.8549758959998</c:v>
                </c:pt>
                <c:pt idx="94">
                  <c:v>3804.3345895879993</c:v>
                </c:pt>
                <c:pt idx="95">
                  <c:v>3828.6316353440006</c:v>
                </c:pt>
              </c:numCache>
            </c:numRef>
          </c:val>
          <c:smooth val="0"/>
        </c:ser>
        <c:ser>
          <c:idx val="1"/>
          <c:order val="1"/>
          <c:tx>
            <c:v>Actual</c:v>
          </c:tx>
          <c:marker>
            <c:symbol val="none"/>
          </c:marker>
          <c:val>
            <c:numRef>
              <c:f>'Adjusted Savings Historical Bas'!$D$148:$CU$148</c:f>
              <c:numCache>
                <c:formatCode>0</c:formatCode>
                <c:ptCount val="96"/>
                <c:pt idx="0">
                  <c:v>3840.2226445599999</c:v>
                </c:pt>
                <c:pt idx="1">
                  <c:v>3848.2935334399999</c:v>
                </c:pt>
                <c:pt idx="2">
                  <c:v>3847.0230018000002</c:v>
                </c:pt>
                <c:pt idx="3">
                  <c:v>3864.0099602400001</c:v>
                </c:pt>
                <c:pt idx="4">
                  <c:v>3762.5599526000005</c:v>
                </c:pt>
                <c:pt idx="5">
                  <c:v>3853.1478985600002</c:v>
                </c:pt>
                <c:pt idx="6">
                  <c:v>3860.3852206400002</c:v>
                </c:pt>
                <c:pt idx="7">
                  <c:v>3819.0468141199999</c:v>
                </c:pt>
                <c:pt idx="8">
                  <c:v>3820.3508183599997</c:v>
                </c:pt>
                <c:pt idx="9">
                  <c:v>3795.8881612800001</c:v>
                </c:pt>
                <c:pt idx="10">
                  <c:v>3796.1398893999999</c:v>
                </c:pt>
                <c:pt idx="11">
                  <c:v>3806.6126837999996</c:v>
                </c:pt>
                <c:pt idx="12">
                  <c:v>3817.3976354000001</c:v>
                </c:pt>
                <c:pt idx="13">
                  <c:v>3831.8502847999998</c:v>
                </c:pt>
                <c:pt idx="14">
                  <c:v>3822.79314256</c:v>
                </c:pt>
                <c:pt idx="15">
                  <c:v>3745.6274497199993</c:v>
                </c:pt>
                <c:pt idx="16">
                  <c:v>3766.4361227199997</c:v>
                </c:pt>
                <c:pt idx="17">
                  <c:v>3816.54343672</c:v>
                </c:pt>
                <c:pt idx="18">
                  <c:v>3760.1716097199997</c:v>
                </c:pt>
                <c:pt idx="19">
                  <c:v>3665.0194827999999</c:v>
                </c:pt>
                <c:pt idx="20">
                  <c:v>3774.5650675600004</c:v>
                </c:pt>
                <c:pt idx="21">
                  <c:v>3746.5881112800002</c:v>
                </c:pt>
                <c:pt idx="22">
                  <c:v>3771.3740704399997</c:v>
                </c:pt>
                <c:pt idx="23">
                  <c:v>3712.2794921200002</c:v>
                </c:pt>
                <c:pt idx="24">
                  <c:v>3734.5014348800005</c:v>
                </c:pt>
                <c:pt idx="25">
                  <c:v>3818.5328614800005</c:v>
                </c:pt>
                <c:pt idx="26">
                  <c:v>3790.4760396799998</c:v>
                </c:pt>
                <c:pt idx="27">
                  <c:v>3742.9709224799999</c:v>
                </c:pt>
                <c:pt idx="28">
                  <c:v>3699.1438195200003</c:v>
                </c:pt>
                <c:pt idx="29">
                  <c:v>3786.7047328799999</c:v>
                </c:pt>
                <c:pt idx="30">
                  <c:v>3787.4263655599993</c:v>
                </c:pt>
                <c:pt idx="31">
                  <c:v>3814.1144285600003</c:v>
                </c:pt>
                <c:pt idx="32">
                  <c:v>3743.4451761199998</c:v>
                </c:pt>
                <c:pt idx="33">
                  <c:v>3698.5927064800003</c:v>
                </c:pt>
                <c:pt idx="34">
                  <c:v>3795.8795091999996</c:v>
                </c:pt>
                <c:pt idx="35">
                  <c:v>3824.2741422400004</c:v>
                </c:pt>
                <c:pt idx="36">
                  <c:v>3803.1566273599997</c:v>
                </c:pt>
                <c:pt idx="37">
                  <c:v>3699.2620818800001</c:v>
                </c:pt>
                <c:pt idx="38">
                  <c:v>3759.0431846399997</c:v>
                </c:pt>
                <c:pt idx="39">
                  <c:v>3793.7975007199998</c:v>
                </c:pt>
                <c:pt idx="40">
                  <c:v>3791.57493944</c:v>
                </c:pt>
                <c:pt idx="41">
                  <c:v>3777.3263549600001</c:v>
                </c:pt>
                <c:pt idx="42">
                  <c:v>3750.5989718799997</c:v>
                </c:pt>
                <c:pt idx="43">
                  <c:v>3796.93162136</c:v>
                </c:pt>
                <c:pt idx="44">
                  <c:v>3786.3019382400007</c:v>
                </c:pt>
                <c:pt idx="45">
                  <c:v>3770.3505668000007</c:v>
                </c:pt>
                <c:pt idx="46">
                  <c:v>3762.3283064800003</c:v>
                </c:pt>
                <c:pt idx="47">
                  <c:v>3790.8331155199994</c:v>
                </c:pt>
                <c:pt idx="48">
                  <c:v>3806.4527679199996</c:v>
                </c:pt>
                <c:pt idx="49">
                  <c:v>3759.5990643599998</c:v>
                </c:pt>
                <c:pt idx="50">
                  <c:v>3803.2902370799998</c:v>
                </c:pt>
                <c:pt idx="51">
                  <c:v>3776.2228342799999</c:v>
                </c:pt>
                <c:pt idx="52">
                  <c:v>3826.29654996</c:v>
                </c:pt>
                <c:pt idx="53">
                  <c:v>3798.9546201200001</c:v>
                </c:pt>
                <c:pt idx="54">
                  <c:v>3786.40376148</c:v>
                </c:pt>
                <c:pt idx="55">
                  <c:v>3757.3532890399997</c:v>
                </c:pt>
                <c:pt idx="56">
                  <c:v>3777.2114993999999</c:v>
                </c:pt>
                <c:pt idx="57">
                  <c:v>3712.4581081600004</c:v>
                </c:pt>
                <c:pt idx="58">
                  <c:v>3756.8223969200003</c:v>
                </c:pt>
                <c:pt idx="59">
                  <c:v>3756.6310944799993</c:v>
                </c:pt>
                <c:pt idx="60">
                  <c:v>3736.6669750000005</c:v>
                </c:pt>
                <c:pt idx="61">
                  <c:v>3655.9425353199999</c:v>
                </c:pt>
                <c:pt idx="62">
                  <c:v>3552.9984788400002</c:v>
                </c:pt>
                <c:pt idx="63">
                  <c:v>3521.2390855600001</c:v>
                </c:pt>
                <c:pt idx="64">
                  <c:v>3520.2558886799998</c:v>
                </c:pt>
                <c:pt idx="65">
                  <c:v>3508.7271895200006</c:v>
                </c:pt>
                <c:pt idx="66">
                  <c:v>3483.6057268399995</c:v>
                </c:pt>
                <c:pt idx="67">
                  <c:v>3489.7052571999998</c:v>
                </c:pt>
                <c:pt idx="68">
                  <c:v>3502.3565664000002</c:v>
                </c:pt>
                <c:pt idx="69">
                  <c:v>3514.2432802799995</c:v>
                </c:pt>
                <c:pt idx="70">
                  <c:v>3606.2332647599997</c:v>
                </c:pt>
                <c:pt idx="71">
                  <c:v>3601.37130884</c:v>
                </c:pt>
                <c:pt idx="72">
                  <c:v>3683.5520548399995</c:v>
                </c:pt>
                <c:pt idx="73">
                  <c:v>3698.3355703200004</c:v>
                </c:pt>
                <c:pt idx="74">
                  <c:v>3649.7967308400002</c:v>
                </c:pt>
                <c:pt idx="75">
                  <c:v>3668.9635296799997</c:v>
                </c:pt>
                <c:pt idx="76">
                  <c:v>3681.7650280399998</c:v>
                </c:pt>
                <c:pt idx="77">
                  <c:v>3614.66147052</c:v>
                </c:pt>
                <c:pt idx="78">
                  <c:v>3629.7022073600001</c:v>
                </c:pt>
                <c:pt idx="79">
                  <c:v>3703.24558316</c:v>
                </c:pt>
                <c:pt idx="80">
                  <c:v>3725.7067794400004</c:v>
                </c:pt>
                <c:pt idx="81">
                  <c:v>3667.6717726399997</c:v>
                </c:pt>
                <c:pt idx="82">
                  <c:v>3633.7888117999996</c:v>
                </c:pt>
                <c:pt idx="83">
                  <c:v>3634.6238231599996</c:v>
                </c:pt>
                <c:pt idx="84">
                  <c:v>3614.2501729999999</c:v>
                </c:pt>
                <c:pt idx="85">
                  <c:v>3700.2287282000002</c:v>
                </c:pt>
                <c:pt idx="86">
                  <c:v>3770.3652000399998</c:v>
                </c:pt>
                <c:pt idx="87">
                  <c:v>3675.8296400399995</c:v>
                </c:pt>
                <c:pt idx="88">
                  <c:v>3734.0952417199996</c:v>
                </c:pt>
                <c:pt idx="89">
                  <c:v>3750.5046723199998</c:v>
                </c:pt>
                <c:pt idx="90">
                  <c:v>3628.3240561600001</c:v>
                </c:pt>
                <c:pt idx="91">
                  <c:v>3614.0785430400001</c:v>
                </c:pt>
                <c:pt idx="92">
                  <c:v>3720.7112833600004</c:v>
                </c:pt>
                <c:pt idx="93">
                  <c:v>3700.3938365200001</c:v>
                </c:pt>
                <c:pt idx="94">
                  <c:v>3781.1786917599998</c:v>
                </c:pt>
                <c:pt idx="95">
                  <c:v>3762.1412121199996</c:v>
                </c:pt>
              </c:numCache>
            </c:numRef>
          </c:val>
          <c:smooth val="0"/>
        </c:ser>
        <c:dLbls>
          <c:showLegendKey val="0"/>
          <c:showVal val="0"/>
          <c:showCatName val="0"/>
          <c:showSerName val="0"/>
          <c:showPercent val="0"/>
          <c:showBubbleSize val="0"/>
        </c:dLbls>
        <c:smooth val="0"/>
        <c:axId val="454071336"/>
        <c:axId val="454071728"/>
      </c:lineChart>
      <c:catAx>
        <c:axId val="454071336"/>
        <c:scaling>
          <c:orientation val="minMax"/>
        </c:scaling>
        <c:delete val="0"/>
        <c:axPos val="b"/>
        <c:title>
          <c:tx>
            <c:rich>
              <a:bodyPr/>
              <a:lstStyle/>
              <a:p>
                <a:pPr>
                  <a:defRPr sz="999"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4071728"/>
        <c:crosses val="autoZero"/>
        <c:auto val="1"/>
        <c:lblAlgn val="ctr"/>
        <c:lblOffset val="100"/>
        <c:noMultiLvlLbl val="0"/>
      </c:catAx>
      <c:valAx>
        <c:axId val="454071728"/>
        <c:scaling>
          <c:orientation val="minMax"/>
          <c:max val="4000"/>
          <c:min val="3300"/>
        </c:scaling>
        <c:delete val="0"/>
        <c:axPos val="l"/>
        <c:majorGridlines/>
        <c:title>
          <c:tx>
            <c:rich>
              <a:bodyPr/>
              <a:lstStyle/>
              <a:p>
                <a:pPr>
                  <a:defRPr sz="999"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4071336"/>
        <c:crosses val="autoZero"/>
        <c:crossBetween val="between"/>
      </c:valAx>
      <c:spPr>
        <a:noFill/>
        <a:ln w="25380">
          <a:noFill/>
        </a:ln>
      </c:spPr>
    </c:plotArea>
    <c:legend>
      <c:legendPos val="r"/>
      <c:layout>
        <c:manualLayout>
          <c:xMode val="edge"/>
          <c:yMode val="edge"/>
          <c:x val="0.865979381443299"/>
          <c:y val="0.41388888888888892"/>
          <c:w val="0.12164948453608247"/>
          <c:h val="0.16388888888888889"/>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Bas'!$DD$148:$GU$148</c:f>
              <c:numCache>
                <c:formatCode>0</c:formatCode>
                <c:ptCount val="96"/>
                <c:pt idx="0">
                  <c:v>3757.878516368</c:v>
                </c:pt>
                <c:pt idx="1">
                  <c:v>3775.639956732</c:v>
                </c:pt>
                <c:pt idx="2">
                  <c:v>3787.1206231359997</c:v>
                </c:pt>
                <c:pt idx="3">
                  <c:v>3765.1842502119998</c:v>
                </c:pt>
                <c:pt idx="4">
                  <c:v>3763.8700158400006</c:v>
                </c:pt>
                <c:pt idx="5">
                  <c:v>3764.3609163079996</c:v>
                </c:pt>
                <c:pt idx="6">
                  <c:v>3772.3138275359997</c:v>
                </c:pt>
                <c:pt idx="7">
                  <c:v>3748.4212576800001</c:v>
                </c:pt>
                <c:pt idx="8">
                  <c:v>3755.8830175160001</c:v>
                </c:pt>
                <c:pt idx="9">
                  <c:v>3747.392376412</c:v>
                </c:pt>
                <c:pt idx="10">
                  <c:v>3720.1752275160002</c:v>
                </c:pt>
                <c:pt idx="11">
                  <c:v>3721.484389236</c:v>
                </c:pt>
                <c:pt idx="12">
                  <c:v>3769.5663145400003</c:v>
                </c:pt>
                <c:pt idx="13">
                  <c:v>3743.4149645080001</c:v>
                </c:pt>
                <c:pt idx="14">
                  <c:v>3747.9263626799998</c:v>
                </c:pt>
                <c:pt idx="15">
                  <c:v>3707.0526258360005</c:v>
                </c:pt>
                <c:pt idx="16">
                  <c:v>3713.5373008679999</c:v>
                </c:pt>
                <c:pt idx="17">
                  <c:v>3737.8086661920001</c:v>
                </c:pt>
                <c:pt idx="18">
                  <c:v>3739.623330632</c:v>
                </c:pt>
                <c:pt idx="19">
                  <c:v>3732.7708380879999</c:v>
                </c:pt>
                <c:pt idx="20">
                  <c:v>3740.1136609</c:v>
                </c:pt>
                <c:pt idx="21">
                  <c:v>3734.3783705400001</c:v>
                </c:pt>
                <c:pt idx="22">
                  <c:v>3767.3026783400005</c:v>
                </c:pt>
                <c:pt idx="23">
                  <c:v>3733.855753796</c:v>
                </c:pt>
                <c:pt idx="24">
                  <c:v>3783.1083838480004</c:v>
                </c:pt>
                <c:pt idx="25">
                  <c:v>3748.5394579919998</c:v>
                </c:pt>
                <c:pt idx="26">
                  <c:v>3755.2621466120004</c:v>
                </c:pt>
                <c:pt idx="27">
                  <c:v>3748.8820091239995</c:v>
                </c:pt>
                <c:pt idx="28">
                  <c:v>3755.9450237400006</c:v>
                </c:pt>
                <c:pt idx="29">
                  <c:v>3745.1327492159999</c:v>
                </c:pt>
                <c:pt idx="30">
                  <c:v>3755.2575374359999</c:v>
                </c:pt>
                <c:pt idx="31">
                  <c:v>3777.2954755599999</c:v>
                </c:pt>
                <c:pt idx="32">
                  <c:v>3756.5865270160002</c:v>
                </c:pt>
                <c:pt idx="33">
                  <c:v>3785.6340656040002</c:v>
                </c:pt>
                <c:pt idx="34">
                  <c:v>3781.8465410280005</c:v>
                </c:pt>
                <c:pt idx="35">
                  <c:v>3799.9463503960001</c:v>
                </c:pt>
                <c:pt idx="36">
                  <c:v>3788.0495306319999</c:v>
                </c:pt>
                <c:pt idx="37">
                  <c:v>3808.4823115879999</c:v>
                </c:pt>
                <c:pt idx="38">
                  <c:v>3795.8124018639996</c:v>
                </c:pt>
                <c:pt idx="39">
                  <c:v>3835.7086960839997</c:v>
                </c:pt>
                <c:pt idx="40">
                  <c:v>3811.9345024679997</c:v>
                </c:pt>
                <c:pt idx="41">
                  <c:v>3825.1345197240003</c:v>
                </c:pt>
                <c:pt idx="42">
                  <c:v>3836.0239602319998</c:v>
                </c:pt>
                <c:pt idx="43">
                  <c:v>3835.0728001159996</c:v>
                </c:pt>
                <c:pt idx="44">
                  <c:v>3820.7173014159998</c:v>
                </c:pt>
                <c:pt idx="45">
                  <c:v>3815.0612894000001</c:v>
                </c:pt>
                <c:pt idx="46">
                  <c:v>3803.966736804</c:v>
                </c:pt>
                <c:pt idx="47">
                  <c:v>3819.8863851879996</c:v>
                </c:pt>
                <c:pt idx="48">
                  <c:v>3810.3049737479996</c:v>
                </c:pt>
                <c:pt idx="49">
                  <c:v>3830.0127020439995</c:v>
                </c:pt>
                <c:pt idx="50">
                  <c:v>3825.9362188320001</c:v>
                </c:pt>
                <c:pt idx="51">
                  <c:v>3858.7572055959999</c:v>
                </c:pt>
                <c:pt idx="52">
                  <c:v>3826.4431781839999</c:v>
                </c:pt>
                <c:pt idx="53">
                  <c:v>3818.5741067760005</c:v>
                </c:pt>
                <c:pt idx="54">
                  <c:v>3856.620489764</c:v>
                </c:pt>
                <c:pt idx="55">
                  <c:v>3847.4210541519997</c:v>
                </c:pt>
                <c:pt idx="56">
                  <c:v>3849.6295597559997</c:v>
                </c:pt>
                <c:pt idx="57">
                  <c:v>3839.0448138160004</c:v>
                </c:pt>
                <c:pt idx="58">
                  <c:v>3829.3177022399996</c:v>
                </c:pt>
                <c:pt idx="59">
                  <c:v>3851.1661067800001</c:v>
                </c:pt>
                <c:pt idx="60">
                  <c:v>3846.1572101440001</c:v>
                </c:pt>
                <c:pt idx="61">
                  <c:v>3822.3106831599998</c:v>
                </c:pt>
                <c:pt idx="62">
                  <c:v>3794.658797824</c:v>
                </c:pt>
                <c:pt idx="63">
                  <c:v>3793.0469833199995</c:v>
                </c:pt>
                <c:pt idx="64">
                  <c:v>3743.8489677759999</c:v>
                </c:pt>
                <c:pt idx="65">
                  <c:v>3768.2937869719995</c:v>
                </c:pt>
                <c:pt idx="66">
                  <c:v>3766.7047494360004</c:v>
                </c:pt>
                <c:pt idx="67">
                  <c:v>3755.2086952480004</c:v>
                </c:pt>
                <c:pt idx="68">
                  <c:v>3766.9930051719998</c:v>
                </c:pt>
                <c:pt idx="69">
                  <c:v>3780.2885411199991</c:v>
                </c:pt>
                <c:pt idx="70">
                  <c:v>3773.0791212120002</c:v>
                </c:pt>
                <c:pt idx="71">
                  <c:v>3795.2577725880005</c:v>
                </c:pt>
                <c:pt idx="72">
                  <c:v>3783.6714152680001</c:v>
                </c:pt>
                <c:pt idx="73">
                  <c:v>3785.1994828240004</c:v>
                </c:pt>
                <c:pt idx="74">
                  <c:v>3790.6983110440005</c:v>
                </c:pt>
                <c:pt idx="75">
                  <c:v>3799.7628190519999</c:v>
                </c:pt>
                <c:pt idx="76">
                  <c:v>3780.3670095320003</c:v>
                </c:pt>
                <c:pt idx="77">
                  <c:v>3817.1232800760008</c:v>
                </c:pt>
                <c:pt idx="78">
                  <c:v>3794.9261107439997</c:v>
                </c:pt>
                <c:pt idx="79">
                  <c:v>3819.3863168840003</c:v>
                </c:pt>
                <c:pt idx="80">
                  <c:v>3793.3166657999996</c:v>
                </c:pt>
                <c:pt idx="81">
                  <c:v>3827.3885116600004</c:v>
                </c:pt>
                <c:pt idx="82">
                  <c:v>3832.0136090839997</c:v>
                </c:pt>
                <c:pt idx="83">
                  <c:v>3842.4557578919994</c:v>
                </c:pt>
                <c:pt idx="84">
                  <c:v>3804.9128941879994</c:v>
                </c:pt>
                <c:pt idx="85">
                  <c:v>3828.5559505679998</c:v>
                </c:pt>
                <c:pt idx="86">
                  <c:v>3854.8675903359995</c:v>
                </c:pt>
                <c:pt idx="87">
                  <c:v>3820.5228321959999</c:v>
                </c:pt>
                <c:pt idx="88">
                  <c:v>3827.6766176520005</c:v>
                </c:pt>
                <c:pt idx="89">
                  <c:v>3821.9763485240005</c:v>
                </c:pt>
                <c:pt idx="90">
                  <c:v>3859.0417680199998</c:v>
                </c:pt>
                <c:pt idx="91">
                  <c:v>3837.5222642520002</c:v>
                </c:pt>
                <c:pt idx="92">
                  <c:v>3806.896236136</c:v>
                </c:pt>
                <c:pt idx="93">
                  <c:v>3818.8549758959998</c:v>
                </c:pt>
                <c:pt idx="94">
                  <c:v>3804.3345895879993</c:v>
                </c:pt>
                <c:pt idx="95">
                  <c:v>3828.6316353440006</c:v>
                </c:pt>
              </c:numCache>
            </c:numRef>
          </c:val>
          <c:smooth val="0"/>
        </c:ser>
        <c:ser>
          <c:idx val="1"/>
          <c:order val="1"/>
          <c:tx>
            <c:v>Actual</c:v>
          </c:tx>
          <c:marker>
            <c:symbol val="none"/>
          </c:marker>
          <c:val>
            <c:numRef>
              <c:f>'Adjusted Savings Historical Bas'!$D$148:$CU$148</c:f>
              <c:numCache>
                <c:formatCode>0</c:formatCode>
                <c:ptCount val="96"/>
                <c:pt idx="0">
                  <c:v>3840.2226445599999</c:v>
                </c:pt>
                <c:pt idx="1">
                  <c:v>3848.2935334399999</c:v>
                </c:pt>
                <c:pt idx="2">
                  <c:v>3847.0230018000002</c:v>
                </c:pt>
                <c:pt idx="3">
                  <c:v>3864.0099602400001</c:v>
                </c:pt>
                <c:pt idx="4">
                  <c:v>3762.5599526000005</c:v>
                </c:pt>
                <c:pt idx="5">
                  <c:v>3853.1478985600002</c:v>
                </c:pt>
                <c:pt idx="6">
                  <c:v>3860.3852206400002</c:v>
                </c:pt>
                <c:pt idx="7">
                  <c:v>3819.0468141199999</c:v>
                </c:pt>
                <c:pt idx="8">
                  <c:v>3820.3508183599997</c:v>
                </c:pt>
                <c:pt idx="9">
                  <c:v>3795.8881612800001</c:v>
                </c:pt>
                <c:pt idx="10">
                  <c:v>3796.1398893999999</c:v>
                </c:pt>
                <c:pt idx="11">
                  <c:v>3806.6126837999996</c:v>
                </c:pt>
                <c:pt idx="12">
                  <c:v>3817.3976354000001</c:v>
                </c:pt>
                <c:pt idx="13">
                  <c:v>3831.8502847999998</c:v>
                </c:pt>
                <c:pt idx="14">
                  <c:v>3822.79314256</c:v>
                </c:pt>
                <c:pt idx="15">
                  <c:v>3745.6274497199993</c:v>
                </c:pt>
                <c:pt idx="16">
                  <c:v>3766.4361227199997</c:v>
                </c:pt>
                <c:pt idx="17">
                  <c:v>3816.54343672</c:v>
                </c:pt>
                <c:pt idx="18">
                  <c:v>3760.1716097199997</c:v>
                </c:pt>
                <c:pt idx="19">
                  <c:v>3665.0194827999999</c:v>
                </c:pt>
                <c:pt idx="20">
                  <c:v>3774.5650675600004</c:v>
                </c:pt>
                <c:pt idx="21">
                  <c:v>3746.5881112800002</c:v>
                </c:pt>
                <c:pt idx="22">
                  <c:v>3771.3740704399997</c:v>
                </c:pt>
                <c:pt idx="23">
                  <c:v>3712.2794921200002</c:v>
                </c:pt>
                <c:pt idx="24">
                  <c:v>3734.5014348800005</c:v>
                </c:pt>
                <c:pt idx="25">
                  <c:v>3818.5328614800005</c:v>
                </c:pt>
                <c:pt idx="26">
                  <c:v>3790.4760396799998</c:v>
                </c:pt>
                <c:pt idx="27">
                  <c:v>3742.9709224799999</c:v>
                </c:pt>
                <c:pt idx="28">
                  <c:v>3699.1438195200003</c:v>
                </c:pt>
                <c:pt idx="29">
                  <c:v>3786.7047328799999</c:v>
                </c:pt>
                <c:pt idx="30">
                  <c:v>3787.4263655599993</c:v>
                </c:pt>
                <c:pt idx="31">
                  <c:v>3814.1144285600003</c:v>
                </c:pt>
                <c:pt idx="32">
                  <c:v>3743.4451761199998</c:v>
                </c:pt>
                <c:pt idx="33">
                  <c:v>3698.5927064800003</c:v>
                </c:pt>
                <c:pt idx="34">
                  <c:v>3795.8795091999996</c:v>
                </c:pt>
                <c:pt idx="35">
                  <c:v>3824.2741422400004</c:v>
                </c:pt>
                <c:pt idx="36">
                  <c:v>3803.1566273599997</c:v>
                </c:pt>
                <c:pt idx="37">
                  <c:v>3699.2620818800001</c:v>
                </c:pt>
                <c:pt idx="38">
                  <c:v>3759.0431846399997</c:v>
                </c:pt>
                <c:pt idx="39">
                  <c:v>3793.7975007199998</c:v>
                </c:pt>
                <c:pt idx="40">
                  <c:v>3791.57493944</c:v>
                </c:pt>
                <c:pt idx="41">
                  <c:v>3777.3263549600001</c:v>
                </c:pt>
                <c:pt idx="42">
                  <c:v>3750.5989718799997</c:v>
                </c:pt>
                <c:pt idx="43">
                  <c:v>3796.93162136</c:v>
                </c:pt>
                <c:pt idx="44">
                  <c:v>3786.3019382400007</c:v>
                </c:pt>
                <c:pt idx="45">
                  <c:v>3770.3505668000007</c:v>
                </c:pt>
                <c:pt idx="46">
                  <c:v>3762.3283064800003</c:v>
                </c:pt>
                <c:pt idx="47">
                  <c:v>3790.8331155199994</c:v>
                </c:pt>
                <c:pt idx="48">
                  <c:v>3806.4527679199996</c:v>
                </c:pt>
                <c:pt idx="49">
                  <c:v>3759.5990643599998</c:v>
                </c:pt>
                <c:pt idx="50">
                  <c:v>3803.2902370799998</c:v>
                </c:pt>
                <c:pt idx="51">
                  <c:v>3776.2228342799999</c:v>
                </c:pt>
                <c:pt idx="52">
                  <c:v>3826.29654996</c:v>
                </c:pt>
                <c:pt idx="53">
                  <c:v>3798.9546201200001</c:v>
                </c:pt>
                <c:pt idx="54">
                  <c:v>3786.40376148</c:v>
                </c:pt>
                <c:pt idx="55">
                  <c:v>3757.3532890399997</c:v>
                </c:pt>
                <c:pt idx="56">
                  <c:v>3777.2114993999999</c:v>
                </c:pt>
                <c:pt idx="57">
                  <c:v>3712.4581081600004</c:v>
                </c:pt>
                <c:pt idx="58">
                  <c:v>3756.8223969200003</c:v>
                </c:pt>
                <c:pt idx="59">
                  <c:v>3756.6310944799993</c:v>
                </c:pt>
                <c:pt idx="60">
                  <c:v>3736.6669750000005</c:v>
                </c:pt>
                <c:pt idx="61">
                  <c:v>3655.9425353199999</c:v>
                </c:pt>
                <c:pt idx="62">
                  <c:v>3552.9984788400002</c:v>
                </c:pt>
                <c:pt idx="63">
                  <c:v>3521.2390855600001</c:v>
                </c:pt>
                <c:pt idx="64">
                  <c:v>3520.2558886799998</c:v>
                </c:pt>
                <c:pt idx="65">
                  <c:v>3508.7271895200006</c:v>
                </c:pt>
                <c:pt idx="66">
                  <c:v>3483.6057268399995</c:v>
                </c:pt>
                <c:pt idx="67">
                  <c:v>3489.7052571999998</c:v>
                </c:pt>
                <c:pt idx="68">
                  <c:v>3502.3565664000002</c:v>
                </c:pt>
                <c:pt idx="69">
                  <c:v>3514.2432802799995</c:v>
                </c:pt>
                <c:pt idx="70">
                  <c:v>3606.2332647599997</c:v>
                </c:pt>
                <c:pt idx="71">
                  <c:v>3601.37130884</c:v>
                </c:pt>
                <c:pt idx="72">
                  <c:v>3683.5520548399995</c:v>
                </c:pt>
                <c:pt idx="73">
                  <c:v>3698.3355703200004</c:v>
                </c:pt>
                <c:pt idx="74">
                  <c:v>3649.7967308400002</c:v>
                </c:pt>
                <c:pt idx="75">
                  <c:v>3668.9635296799997</c:v>
                </c:pt>
                <c:pt idx="76">
                  <c:v>3681.7650280399998</c:v>
                </c:pt>
                <c:pt idx="77">
                  <c:v>3614.66147052</c:v>
                </c:pt>
                <c:pt idx="78">
                  <c:v>3629.7022073600001</c:v>
                </c:pt>
                <c:pt idx="79">
                  <c:v>3703.24558316</c:v>
                </c:pt>
                <c:pt idx="80">
                  <c:v>3725.7067794400004</c:v>
                </c:pt>
                <c:pt idx="81">
                  <c:v>3667.6717726399997</c:v>
                </c:pt>
                <c:pt idx="82">
                  <c:v>3633.7888117999996</c:v>
                </c:pt>
                <c:pt idx="83">
                  <c:v>3634.6238231599996</c:v>
                </c:pt>
                <c:pt idx="84">
                  <c:v>3614.2501729999999</c:v>
                </c:pt>
                <c:pt idx="85">
                  <c:v>3700.2287282000002</c:v>
                </c:pt>
                <c:pt idx="86">
                  <c:v>3770.3652000399998</c:v>
                </c:pt>
                <c:pt idx="87">
                  <c:v>3675.8296400399995</c:v>
                </c:pt>
                <c:pt idx="88">
                  <c:v>3734.0952417199996</c:v>
                </c:pt>
                <c:pt idx="89">
                  <c:v>3750.5046723199998</c:v>
                </c:pt>
                <c:pt idx="90">
                  <c:v>3628.3240561600001</c:v>
                </c:pt>
                <c:pt idx="91">
                  <c:v>3614.0785430400001</c:v>
                </c:pt>
                <c:pt idx="92">
                  <c:v>3720.7112833600004</c:v>
                </c:pt>
                <c:pt idx="93">
                  <c:v>3700.3938365200001</c:v>
                </c:pt>
                <c:pt idx="94">
                  <c:v>3781.1786917599998</c:v>
                </c:pt>
                <c:pt idx="95">
                  <c:v>3762.1412121199996</c:v>
                </c:pt>
              </c:numCache>
            </c:numRef>
          </c:val>
          <c:smooth val="0"/>
        </c:ser>
        <c:dLbls>
          <c:showLegendKey val="0"/>
          <c:showVal val="0"/>
          <c:showCatName val="0"/>
          <c:showSerName val="0"/>
          <c:showPercent val="0"/>
          <c:showBubbleSize val="0"/>
        </c:dLbls>
        <c:smooth val="0"/>
        <c:axId val="454073296"/>
        <c:axId val="454073688"/>
      </c:lineChart>
      <c:catAx>
        <c:axId val="454073296"/>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4073688"/>
        <c:crosses val="autoZero"/>
        <c:auto val="1"/>
        <c:lblAlgn val="ctr"/>
        <c:lblOffset val="100"/>
        <c:noMultiLvlLbl val="0"/>
      </c:catAx>
      <c:valAx>
        <c:axId val="454073688"/>
        <c:scaling>
          <c:orientation val="minMax"/>
          <c:min val="0"/>
        </c:scaling>
        <c:delete val="0"/>
        <c:axPos val="l"/>
        <c:majorGridlines/>
        <c:title>
          <c:tx>
            <c:rich>
              <a:bodyPr/>
              <a:lstStyle/>
              <a:p>
                <a:pPr>
                  <a:defRPr sz="1000"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4073296"/>
        <c:crosses val="autoZero"/>
        <c:crossBetween val="between"/>
      </c:valAx>
      <c:spPr>
        <a:noFill/>
        <a:ln w="25407">
          <a:noFill/>
        </a:ln>
      </c:spPr>
    </c:plotArea>
    <c:legend>
      <c:legendPos val="r"/>
      <c:layout>
        <c:manualLayout>
          <c:xMode val="edge"/>
          <c:yMode val="edge"/>
          <c:x val="0.86458333333333337"/>
          <c:y val="0.41891891891891891"/>
          <c:w val="0.12291666666666666"/>
          <c:h val="0.15945945945945944"/>
        </c:manualLayout>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Bas'!$DD$149:$GU$149</c:f>
              <c:numCache>
                <c:formatCode>0</c:formatCode>
                <c:ptCount val="96"/>
                <c:pt idx="0">
                  <c:v>3777.613887644</c:v>
                </c:pt>
                <c:pt idx="1">
                  <c:v>3751.1744532680004</c:v>
                </c:pt>
                <c:pt idx="2">
                  <c:v>3767.6724393479994</c:v>
                </c:pt>
                <c:pt idx="3">
                  <c:v>3776.0088184880001</c:v>
                </c:pt>
                <c:pt idx="4">
                  <c:v>3772.3456176199998</c:v>
                </c:pt>
                <c:pt idx="5">
                  <c:v>3779.7334326520004</c:v>
                </c:pt>
                <c:pt idx="6">
                  <c:v>3759.8732031519999</c:v>
                </c:pt>
                <c:pt idx="7">
                  <c:v>3737.807484212</c:v>
                </c:pt>
                <c:pt idx="8">
                  <c:v>3751.3529067919999</c:v>
                </c:pt>
                <c:pt idx="9">
                  <c:v>3765.6609472079999</c:v>
                </c:pt>
                <c:pt idx="10">
                  <c:v>3746.716153248</c:v>
                </c:pt>
                <c:pt idx="11">
                  <c:v>3746.500690932</c:v>
                </c:pt>
                <c:pt idx="12">
                  <c:v>3746.8201806239999</c:v>
                </c:pt>
                <c:pt idx="13">
                  <c:v>3742.9698137680002</c:v>
                </c:pt>
                <c:pt idx="14">
                  <c:v>3746.3571003879997</c:v>
                </c:pt>
                <c:pt idx="15">
                  <c:v>3744.5420726760003</c:v>
                </c:pt>
                <c:pt idx="16">
                  <c:v>3738.0422992560002</c:v>
                </c:pt>
                <c:pt idx="17">
                  <c:v>3753.4056454840006</c:v>
                </c:pt>
                <c:pt idx="18">
                  <c:v>3768.954013824</c:v>
                </c:pt>
                <c:pt idx="19">
                  <c:v>3774.6212472359998</c:v>
                </c:pt>
                <c:pt idx="20">
                  <c:v>3747.8633320559998</c:v>
                </c:pt>
                <c:pt idx="21">
                  <c:v>3764.9096890640003</c:v>
                </c:pt>
                <c:pt idx="22">
                  <c:v>3765.5039369240003</c:v>
                </c:pt>
                <c:pt idx="23">
                  <c:v>3778.3041990760003</c:v>
                </c:pt>
                <c:pt idx="24">
                  <c:v>3750.0049079759997</c:v>
                </c:pt>
                <c:pt idx="25">
                  <c:v>3756.7144785719997</c:v>
                </c:pt>
                <c:pt idx="26">
                  <c:v>3769.0793050000002</c:v>
                </c:pt>
                <c:pt idx="27">
                  <c:v>3764.8310832880002</c:v>
                </c:pt>
                <c:pt idx="28">
                  <c:v>3778.7575354439996</c:v>
                </c:pt>
                <c:pt idx="29">
                  <c:v>3752.9881269040002</c:v>
                </c:pt>
                <c:pt idx="30">
                  <c:v>3753.2344478280006</c:v>
                </c:pt>
                <c:pt idx="31">
                  <c:v>3771.6160772640001</c:v>
                </c:pt>
                <c:pt idx="32">
                  <c:v>3792.7184625159994</c:v>
                </c:pt>
                <c:pt idx="33">
                  <c:v>3798.099209904</c:v>
                </c:pt>
                <c:pt idx="34">
                  <c:v>3778.8557698760001</c:v>
                </c:pt>
                <c:pt idx="35">
                  <c:v>3806.8462515880005</c:v>
                </c:pt>
                <c:pt idx="36">
                  <c:v>3791.5863219080002</c:v>
                </c:pt>
                <c:pt idx="37">
                  <c:v>3790.9472232960002</c:v>
                </c:pt>
                <c:pt idx="38">
                  <c:v>3796.0584445639997</c:v>
                </c:pt>
                <c:pt idx="39">
                  <c:v>3833.0824890880003</c:v>
                </c:pt>
                <c:pt idx="40">
                  <c:v>3839.7698775120002</c:v>
                </c:pt>
                <c:pt idx="41">
                  <c:v>3811.536078056</c:v>
                </c:pt>
                <c:pt idx="42">
                  <c:v>3829.0032654679999</c:v>
                </c:pt>
                <c:pt idx="43">
                  <c:v>3824.5129358119998</c:v>
                </c:pt>
                <c:pt idx="44">
                  <c:v>3822.5142521960001</c:v>
                </c:pt>
                <c:pt idx="45">
                  <c:v>3857.6258822440004</c:v>
                </c:pt>
                <c:pt idx="46">
                  <c:v>3831.5832715120005</c:v>
                </c:pt>
                <c:pt idx="47">
                  <c:v>3851.4748200519998</c:v>
                </c:pt>
                <c:pt idx="48">
                  <c:v>3854.6138069559997</c:v>
                </c:pt>
                <c:pt idx="49">
                  <c:v>3820.5796255360005</c:v>
                </c:pt>
                <c:pt idx="50">
                  <c:v>3853.114051348</c:v>
                </c:pt>
                <c:pt idx="51">
                  <c:v>3860.6525537040002</c:v>
                </c:pt>
                <c:pt idx="52">
                  <c:v>3822.7253626399997</c:v>
                </c:pt>
                <c:pt idx="53">
                  <c:v>3857.1950037280003</c:v>
                </c:pt>
                <c:pt idx="54">
                  <c:v>3849.1632413320003</c:v>
                </c:pt>
                <c:pt idx="55">
                  <c:v>3867.9102272799996</c:v>
                </c:pt>
                <c:pt idx="56">
                  <c:v>3827.3789189439999</c:v>
                </c:pt>
                <c:pt idx="57">
                  <c:v>3837.4616968199998</c:v>
                </c:pt>
                <c:pt idx="58">
                  <c:v>3832.6468104119999</c:v>
                </c:pt>
                <c:pt idx="59">
                  <c:v>3801.8048672999998</c:v>
                </c:pt>
                <c:pt idx="60">
                  <c:v>3828.711871388</c:v>
                </c:pt>
                <c:pt idx="61">
                  <c:v>3778.5280176040005</c:v>
                </c:pt>
                <c:pt idx="62">
                  <c:v>3760.0026696120003</c:v>
                </c:pt>
                <c:pt idx="63">
                  <c:v>3752.5036372119998</c:v>
                </c:pt>
                <c:pt idx="64">
                  <c:v>3773.0799668639997</c:v>
                </c:pt>
                <c:pt idx="65">
                  <c:v>3776.4171319880002</c:v>
                </c:pt>
                <c:pt idx="66">
                  <c:v>3755.9845996599997</c:v>
                </c:pt>
                <c:pt idx="67">
                  <c:v>3758.2190304559999</c:v>
                </c:pt>
                <c:pt idx="68">
                  <c:v>3752.9818598920001</c:v>
                </c:pt>
                <c:pt idx="69">
                  <c:v>3767.5198894319997</c:v>
                </c:pt>
                <c:pt idx="70">
                  <c:v>3803.1582259959996</c:v>
                </c:pt>
                <c:pt idx="71">
                  <c:v>3771.5444949559997</c:v>
                </c:pt>
                <c:pt idx="72">
                  <c:v>3782.0987472040001</c:v>
                </c:pt>
                <c:pt idx="73">
                  <c:v>3810.383403624</c:v>
                </c:pt>
                <c:pt idx="74">
                  <c:v>3788.578660828</c:v>
                </c:pt>
                <c:pt idx="75">
                  <c:v>3792.9353394559998</c:v>
                </c:pt>
                <c:pt idx="76">
                  <c:v>3769.0165650680001</c:v>
                </c:pt>
                <c:pt idx="77">
                  <c:v>3801.6666615880004</c:v>
                </c:pt>
                <c:pt idx="78">
                  <c:v>3780.4255638640002</c:v>
                </c:pt>
                <c:pt idx="79">
                  <c:v>3781.4028954959999</c:v>
                </c:pt>
                <c:pt idx="80">
                  <c:v>3797.2277788919996</c:v>
                </c:pt>
                <c:pt idx="81">
                  <c:v>3791.6257446760001</c:v>
                </c:pt>
                <c:pt idx="82">
                  <c:v>3797.9469316800005</c:v>
                </c:pt>
                <c:pt idx="83">
                  <c:v>3829.8582915039997</c:v>
                </c:pt>
                <c:pt idx="84">
                  <c:v>3793.8645238879999</c:v>
                </c:pt>
                <c:pt idx="85">
                  <c:v>3814.7042276479997</c:v>
                </c:pt>
                <c:pt idx="86">
                  <c:v>3838.810490032</c:v>
                </c:pt>
                <c:pt idx="87">
                  <c:v>3806.5686409800001</c:v>
                </c:pt>
                <c:pt idx="88">
                  <c:v>3780.6084677240001</c:v>
                </c:pt>
                <c:pt idx="89">
                  <c:v>3801.8240247119998</c:v>
                </c:pt>
                <c:pt idx="90">
                  <c:v>3802.8779620479995</c:v>
                </c:pt>
                <c:pt idx="91">
                  <c:v>3799.8196037719999</c:v>
                </c:pt>
                <c:pt idx="92">
                  <c:v>3781.7915349280001</c:v>
                </c:pt>
                <c:pt idx="93">
                  <c:v>3802.1063778679995</c:v>
                </c:pt>
                <c:pt idx="94">
                  <c:v>3774.8327133800003</c:v>
                </c:pt>
                <c:pt idx="95">
                  <c:v>3787.60414816</c:v>
                </c:pt>
              </c:numCache>
            </c:numRef>
          </c:val>
          <c:smooth val="0"/>
        </c:ser>
        <c:ser>
          <c:idx val="1"/>
          <c:order val="1"/>
          <c:tx>
            <c:v>Actual</c:v>
          </c:tx>
          <c:marker>
            <c:symbol val="none"/>
          </c:marker>
          <c:val>
            <c:numRef>
              <c:f>'Adjusted Savings Historical Bas'!$D$149:$CU$149</c:f>
              <c:numCache>
                <c:formatCode>0</c:formatCode>
                <c:ptCount val="96"/>
                <c:pt idx="0">
                  <c:v>3668.6550743999996</c:v>
                </c:pt>
                <c:pt idx="1">
                  <c:v>3697.4368699999995</c:v>
                </c:pt>
                <c:pt idx="2">
                  <c:v>3718.8934820000004</c:v>
                </c:pt>
                <c:pt idx="3">
                  <c:v>3744.8874083999999</c:v>
                </c:pt>
                <c:pt idx="4">
                  <c:v>3730.7304948000001</c:v>
                </c:pt>
                <c:pt idx="5">
                  <c:v>3696.7209576</c:v>
                </c:pt>
                <c:pt idx="6">
                  <c:v>3717.8533640000001</c:v>
                </c:pt>
                <c:pt idx="7">
                  <c:v>3677.6631052000002</c:v>
                </c:pt>
                <c:pt idx="8">
                  <c:v>3731.8863924000002</c:v>
                </c:pt>
                <c:pt idx="9">
                  <c:v>3681.3549848000002</c:v>
                </c:pt>
                <c:pt idx="10">
                  <c:v>3741.3377324000003</c:v>
                </c:pt>
                <c:pt idx="11">
                  <c:v>3744.7243872000004</c:v>
                </c:pt>
                <c:pt idx="12">
                  <c:v>3694.0364656000002</c:v>
                </c:pt>
                <c:pt idx="13">
                  <c:v>3679.867808</c:v>
                </c:pt>
                <c:pt idx="14">
                  <c:v>3731.8149672</c:v>
                </c:pt>
                <c:pt idx="15">
                  <c:v>3750.2905480000004</c:v>
                </c:pt>
                <c:pt idx="16">
                  <c:v>3671.7050703999998</c:v>
                </c:pt>
                <c:pt idx="17">
                  <c:v>3735.2938988000001</c:v>
                </c:pt>
                <c:pt idx="18">
                  <c:v>3716.8203079999998</c:v>
                </c:pt>
                <c:pt idx="19">
                  <c:v>3787.9844055999997</c:v>
                </c:pt>
                <c:pt idx="20">
                  <c:v>3807.0167060000003</c:v>
                </c:pt>
                <c:pt idx="21">
                  <c:v>3797.7192643999997</c:v>
                </c:pt>
                <c:pt idx="22">
                  <c:v>3767.1684903999994</c:v>
                </c:pt>
                <c:pt idx="23">
                  <c:v>3896.8361887999995</c:v>
                </c:pt>
                <c:pt idx="24">
                  <c:v>3761.7651328000002</c:v>
                </c:pt>
                <c:pt idx="25">
                  <c:v>3789.0419547999995</c:v>
                </c:pt>
                <c:pt idx="26">
                  <c:v>3751.3688227999996</c:v>
                </c:pt>
                <c:pt idx="27">
                  <c:v>3769.0560552000002</c:v>
                </c:pt>
                <c:pt idx="28">
                  <c:v>3869.9671103999995</c:v>
                </c:pt>
                <c:pt idx="29">
                  <c:v>3764.7798700000003</c:v>
                </c:pt>
                <c:pt idx="30">
                  <c:v>3888.0283591999996</c:v>
                </c:pt>
                <c:pt idx="31">
                  <c:v>3807.1128192000001</c:v>
                </c:pt>
                <c:pt idx="32">
                  <c:v>3778.3959115999996</c:v>
                </c:pt>
                <c:pt idx="33">
                  <c:v>3927.0568248</c:v>
                </c:pt>
                <c:pt idx="34">
                  <c:v>3881.6066636</c:v>
                </c:pt>
                <c:pt idx="35">
                  <c:v>3869.8248436000003</c:v>
                </c:pt>
                <c:pt idx="36">
                  <c:v>3880.4885511999996</c:v>
                </c:pt>
                <c:pt idx="37">
                  <c:v>3866.5665212000004</c:v>
                </c:pt>
                <c:pt idx="38">
                  <c:v>3803.5964071999997</c:v>
                </c:pt>
                <c:pt idx="39">
                  <c:v>3897.5068331999996</c:v>
                </c:pt>
                <c:pt idx="40">
                  <c:v>3853.4046900000003</c:v>
                </c:pt>
                <c:pt idx="41">
                  <c:v>3889.2208436000001</c:v>
                </c:pt>
                <c:pt idx="42">
                  <c:v>3862.8784528000001</c:v>
                </c:pt>
                <c:pt idx="43">
                  <c:v>3859.4538464000002</c:v>
                </c:pt>
                <c:pt idx="44">
                  <c:v>3820.4193036000001</c:v>
                </c:pt>
                <c:pt idx="45">
                  <c:v>3825.6707188</c:v>
                </c:pt>
                <c:pt idx="46">
                  <c:v>3823.5503640000002</c:v>
                </c:pt>
                <c:pt idx="47">
                  <c:v>3837.9897856000002</c:v>
                </c:pt>
                <c:pt idx="48">
                  <c:v>3821.7324479999997</c:v>
                </c:pt>
                <c:pt idx="49">
                  <c:v>3830.4354399999997</c:v>
                </c:pt>
                <c:pt idx="50">
                  <c:v>3833.0528024000005</c:v>
                </c:pt>
                <c:pt idx="51">
                  <c:v>3836.7221099999997</c:v>
                </c:pt>
                <c:pt idx="52">
                  <c:v>3809.3238851999999</c:v>
                </c:pt>
                <c:pt idx="53">
                  <c:v>3841.7669111999999</c:v>
                </c:pt>
                <c:pt idx="54">
                  <c:v>3758.6140943999999</c:v>
                </c:pt>
                <c:pt idx="55">
                  <c:v>3841.2851068</c:v>
                </c:pt>
                <c:pt idx="56">
                  <c:v>3791.4903383999999</c:v>
                </c:pt>
                <c:pt idx="57">
                  <c:v>3824.6552971999999</c:v>
                </c:pt>
                <c:pt idx="58">
                  <c:v>3767.7761627999998</c:v>
                </c:pt>
                <c:pt idx="59">
                  <c:v>3819.1365924000002</c:v>
                </c:pt>
                <c:pt idx="60">
                  <c:v>3830.5468308</c:v>
                </c:pt>
                <c:pt idx="61">
                  <c:v>3674.2588863999999</c:v>
                </c:pt>
                <c:pt idx="62">
                  <c:v>3647.0629835999998</c:v>
                </c:pt>
                <c:pt idx="63">
                  <c:v>3627.3411868000003</c:v>
                </c:pt>
                <c:pt idx="64">
                  <c:v>3617.0096336000001</c:v>
                </c:pt>
                <c:pt idx="65">
                  <c:v>3576.0838035999996</c:v>
                </c:pt>
                <c:pt idx="66">
                  <c:v>3578.0464620000002</c:v>
                </c:pt>
                <c:pt idx="67">
                  <c:v>3575.5452867999998</c:v>
                </c:pt>
                <c:pt idx="68">
                  <c:v>3578.5267268000002</c:v>
                </c:pt>
                <c:pt idx="69">
                  <c:v>3708.2392336000003</c:v>
                </c:pt>
                <c:pt idx="70">
                  <c:v>3757.4321736000002</c:v>
                </c:pt>
                <c:pt idx="71">
                  <c:v>3834.4862571999997</c:v>
                </c:pt>
                <c:pt idx="72">
                  <c:v>3821.8229871999997</c:v>
                </c:pt>
                <c:pt idx="73">
                  <c:v>3893.9145756000003</c:v>
                </c:pt>
                <c:pt idx="74">
                  <c:v>3917.6652180000001</c:v>
                </c:pt>
                <c:pt idx="75">
                  <c:v>3781.1960272000006</c:v>
                </c:pt>
                <c:pt idx="76">
                  <c:v>3851.9989263999992</c:v>
                </c:pt>
                <c:pt idx="77">
                  <c:v>3861.4694436</c:v>
                </c:pt>
                <c:pt idx="78">
                  <c:v>3948.6711132</c:v>
                </c:pt>
                <c:pt idx="79">
                  <c:v>3905.9544971999994</c:v>
                </c:pt>
                <c:pt idx="80">
                  <c:v>3849.630236</c:v>
                </c:pt>
                <c:pt idx="81">
                  <c:v>3942.3887491999999</c:v>
                </c:pt>
                <c:pt idx="82">
                  <c:v>3811.2529519999998</c:v>
                </c:pt>
                <c:pt idx="83">
                  <c:v>3977.5864708000004</c:v>
                </c:pt>
                <c:pt idx="84">
                  <c:v>3973.1638524</c:v>
                </c:pt>
                <c:pt idx="85">
                  <c:v>3908.4575264000005</c:v>
                </c:pt>
                <c:pt idx="86">
                  <c:v>3954.0766371999998</c:v>
                </c:pt>
                <c:pt idx="87">
                  <c:v>3906.7653020000002</c:v>
                </c:pt>
                <c:pt idx="88">
                  <c:v>3881.0192704000001</c:v>
                </c:pt>
                <c:pt idx="89">
                  <c:v>3908.6233299999994</c:v>
                </c:pt>
                <c:pt idx="90">
                  <c:v>3933.6757647999998</c:v>
                </c:pt>
                <c:pt idx="91">
                  <c:v>3886.4402328000001</c:v>
                </c:pt>
                <c:pt idx="92">
                  <c:v>3914.1539735999995</c:v>
                </c:pt>
                <c:pt idx="93">
                  <c:v>3901.7618491999997</c:v>
                </c:pt>
                <c:pt idx="94">
                  <c:v>3968.1986008000003</c:v>
                </c:pt>
                <c:pt idx="95">
                  <c:v>3840.8982756</c:v>
                </c:pt>
              </c:numCache>
            </c:numRef>
          </c:val>
          <c:smooth val="0"/>
        </c:ser>
        <c:dLbls>
          <c:showLegendKey val="0"/>
          <c:showVal val="0"/>
          <c:showCatName val="0"/>
          <c:showSerName val="0"/>
          <c:showPercent val="0"/>
          <c:showBubbleSize val="0"/>
        </c:dLbls>
        <c:smooth val="0"/>
        <c:axId val="454075256"/>
        <c:axId val="454075648"/>
      </c:lineChart>
      <c:catAx>
        <c:axId val="454075256"/>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4075648"/>
        <c:crosses val="autoZero"/>
        <c:auto val="1"/>
        <c:lblAlgn val="ctr"/>
        <c:lblOffset val="100"/>
        <c:noMultiLvlLbl val="0"/>
      </c:catAx>
      <c:valAx>
        <c:axId val="454075648"/>
        <c:scaling>
          <c:orientation val="minMax"/>
          <c:min val="0"/>
        </c:scaling>
        <c:delete val="0"/>
        <c:axPos val="l"/>
        <c:majorGridlines/>
        <c:title>
          <c:tx>
            <c:rich>
              <a:bodyPr/>
              <a:lstStyle/>
              <a:p>
                <a:pPr>
                  <a:defRPr sz="1000"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4075256"/>
        <c:crosses val="autoZero"/>
        <c:crossBetween val="between"/>
      </c:valAx>
      <c:spPr>
        <a:noFill/>
        <a:ln w="25412">
          <a:noFill/>
        </a:ln>
      </c:spPr>
    </c:plotArea>
    <c:legend>
      <c:legendPos val="r"/>
      <c:layout>
        <c:manualLayout>
          <c:xMode val="edge"/>
          <c:yMode val="edge"/>
          <c:x val="0.86458333333333337"/>
          <c:y val="0.41388888888888892"/>
          <c:w val="0.12291666666666666"/>
          <c:h val="0.16388888888888889"/>
        </c:manualLayout>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Bas'!$DD$149:$GU$149</c:f>
              <c:numCache>
                <c:formatCode>0</c:formatCode>
                <c:ptCount val="96"/>
                <c:pt idx="0">
                  <c:v>3777.613887644</c:v>
                </c:pt>
                <c:pt idx="1">
                  <c:v>3751.1744532680004</c:v>
                </c:pt>
                <c:pt idx="2">
                  <c:v>3767.6724393479994</c:v>
                </c:pt>
                <c:pt idx="3">
                  <c:v>3776.0088184880001</c:v>
                </c:pt>
                <c:pt idx="4">
                  <c:v>3772.3456176199998</c:v>
                </c:pt>
                <c:pt idx="5">
                  <c:v>3779.7334326520004</c:v>
                </c:pt>
                <c:pt idx="6">
                  <c:v>3759.8732031519999</c:v>
                </c:pt>
                <c:pt idx="7">
                  <c:v>3737.807484212</c:v>
                </c:pt>
                <c:pt idx="8">
                  <c:v>3751.3529067919999</c:v>
                </c:pt>
                <c:pt idx="9">
                  <c:v>3765.6609472079999</c:v>
                </c:pt>
                <c:pt idx="10">
                  <c:v>3746.716153248</c:v>
                </c:pt>
                <c:pt idx="11">
                  <c:v>3746.500690932</c:v>
                </c:pt>
                <c:pt idx="12">
                  <c:v>3746.8201806239999</c:v>
                </c:pt>
                <c:pt idx="13">
                  <c:v>3742.9698137680002</c:v>
                </c:pt>
                <c:pt idx="14">
                  <c:v>3746.3571003879997</c:v>
                </c:pt>
                <c:pt idx="15">
                  <c:v>3744.5420726760003</c:v>
                </c:pt>
                <c:pt idx="16">
                  <c:v>3738.0422992560002</c:v>
                </c:pt>
                <c:pt idx="17">
                  <c:v>3753.4056454840006</c:v>
                </c:pt>
                <c:pt idx="18">
                  <c:v>3768.954013824</c:v>
                </c:pt>
                <c:pt idx="19">
                  <c:v>3774.6212472359998</c:v>
                </c:pt>
                <c:pt idx="20">
                  <c:v>3747.8633320559998</c:v>
                </c:pt>
                <c:pt idx="21">
                  <c:v>3764.9096890640003</c:v>
                </c:pt>
                <c:pt idx="22">
                  <c:v>3765.5039369240003</c:v>
                </c:pt>
                <c:pt idx="23">
                  <c:v>3778.3041990760003</c:v>
                </c:pt>
                <c:pt idx="24">
                  <c:v>3750.0049079759997</c:v>
                </c:pt>
                <c:pt idx="25">
                  <c:v>3756.7144785719997</c:v>
                </c:pt>
                <c:pt idx="26">
                  <c:v>3769.0793050000002</c:v>
                </c:pt>
                <c:pt idx="27">
                  <c:v>3764.8310832880002</c:v>
                </c:pt>
                <c:pt idx="28">
                  <c:v>3778.7575354439996</c:v>
                </c:pt>
                <c:pt idx="29">
                  <c:v>3752.9881269040002</c:v>
                </c:pt>
                <c:pt idx="30">
                  <c:v>3753.2344478280006</c:v>
                </c:pt>
                <c:pt idx="31">
                  <c:v>3771.6160772640001</c:v>
                </c:pt>
                <c:pt idx="32">
                  <c:v>3792.7184625159994</c:v>
                </c:pt>
                <c:pt idx="33">
                  <c:v>3798.099209904</c:v>
                </c:pt>
                <c:pt idx="34">
                  <c:v>3778.8557698760001</c:v>
                </c:pt>
                <c:pt idx="35">
                  <c:v>3806.8462515880005</c:v>
                </c:pt>
                <c:pt idx="36">
                  <c:v>3791.5863219080002</c:v>
                </c:pt>
                <c:pt idx="37">
                  <c:v>3790.9472232960002</c:v>
                </c:pt>
                <c:pt idx="38">
                  <c:v>3796.0584445639997</c:v>
                </c:pt>
                <c:pt idx="39">
                  <c:v>3833.0824890880003</c:v>
                </c:pt>
                <c:pt idx="40">
                  <c:v>3839.7698775120002</c:v>
                </c:pt>
                <c:pt idx="41">
                  <c:v>3811.536078056</c:v>
                </c:pt>
                <c:pt idx="42">
                  <c:v>3829.0032654679999</c:v>
                </c:pt>
                <c:pt idx="43">
                  <c:v>3824.5129358119998</c:v>
                </c:pt>
                <c:pt idx="44">
                  <c:v>3822.5142521960001</c:v>
                </c:pt>
                <c:pt idx="45">
                  <c:v>3857.6258822440004</c:v>
                </c:pt>
                <c:pt idx="46">
                  <c:v>3831.5832715120005</c:v>
                </c:pt>
                <c:pt idx="47">
                  <c:v>3851.4748200519998</c:v>
                </c:pt>
                <c:pt idx="48">
                  <c:v>3854.6138069559997</c:v>
                </c:pt>
                <c:pt idx="49">
                  <c:v>3820.5796255360005</c:v>
                </c:pt>
                <c:pt idx="50">
                  <c:v>3853.114051348</c:v>
                </c:pt>
                <c:pt idx="51">
                  <c:v>3860.6525537040002</c:v>
                </c:pt>
                <c:pt idx="52">
                  <c:v>3822.7253626399997</c:v>
                </c:pt>
                <c:pt idx="53">
                  <c:v>3857.1950037280003</c:v>
                </c:pt>
                <c:pt idx="54">
                  <c:v>3849.1632413320003</c:v>
                </c:pt>
                <c:pt idx="55">
                  <c:v>3867.9102272799996</c:v>
                </c:pt>
                <c:pt idx="56">
                  <c:v>3827.3789189439999</c:v>
                </c:pt>
                <c:pt idx="57">
                  <c:v>3837.4616968199998</c:v>
                </c:pt>
                <c:pt idx="58">
                  <c:v>3832.6468104119999</c:v>
                </c:pt>
                <c:pt idx="59">
                  <c:v>3801.8048672999998</c:v>
                </c:pt>
                <c:pt idx="60">
                  <c:v>3828.711871388</c:v>
                </c:pt>
                <c:pt idx="61">
                  <c:v>3778.5280176040005</c:v>
                </c:pt>
                <c:pt idx="62">
                  <c:v>3760.0026696120003</c:v>
                </c:pt>
                <c:pt idx="63">
                  <c:v>3752.5036372119998</c:v>
                </c:pt>
                <c:pt idx="64">
                  <c:v>3773.0799668639997</c:v>
                </c:pt>
                <c:pt idx="65">
                  <c:v>3776.4171319880002</c:v>
                </c:pt>
                <c:pt idx="66">
                  <c:v>3755.9845996599997</c:v>
                </c:pt>
                <c:pt idx="67">
                  <c:v>3758.2190304559999</c:v>
                </c:pt>
                <c:pt idx="68">
                  <c:v>3752.9818598920001</c:v>
                </c:pt>
                <c:pt idx="69">
                  <c:v>3767.5198894319997</c:v>
                </c:pt>
                <c:pt idx="70">
                  <c:v>3803.1582259959996</c:v>
                </c:pt>
                <c:pt idx="71">
                  <c:v>3771.5444949559997</c:v>
                </c:pt>
                <c:pt idx="72">
                  <c:v>3782.0987472040001</c:v>
                </c:pt>
                <c:pt idx="73">
                  <c:v>3810.383403624</c:v>
                </c:pt>
                <c:pt idx="74">
                  <c:v>3788.578660828</c:v>
                </c:pt>
                <c:pt idx="75">
                  <c:v>3792.9353394559998</c:v>
                </c:pt>
                <c:pt idx="76">
                  <c:v>3769.0165650680001</c:v>
                </c:pt>
                <c:pt idx="77">
                  <c:v>3801.6666615880004</c:v>
                </c:pt>
                <c:pt idx="78">
                  <c:v>3780.4255638640002</c:v>
                </c:pt>
                <c:pt idx="79">
                  <c:v>3781.4028954959999</c:v>
                </c:pt>
                <c:pt idx="80">
                  <c:v>3797.2277788919996</c:v>
                </c:pt>
                <c:pt idx="81">
                  <c:v>3791.6257446760001</c:v>
                </c:pt>
                <c:pt idx="82">
                  <c:v>3797.9469316800005</c:v>
                </c:pt>
                <c:pt idx="83">
                  <c:v>3829.8582915039997</c:v>
                </c:pt>
                <c:pt idx="84">
                  <c:v>3793.8645238879999</c:v>
                </c:pt>
                <c:pt idx="85">
                  <c:v>3814.7042276479997</c:v>
                </c:pt>
                <c:pt idx="86">
                  <c:v>3838.810490032</c:v>
                </c:pt>
                <c:pt idx="87">
                  <c:v>3806.5686409800001</c:v>
                </c:pt>
                <c:pt idx="88">
                  <c:v>3780.6084677240001</c:v>
                </c:pt>
                <c:pt idx="89">
                  <c:v>3801.8240247119998</c:v>
                </c:pt>
                <c:pt idx="90">
                  <c:v>3802.8779620479995</c:v>
                </c:pt>
                <c:pt idx="91">
                  <c:v>3799.8196037719999</c:v>
                </c:pt>
                <c:pt idx="92">
                  <c:v>3781.7915349280001</c:v>
                </c:pt>
                <c:pt idx="93">
                  <c:v>3802.1063778679995</c:v>
                </c:pt>
                <c:pt idx="94">
                  <c:v>3774.8327133800003</c:v>
                </c:pt>
                <c:pt idx="95">
                  <c:v>3787.60414816</c:v>
                </c:pt>
              </c:numCache>
            </c:numRef>
          </c:val>
          <c:smooth val="0"/>
        </c:ser>
        <c:ser>
          <c:idx val="1"/>
          <c:order val="1"/>
          <c:tx>
            <c:v>Actual</c:v>
          </c:tx>
          <c:marker>
            <c:symbol val="none"/>
          </c:marker>
          <c:val>
            <c:numRef>
              <c:f>'Adjusted Savings Historical Bas'!$D$149:$CU$149</c:f>
              <c:numCache>
                <c:formatCode>0</c:formatCode>
                <c:ptCount val="96"/>
                <c:pt idx="0">
                  <c:v>3668.6550743999996</c:v>
                </c:pt>
                <c:pt idx="1">
                  <c:v>3697.4368699999995</c:v>
                </c:pt>
                <c:pt idx="2">
                  <c:v>3718.8934820000004</c:v>
                </c:pt>
                <c:pt idx="3">
                  <c:v>3744.8874083999999</c:v>
                </c:pt>
                <c:pt idx="4">
                  <c:v>3730.7304948000001</c:v>
                </c:pt>
                <c:pt idx="5">
                  <c:v>3696.7209576</c:v>
                </c:pt>
                <c:pt idx="6">
                  <c:v>3717.8533640000001</c:v>
                </c:pt>
                <c:pt idx="7">
                  <c:v>3677.6631052000002</c:v>
                </c:pt>
                <c:pt idx="8">
                  <c:v>3731.8863924000002</c:v>
                </c:pt>
                <c:pt idx="9">
                  <c:v>3681.3549848000002</c:v>
                </c:pt>
                <c:pt idx="10">
                  <c:v>3741.3377324000003</c:v>
                </c:pt>
                <c:pt idx="11">
                  <c:v>3744.7243872000004</c:v>
                </c:pt>
                <c:pt idx="12">
                  <c:v>3694.0364656000002</c:v>
                </c:pt>
                <c:pt idx="13">
                  <c:v>3679.867808</c:v>
                </c:pt>
                <c:pt idx="14">
                  <c:v>3731.8149672</c:v>
                </c:pt>
                <c:pt idx="15">
                  <c:v>3750.2905480000004</c:v>
                </c:pt>
                <c:pt idx="16">
                  <c:v>3671.7050703999998</c:v>
                </c:pt>
                <c:pt idx="17">
                  <c:v>3735.2938988000001</c:v>
                </c:pt>
                <c:pt idx="18">
                  <c:v>3716.8203079999998</c:v>
                </c:pt>
                <c:pt idx="19">
                  <c:v>3787.9844055999997</c:v>
                </c:pt>
                <c:pt idx="20">
                  <c:v>3807.0167060000003</c:v>
                </c:pt>
                <c:pt idx="21">
                  <c:v>3797.7192643999997</c:v>
                </c:pt>
                <c:pt idx="22">
                  <c:v>3767.1684903999994</c:v>
                </c:pt>
                <c:pt idx="23">
                  <c:v>3896.8361887999995</c:v>
                </c:pt>
                <c:pt idx="24">
                  <c:v>3761.7651328000002</c:v>
                </c:pt>
                <c:pt idx="25">
                  <c:v>3789.0419547999995</c:v>
                </c:pt>
                <c:pt idx="26">
                  <c:v>3751.3688227999996</c:v>
                </c:pt>
                <c:pt idx="27">
                  <c:v>3769.0560552000002</c:v>
                </c:pt>
                <c:pt idx="28">
                  <c:v>3869.9671103999995</c:v>
                </c:pt>
                <c:pt idx="29">
                  <c:v>3764.7798700000003</c:v>
                </c:pt>
                <c:pt idx="30">
                  <c:v>3888.0283591999996</c:v>
                </c:pt>
                <c:pt idx="31">
                  <c:v>3807.1128192000001</c:v>
                </c:pt>
                <c:pt idx="32">
                  <c:v>3778.3959115999996</c:v>
                </c:pt>
                <c:pt idx="33">
                  <c:v>3927.0568248</c:v>
                </c:pt>
                <c:pt idx="34">
                  <c:v>3881.6066636</c:v>
                </c:pt>
                <c:pt idx="35">
                  <c:v>3869.8248436000003</c:v>
                </c:pt>
                <c:pt idx="36">
                  <c:v>3880.4885511999996</c:v>
                </c:pt>
                <c:pt idx="37">
                  <c:v>3866.5665212000004</c:v>
                </c:pt>
                <c:pt idx="38">
                  <c:v>3803.5964071999997</c:v>
                </c:pt>
                <c:pt idx="39">
                  <c:v>3897.5068331999996</c:v>
                </c:pt>
                <c:pt idx="40">
                  <c:v>3853.4046900000003</c:v>
                </c:pt>
                <c:pt idx="41">
                  <c:v>3889.2208436000001</c:v>
                </c:pt>
                <c:pt idx="42">
                  <c:v>3862.8784528000001</c:v>
                </c:pt>
                <c:pt idx="43">
                  <c:v>3859.4538464000002</c:v>
                </c:pt>
                <c:pt idx="44">
                  <c:v>3820.4193036000001</c:v>
                </c:pt>
                <c:pt idx="45">
                  <c:v>3825.6707188</c:v>
                </c:pt>
                <c:pt idx="46">
                  <c:v>3823.5503640000002</c:v>
                </c:pt>
                <c:pt idx="47">
                  <c:v>3837.9897856000002</c:v>
                </c:pt>
                <c:pt idx="48">
                  <c:v>3821.7324479999997</c:v>
                </c:pt>
                <c:pt idx="49">
                  <c:v>3830.4354399999997</c:v>
                </c:pt>
                <c:pt idx="50">
                  <c:v>3833.0528024000005</c:v>
                </c:pt>
                <c:pt idx="51">
                  <c:v>3836.7221099999997</c:v>
                </c:pt>
                <c:pt idx="52">
                  <c:v>3809.3238851999999</c:v>
                </c:pt>
                <c:pt idx="53">
                  <c:v>3841.7669111999999</c:v>
                </c:pt>
                <c:pt idx="54">
                  <c:v>3758.6140943999999</c:v>
                </c:pt>
                <c:pt idx="55">
                  <c:v>3841.2851068</c:v>
                </c:pt>
                <c:pt idx="56">
                  <c:v>3791.4903383999999</c:v>
                </c:pt>
                <c:pt idx="57">
                  <c:v>3824.6552971999999</c:v>
                </c:pt>
                <c:pt idx="58">
                  <c:v>3767.7761627999998</c:v>
                </c:pt>
                <c:pt idx="59">
                  <c:v>3819.1365924000002</c:v>
                </c:pt>
                <c:pt idx="60">
                  <c:v>3830.5468308</c:v>
                </c:pt>
                <c:pt idx="61">
                  <c:v>3674.2588863999999</c:v>
                </c:pt>
                <c:pt idx="62">
                  <c:v>3647.0629835999998</c:v>
                </c:pt>
                <c:pt idx="63">
                  <c:v>3627.3411868000003</c:v>
                </c:pt>
                <c:pt idx="64">
                  <c:v>3617.0096336000001</c:v>
                </c:pt>
                <c:pt idx="65">
                  <c:v>3576.0838035999996</c:v>
                </c:pt>
                <c:pt idx="66">
                  <c:v>3578.0464620000002</c:v>
                </c:pt>
                <c:pt idx="67">
                  <c:v>3575.5452867999998</c:v>
                </c:pt>
                <c:pt idx="68">
                  <c:v>3578.5267268000002</c:v>
                </c:pt>
                <c:pt idx="69">
                  <c:v>3708.2392336000003</c:v>
                </c:pt>
                <c:pt idx="70">
                  <c:v>3757.4321736000002</c:v>
                </c:pt>
                <c:pt idx="71">
                  <c:v>3834.4862571999997</c:v>
                </c:pt>
                <c:pt idx="72">
                  <c:v>3821.8229871999997</c:v>
                </c:pt>
                <c:pt idx="73">
                  <c:v>3893.9145756000003</c:v>
                </c:pt>
                <c:pt idx="74">
                  <c:v>3917.6652180000001</c:v>
                </c:pt>
                <c:pt idx="75">
                  <c:v>3781.1960272000006</c:v>
                </c:pt>
                <c:pt idx="76">
                  <c:v>3851.9989263999992</c:v>
                </c:pt>
                <c:pt idx="77">
                  <c:v>3861.4694436</c:v>
                </c:pt>
                <c:pt idx="78">
                  <c:v>3948.6711132</c:v>
                </c:pt>
                <c:pt idx="79">
                  <c:v>3905.9544971999994</c:v>
                </c:pt>
                <c:pt idx="80">
                  <c:v>3849.630236</c:v>
                </c:pt>
                <c:pt idx="81">
                  <c:v>3942.3887491999999</c:v>
                </c:pt>
                <c:pt idx="82">
                  <c:v>3811.2529519999998</c:v>
                </c:pt>
                <c:pt idx="83">
                  <c:v>3977.5864708000004</c:v>
                </c:pt>
                <c:pt idx="84">
                  <c:v>3973.1638524</c:v>
                </c:pt>
                <c:pt idx="85">
                  <c:v>3908.4575264000005</c:v>
                </c:pt>
                <c:pt idx="86">
                  <c:v>3954.0766371999998</c:v>
                </c:pt>
                <c:pt idx="87">
                  <c:v>3906.7653020000002</c:v>
                </c:pt>
                <c:pt idx="88">
                  <c:v>3881.0192704000001</c:v>
                </c:pt>
                <c:pt idx="89">
                  <c:v>3908.6233299999994</c:v>
                </c:pt>
                <c:pt idx="90">
                  <c:v>3933.6757647999998</c:v>
                </c:pt>
                <c:pt idx="91">
                  <c:v>3886.4402328000001</c:v>
                </c:pt>
                <c:pt idx="92">
                  <c:v>3914.1539735999995</c:v>
                </c:pt>
                <c:pt idx="93">
                  <c:v>3901.7618491999997</c:v>
                </c:pt>
                <c:pt idx="94">
                  <c:v>3968.1986008000003</c:v>
                </c:pt>
                <c:pt idx="95">
                  <c:v>3840.8982756</c:v>
                </c:pt>
              </c:numCache>
            </c:numRef>
          </c:val>
          <c:smooth val="0"/>
        </c:ser>
        <c:dLbls>
          <c:showLegendKey val="0"/>
          <c:showVal val="0"/>
          <c:showCatName val="0"/>
          <c:showSerName val="0"/>
          <c:showPercent val="0"/>
          <c:showBubbleSize val="0"/>
        </c:dLbls>
        <c:smooth val="0"/>
        <c:axId val="450756184"/>
        <c:axId val="450756576"/>
      </c:lineChart>
      <c:catAx>
        <c:axId val="450756184"/>
        <c:scaling>
          <c:orientation val="minMax"/>
        </c:scaling>
        <c:delete val="0"/>
        <c:axPos val="b"/>
        <c:title>
          <c:tx>
            <c:rich>
              <a:bodyPr/>
              <a:lstStyle/>
              <a:p>
                <a:pPr>
                  <a:defRPr sz="999"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0756576"/>
        <c:crosses val="autoZero"/>
        <c:auto val="1"/>
        <c:lblAlgn val="ctr"/>
        <c:lblOffset val="100"/>
        <c:noMultiLvlLbl val="0"/>
      </c:catAx>
      <c:valAx>
        <c:axId val="450756576"/>
        <c:scaling>
          <c:orientation val="minMax"/>
          <c:max val="4000"/>
          <c:min val="3300"/>
        </c:scaling>
        <c:delete val="0"/>
        <c:axPos val="l"/>
        <c:majorGridlines/>
        <c:title>
          <c:tx>
            <c:rich>
              <a:bodyPr/>
              <a:lstStyle/>
              <a:p>
                <a:pPr>
                  <a:defRPr sz="999"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0756184"/>
        <c:crosses val="autoZero"/>
        <c:crossBetween val="between"/>
      </c:valAx>
      <c:spPr>
        <a:noFill/>
        <a:ln w="25380">
          <a:noFill/>
        </a:ln>
      </c:spPr>
    </c:plotArea>
    <c:legend>
      <c:legendPos val="r"/>
      <c:layout>
        <c:manualLayout>
          <c:xMode val="edge"/>
          <c:yMode val="edge"/>
          <c:x val="0.86458333333333337"/>
          <c:y val="0.41388888888888892"/>
          <c:w val="0.12291666666666666"/>
          <c:h val="0.16388888888888889"/>
        </c:manualLayout>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Bas'!$DD$150:$GU$150</c:f>
              <c:numCache>
                <c:formatCode>0</c:formatCode>
                <c:ptCount val="96"/>
                <c:pt idx="0">
                  <c:v>3598.2658995840002</c:v>
                </c:pt>
                <c:pt idx="1">
                  <c:v>3577.4762011960001</c:v>
                </c:pt>
                <c:pt idx="2">
                  <c:v>3577.6281400520002</c:v>
                </c:pt>
                <c:pt idx="3">
                  <c:v>3590.780895328</c:v>
                </c:pt>
                <c:pt idx="4">
                  <c:v>3587.01913448</c:v>
                </c:pt>
                <c:pt idx="5">
                  <c:v>3568.8602314039999</c:v>
                </c:pt>
                <c:pt idx="6">
                  <c:v>3570.8876093999993</c:v>
                </c:pt>
                <c:pt idx="7">
                  <c:v>3567.5978671400003</c:v>
                </c:pt>
                <c:pt idx="8">
                  <c:v>3574.0996234640002</c:v>
                </c:pt>
                <c:pt idx="9">
                  <c:v>3582.3995589880001</c:v>
                </c:pt>
                <c:pt idx="10">
                  <c:v>3565.0884033679995</c:v>
                </c:pt>
                <c:pt idx="11">
                  <c:v>3573.8857478279997</c:v>
                </c:pt>
                <c:pt idx="12">
                  <c:v>3558.0402735000002</c:v>
                </c:pt>
                <c:pt idx="13">
                  <c:v>3573.9815010040002</c:v>
                </c:pt>
                <c:pt idx="14">
                  <c:v>3564.819097436</c:v>
                </c:pt>
                <c:pt idx="15">
                  <c:v>3573.1467199160002</c:v>
                </c:pt>
                <c:pt idx="16">
                  <c:v>3559.2619492960002</c:v>
                </c:pt>
                <c:pt idx="17">
                  <c:v>3558.4374795599997</c:v>
                </c:pt>
                <c:pt idx="18">
                  <c:v>3553.4719195799998</c:v>
                </c:pt>
                <c:pt idx="19">
                  <c:v>3568.7753608720004</c:v>
                </c:pt>
                <c:pt idx="20">
                  <c:v>3572.7520579239999</c:v>
                </c:pt>
                <c:pt idx="21">
                  <c:v>3564.6413473119997</c:v>
                </c:pt>
                <c:pt idx="22">
                  <c:v>3540.1642383560002</c:v>
                </c:pt>
                <c:pt idx="23">
                  <c:v>3588.6805747199996</c:v>
                </c:pt>
                <c:pt idx="24">
                  <c:v>3583.6719731439998</c:v>
                </c:pt>
                <c:pt idx="25">
                  <c:v>3607.6100140079998</c:v>
                </c:pt>
                <c:pt idx="26">
                  <c:v>3579.1443151720005</c:v>
                </c:pt>
                <c:pt idx="27">
                  <c:v>3609.1087336760006</c:v>
                </c:pt>
                <c:pt idx="28">
                  <c:v>3603.2745018080004</c:v>
                </c:pt>
                <c:pt idx="29">
                  <c:v>3585.8606346439997</c:v>
                </c:pt>
                <c:pt idx="30">
                  <c:v>3599.093579328</c:v>
                </c:pt>
                <c:pt idx="31">
                  <c:v>3611.9662042400005</c:v>
                </c:pt>
                <c:pt idx="32">
                  <c:v>3603.9795348719995</c:v>
                </c:pt>
                <c:pt idx="33">
                  <c:v>3623.1684235560006</c:v>
                </c:pt>
                <c:pt idx="34">
                  <c:v>3625.03581588</c:v>
                </c:pt>
                <c:pt idx="35">
                  <c:v>3628.807733908</c:v>
                </c:pt>
                <c:pt idx="36">
                  <c:v>3627.6938987560002</c:v>
                </c:pt>
                <c:pt idx="37">
                  <c:v>3605.0614612600002</c:v>
                </c:pt>
                <c:pt idx="38">
                  <c:v>3615.9893910800001</c:v>
                </c:pt>
                <c:pt idx="39">
                  <c:v>3630.5152298960002</c:v>
                </c:pt>
                <c:pt idx="40">
                  <c:v>3623.3131802160001</c:v>
                </c:pt>
                <c:pt idx="41">
                  <c:v>3611.5482132280003</c:v>
                </c:pt>
                <c:pt idx="42">
                  <c:v>3611.5521681999999</c:v>
                </c:pt>
                <c:pt idx="43">
                  <c:v>3616.2366904879996</c:v>
                </c:pt>
                <c:pt idx="44">
                  <c:v>3616.2859139280004</c:v>
                </c:pt>
                <c:pt idx="45">
                  <c:v>3610.7385311240005</c:v>
                </c:pt>
                <c:pt idx="46">
                  <c:v>3607.3560247480004</c:v>
                </c:pt>
                <c:pt idx="47">
                  <c:v>3629.2747700440004</c:v>
                </c:pt>
                <c:pt idx="48">
                  <c:v>3618.1503787520001</c:v>
                </c:pt>
                <c:pt idx="49">
                  <c:v>3640.3887596559998</c:v>
                </c:pt>
                <c:pt idx="50">
                  <c:v>3620.9689705160004</c:v>
                </c:pt>
                <c:pt idx="51">
                  <c:v>3621.8009817919997</c:v>
                </c:pt>
                <c:pt idx="52">
                  <c:v>3631.7302959879999</c:v>
                </c:pt>
                <c:pt idx="53">
                  <c:v>3644.9373433159994</c:v>
                </c:pt>
                <c:pt idx="54">
                  <c:v>3641.6175003960002</c:v>
                </c:pt>
                <c:pt idx="55">
                  <c:v>3652.7705984600007</c:v>
                </c:pt>
                <c:pt idx="56">
                  <c:v>3637.9667808919999</c:v>
                </c:pt>
                <c:pt idx="57">
                  <c:v>3633.9870927839997</c:v>
                </c:pt>
                <c:pt idx="58">
                  <c:v>3636.7424799559994</c:v>
                </c:pt>
                <c:pt idx="59">
                  <c:v>3635.8987907200003</c:v>
                </c:pt>
                <c:pt idx="60">
                  <c:v>3639.942416116</c:v>
                </c:pt>
                <c:pt idx="61">
                  <c:v>3616.0190750759994</c:v>
                </c:pt>
                <c:pt idx="62">
                  <c:v>3610.255066276</c:v>
                </c:pt>
                <c:pt idx="63">
                  <c:v>3609.0736840280001</c:v>
                </c:pt>
                <c:pt idx="64">
                  <c:v>3599.1462835840002</c:v>
                </c:pt>
                <c:pt idx="65">
                  <c:v>3590.1847851520006</c:v>
                </c:pt>
                <c:pt idx="66">
                  <c:v>3609.800141148</c:v>
                </c:pt>
                <c:pt idx="67">
                  <c:v>3598.320008744</c:v>
                </c:pt>
                <c:pt idx="68">
                  <c:v>3610.6290957639999</c:v>
                </c:pt>
                <c:pt idx="69">
                  <c:v>3588.2326414080003</c:v>
                </c:pt>
                <c:pt idx="70">
                  <c:v>3601.4136931319999</c:v>
                </c:pt>
                <c:pt idx="71">
                  <c:v>3585.9915111679993</c:v>
                </c:pt>
                <c:pt idx="72">
                  <c:v>3586.763937056</c:v>
                </c:pt>
                <c:pt idx="73">
                  <c:v>3568.220512548</c:v>
                </c:pt>
                <c:pt idx="74">
                  <c:v>3594.3023246120001</c:v>
                </c:pt>
                <c:pt idx="75">
                  <c:v>3610.7750870959999</c:v>
                </c:pt>
                <c:pt idx="76">
                  <c:v>3587.649538056</c:v>
                </c:pt>
                <c:pt idx="77">
                  <c:v>3597.9332335720001</c:v>
                </c:pt>
                <c:pt idx="78">
                  <c:v>3573.7957226640001</c:v>
                </c:pt>
                <c:pt idx="79">
                  <c:v>3588.6487319840003</c:v>
                </c:pt>
                <c:pt idx="80">
                  <c:v>3585.7808951919997</c:v>
                </c:pt>
                <c:pt idx="81">
                  <c:v>3608.539760268</c:v>
                </c:pt>
                <c:pt idx="82">
                  <c:v>3614.237498468</c:v>
                </c:pt>
                <c:pt idx="83">
                  <c:v>3618.7782169320003</c:v>
                </c:pt>
                <c:pt idx="84">
                  <c:v>3620.3837490879996</c:v>
                </c:pt>
                <c:pt idx="85">
                  <c:v>3619.9565440840001</c:v>
                </c:pt>
                <c:pt idx="86">
                  <c:v>3623.7818670319994</c:v>
                </c:pt>
                <c:pt idx="87">
                  <c:v>3616.6172550399997</c:v>
                </c:pt>
                <c:pt idx="88">
                  <c:v>3616.8923020039997</c:v>
                </c:pt>
                <c:pt idx="89">
                  <c:v>3597.1168782519999</c:v>
                </c:pt>
                <c:pt idx="90">
                  <c:v>3595.238486404</c:v>
                </c:pt>
                <c:pt idx="91">
                  <c:v>3588.3836941479999</c:v>
                </c:pt>
                <c:pt idx="92">
                  <c:v>3597.5153085280003</c:v>
                </c:pt>
                <c:pt idx="93">
                  <c:v>3597.3196762279999</c:v>
                </c:pt>
                <c:pt idx="94">
                  <c:v>3580.618985736</c:v>
                </c:pt>
                <c:pt idx="95">
                  <c:v>3583.9656139439994</c:v>
                </c:pt>
              </c:numCache>
            </c:numRef>
          </c:val>
          <c:smooth val="0"/>
        </c:ser>
        <c:ser>
          <c:idx val="1"/>
          <c:order val="1"/>
          <c:tx>
            <c:v>Actual</c:v>
          </c:tx>
          <c:marker>
            <c:symbol val="none"/>
          </c:marker>
          <c:val>
            <c:numRef>
              <c:f>'Adjusted Savings Historical Bas'!$D$150:$CU$150</c:f>
              <c:numCache>
                <c:formatCode>0</c:formatCode>
                <c:ptCount val="96"/>
                <c:pt idx="0">
                  <c:v>3478.3640748000003</c:v>
                </c:pt>
                <c:pt idx="1">
                  <c:v>3544.1384667999996</c:v>
                </c:pt>
                <c:pt idx="2">
                  <c:v>3495.2892280000001</c:v>
                </c:pt>
                <c:pt idx="3">
                  <c:v>3535.30528</c:v>
                </c:pt>
                <c:pt idx="4">
                  <c:v>3498.4950667999997</c:v>
                </c:pt>
                <c:pt idx="5">
                  <c:v>3501.5121787999992</c:v>
                </c:pt>
                <c:pt idx="6">
                  <c:v>3501.4963835999997</c:v>
                </c:pt>
                <c:pt idx="7">
                  <c:v>3535.5800599999998</c:v>
                </c:pt>
                <c:pt idx="8">
                  <c:v>3489.9799603999995</c:v>
                </c:pt>
                <c:pt idx="9">
                  <c:v>3541.0453644000004</c:v>
                </c:pt>
                <c:pt idx="10">
                  <c:v>3468.7397263999997</c:v>
                </c:pt>
                <c:pt idx="11">
                  <c:v>3480.4092483999998</c:v>
                </c:pt>
                <c:pt idx="12">
                  <c:v>3535.9914544000003</c:v>
                </c:pt>
                <c:pt idx="13">
                  <c:v>3465.5985992000005</c:v>
                </c:pt>
                <c:pt idx="14">
                  <c:v>3515.8287208000002</c:v>
                </c:pt>
                <c:pt idx="15">
                  <c:v>3512.9210856</c:v>
                </c:pt>
                <c:pt idx="16">
                  <c:v>3498.3232424000003</c:v>
                </c:pt>
                <c:pt idx="17">
                  <c:v>3549.7045079999994</c:v>
                </c:pt>
                <c:pt idx="18">
                  <c:v>3506.1430232000002</c:v>
                </c:pt>
                <c:pt idx="19">
                  <c:v>3567.9881936000002</c:v>
                </c:pt>
                <c:pt idx="20">
                  <c:v>3511.5569436000001</c:v>
                </c:pt>
                <c:pt idx="21">
                  <c:v>3585.0204859999999</c:v>
                </c:pt>
                <c:pt idx="22">
                  <c:v>3548.0018832000001</c:v>
                </c:pt>
                <c:pt idx="23">
                  <c:v>3599.0740759999999</c:v>
                </c:pt>
                <c:pt idx="24">
                  <c:v>3553.7070991999999</c:v>
                </c:pt>
                <c:pt idx="25">
                  <c:v>3583.1179044</c:v>
                </c:pt>
                <c:pt idx="26">
                  <c:v>3582.0333903999999</c:v>
                </c:pt>
                <c:pt idx="27">
                  <c:v>3618.9664543999997</c:v>
                </c:pt>
                <c:pt idx="28">
                  <c:v>3584.1534071999999</c:v>
                </c:pt>
                <c:pt idx="29">
                  <c:v>3575.3114923999997</c:v>
                </c:pt>
                <c:pt idx="30">
                  <c:v>3597.4829556000004</c:v>
                </c:pt>
                <c:pt idx="31">
                  <c:v>3538.8209116000003</c:v>
                </c:pt>
                <c:pt idx="32">
                  <c:v>3608.4094396</c:v>
                </c:pt>
                <c:pt idx="33">
                  <c:v>3569.1703631999999</c:v>
                </c:pt>
                <c:pt idx="34">
                  <c:v>3617.6308256000002</c:v>
                </c:pt>
                <c:pt idx="35">
                  <c:v>3543.7289456000003</c:v>
                </c:pt>
                <c:pt idx="36">
                  <c:v>3620.7379207999993</c:v>
                </c:pt>
                <c:pt idx="37">
                  <c:v>3607.2900755999999</c:v>
                </c:pt>
                <c:pt idx="38">
                  <c:v>3650.2561872000001</c:v>
                </c:pt>
                <c:pt idx="39">
                  <c:v>3655.7380876000002</c:v>
                </c:pt>
                <c:pt idx="40">
                  <c:v>3706.6132696</c:v>
                </c:pt>
                <c:pt idx="41">
                  <c:v>3688.1415887999997</c:v>
                </c:pt>
                <c:pt idx="42">
                  <c:v>3651.4661759999999</c:v>
                </c:pt>
                <c:pt idx="43">
                  <c:v>3624.2360724000005</c:v>
                </c:pt>
                <c:pt idx="44">
                  <c:v>3690.8990352000001</c:v>
                </c:pt>
                <c:pt idx="45">
                  <c:v>3685.5168124000002</c:v>
                </c:pt>
                <c:pt idx="46">
                  <c:v>3655.4895728000001</c:v>
                </c:pt>
                <c:pt idx="47">
                  <c:v>3672.6040396000003</c:v>
                </c:pt>
                <c:pt idx="48">
                  <c:v>3683.8918943999997</c:v>
                </c:pt>
                <c:pt idx="49">
                  <c:v>3751.4989616000007</c:v>
                </c:pt>
                <c:pt idx="50">
                  <c:v>3737.1008816000003</c:v>
                </c:pt>
                <c:pt idx="51">
                  <c:v>3754.8760568000002</c:v>
                </c:pt>
                <c:pt idx="52">
                  <c:v>3703.2491663999999</c:v>
                </c:pt>
                <c:pt idx="53">
                  <c:v>3728.4331396000002</c:v>
                </c:pt>
                <c:pt idx="54">
                  <c:v>3771.8160207999995</c:v>
                </c:pt>
                <c:pt idx="55">
                  <c:v>3762.3676036000006</c:v>
                </c:pt>
                <c:pt idx="56">
                  <c:v>3687.6539831999999</c:v>
                </c:pt>
                <c:pt idx="57">
                  <c:v>3750.9149179999999</c:v>
                </c:pt>
                <c:pt idx="58">
                  <c:v>3683.4928592000001</c:v>
                </c:pt>
                <c:pt idx="59">
                  <c:v>3630.0839751999997</c:v>
                </c:pt>
                <c:pt idx="60">
                  <c:v>3640.5308823999994</c:v>
                </c:pt>
                <c:pt idx="61">
                  <c:v>3509.0927327999998</c:v>
                </c:pt>
                <c:pt idx="62">
                  <c:v>3459.800972</c:v>
                </c:pt>
                <c:pt idx="63">
                  <c:v>3406.2131724000001</c:v>
                </c:pt>
                <c:pt idx="64">
                  <c:v>3398.03244</c:v>
                </c:pt>
                <c:pt idx="65">
                  <c:v>3396.4243031999999</c:v>
                </c:pt>
                <c:pt idx="66">
                  <c:v>3388.1669947999999</c:v>
                </c:pt>
                <c:pt idx="67">
                  <c:v>3383.5484480000005</c:v>
                </c:pt>
                <c:pt idx="68">
                  <c:v>3396.1518784000004</c:v>
                </c:pt>
                <c:pt idx="69">
                  <c:v>3440.0525084000001</c:v>
                </c:pt>
                <c:pt idx="70">
                  <c:v>3596.7757483999994</c:v>
                </c:pt>
                <c:pt idx="71">
                  <c:v>3649.1080832000002</c:v>
                </c:pt>
                <c:pt idx="72">
                  <c:v>3630.357806</c:v>
                </c:pt>
                <c:pt idx="73">
                  <c:v>3513.9177543999999</c:v>
                </c:pt>
                <c:pt idx="74">
                  <c:v>3632.5064176000001</c:v>
                </c:pt>
                <c:pt idx="75">
                  <c:v>3573.5813267999997</c:v>
                </c:pt>
                <c:pt idx="76">
                  <c:v>3606.9349207999999</c:v>
                </c:pt>
                <c:pt idx="77">
                  <c:v>3645.8400228</c:v>
                </c:pt>
                <c:pt idx="78">
                  <c:v>3687.9475700000003</c:v>
                </c:pt>
                <c:pt idx="79">
                  <c:v>3690.5397712000004</c:v>
                </c:pt>
                <c:pt idx="80">
                  <c:v>3706.1829051999998</c:v>
                </c:pt>
                <c:pt idx="81">
                  <c:v>3729.1559351999999</c:v>
                </c:pt>
                <c:pt idx="82">
                  <c:v>3672.4638451999999</c:v>
                </c:pt>
                <c:pt idx="83">
                  <c:v>3630.3898852000002</c:v>
                </c:pt>
                <c:pt idx="84">
                  <c:v>3650.3309308000003</c:v>
                </c:pt>
                <c:pt idx="85">
                  <c:v>3711.3935776000003</c:v>
                </c:pt>
                <c:pt idx="86">
                  <c:v>3681.6371796000003</c:v>
                </c:pt>
                <c:pt idx="87">
                  <c:v>3722.7721904</c:v>
                </c:pt>
                <c:pt idx="88">
                  <c:v>3624.2226340000002</c:v>
                </c:pt>
                <c:pt idx="89">
                  <c:v>3660.2210875999995</c:v>
                </c:pt>
                <c:pt idx="90">
                  <c:v>3680.2390651999999</c:v>
                </c:pt>
                <c:pt idx="91">
                  <c:v>3706.6926547999997</c:v>
                </c:pt>
                <c:pt idx="92">
                  <c:v>3688.1406836000001</c:v>
                </c:pt>
                <c:pt idx="93">
                  <c:v>3621.0692444000001</c:v>
                </c:pt>
                <c:pt idx="94">
                  <c:v>3650.7887747999998</c:v>
                </c:pt>
                <c:pt idx="95">
                  <c:v>3578.3224004000008</c:v>
                </c:pt>
              </c:numCache>
            </c:numRef>
          </c:val>
          <c:smooth val="0"/>
        </c:ser>
        <c:dLbls>
          <c:showLegendKey val="0"/>
          <c:showVal val="0"/>
          <c:showCatName val="0"/>
          <c:showSerName val="0"/>
          <c:showPercent val="0"/>
          <c:showBubbleSize val="0"/>
        </c:dLbls>
        <c:smooth val="0"/>
        <c:axId val="450758144"/>
        <c:axId val="450758536"/>
      </c:lineChart>
      <c:catAx>
        <c:axId val="450758144"/>
        <c:scaling>
          <c:orientation val="minMax"/>
        </c:scaling>
        <c:delete val="0"/>
        <c:axPos val="b"/>
        <c:title>
          <c:tx>
            <c:rich>
              <a:bodyPr/>
              <a:lstStyle/>
              <a:p>
                <a:pPr>
                  <a:defRPr sz="999"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0758536"/>
        <c:crosses val="autoZero"/>
        <c:auto val="1"/>
        <c:lblAlgn val="ctr"/>
        <c:lblOffset val="100"/>
        <c:noMultiLvlLbl val="0"/>
      </c:catAx>
      <c:valAx>
        <c:axId val="450758536"/>
        <c:scaling>
          <c:orientation val="minMax"/>
          <c:min val="0"/>
        </c:scaling>
        <c:delete val="0"/>
        <c:axPos val="l"/>
        <c:majorGridlines/>
        <c:title>
          <c:tx>
            <c:rich>
              <a:bodyPr/>
              <a:lstStyle/>
              <a:p>
                <a:pPr>
                  <a:defRPr sz="999"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0758144"/>
        <c:crosses val="autoZero"/>
        <c:crossBetween val="between"/>
      </c:valAx>
      <c:spPr>
        <a:noFill/>
        <a:ln w="25381">
          <a:noFill/>
        </a:ln>
      </c:spPr>
    </c:plotArea>
    <c:legend>
      <c:legendPos val="r"/>
      <c:layout>
        <c:manualLayout>
          <c:xMode val="edge"/>
          <c:yMode val="edge"/>
          <c:x val="0.86458333333333337"/>
          <c:y val="0.42105263157894735"/>
          <c:w val="0.12291666666666666"/>
          <c:h val="0.15526315789473683"/>
        </c:manualLayout>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Baseline</c:v>
          </c:tx>
          <c:spPr>
            <a:ln>
              <a:prstDash val="sysDash"/>
            </a:ln>
          </c:spPr>
          <c:marker>
            <c:symbol val="none"/>
          </c:marker>
          <c:val>
            <c:numRef>
              <c:f>'Adjusted Savings Historical Bas'!$DD$150:$GU$150</c:f>
              <c:numCache>
                <c:formatCode>0</c:formatCode>
                <c:ptCount val="96"/>
                <c:pt idx="0">
                  <c:v>3598.2658995840002</c:v>
                </c:pt>
                <c:pt idx="1">
                  <c:v>3577.4762011960001</c:v>
                </c:pt>
                <c:pt idx="2">
                  <c:v>3577.6281400520002</c:v>
                </c:pt>
                <c:pt idx="3">
                  <c:v>3590.780895328</c:v>
                </c:pt>
                <c:pt idx="4">
                  <c:v>3587.01913448</c:v>
                </c:pt>
                <c:pt idx="5">
                  <c:v>3568.8602314039999</c:v>
                </c:pt>
                <c:pt idx="6">
                  <c:v>3570.8876093999993</c:v>
                </c:pt>
                <c:pt idx="7">
                  <c:v>3567.5978671400003</c:v>
                </c:pt>
                <c:pt idx="8">
                  <c:v>3574.0996234640002</c:v>
                </c:pt>
                <c:pt idx="9">
                  <c:v>3582.3995589880001</c:v>
                </c:pt>
                <c:pt idx="10">
                  <c:v>3565.0884033679995</c:v>
                </c:pt>
                <c:pt idx="11">
                  <c:v>3573.8857478279997</c:v>
                </c:pt>
                <c:pt idx="12">
                  <c:v>3558.0402735000002</c:v>
                </c:pt>
                <c:pt idx="13">
                  <c:v>3573.9815010040002</c:v>
                </c:pt>
                <c:pt idx="14">
                  <c:v>3564.819097436</c:v>
                </c:pt>
                <c:pt idx="15">
                  <c:v>3573.1467199160002</c:v>
                </c:pt>
                <c:pt idx="16">
                  <c:v>3559.2619492960002</c:v>
                </c:pt>
                <c:pt idx="17">
                  <c:v>3558.4374795599997</c:v>
                </c:pt>
                <c:pt idx="18">
                  <c:v>3553.4719195799998</c:v>
                </c:pt>
                <c:pt idx="19">
                  <c:v>3568.7753608720004</c:v>
                </c:pt>
                <c:pt idx="20">
                  <c:v>3572.7520579239999</c:v>
                </c:pt>
                <c:pt idx="21">
                  <c:v>3564.6413473119997</c:v>
                </c:pt>
                <c:pt idx="22">
                  <c:v>3540.1642383560002</c:v>
                </c:pt>
                <c:pt idx="23">
                  <c:v>3588.6805747199996</c:v>
                </c:pt>
                <c:pt idx="24">
                  <c:v>3583.6719731439998</c:v>
                </c:pt>
                <c:pt idx="25">
                  <c:v>3607.6100140079998</c:v>
                </c:pt>
                <c:pt idx="26">
                  <c:v>3579.1443151720005</c:v>
                </c:pt>
                <c:pt idx="27">
                  <c:v>3609.1087336760006</c:v>
                </c:pt>
                <c:pt idx="28">
                  <c:v>3603.2745018080004</c:v>
                </c:pt>
                <c:pt idx="29">
                  <c:v>3585.8606346439997</c:v>
                </c:pt>
                <c:pt idx="30">
                  <c:v>3599.093579328</c:v>
                </c:pt>
                <c:pt idx="31">
                  <c:v>3611.9662042400005</c:v>
                </c:pt>
                <c:pt idx="32">
                  <c:v>3603.9795348719995</c:v>
                </c:pt>
                <c:pt idx="33">
                  <c:v>3623.1684235560006</c:v>
                </c:pt>
                <c:pt idx="34">
                  <c:v>3625.03581588</c:v>
                </c:pt>
                <c:pt idx="35">
                  <c:v>3628.807733908</c:v>
                </c:pt>
                <c:pt idx="36">
                  <c:v>3627.6938987560002</c:v>
                </c:pt>
                <c:pt idx="37">
                  <c:v>3605.0614612600002</c:v>
                </c:pt>
                <c:pt idx="38">
                  <c:v>3615.9893910800001</c:v>
                </c:pt>
                <c:pt idx="39">
                  <c:v>3630.5152298960002</c:v>
                </c:pt>
                <c:pt idx="40">
                  <c:v>3623.3131802160001</c:v>
                </c:pt>
                <c:pt idx="41">
                  <c:v>3611.5482132280003</c:v>
                </c:pt>
                <c:pt idx="42">
                  <c:v>3611.5521681999999</c:v>
                </c:pt>
                <c:pt idx="43">
                  <c:v>3616.2366904879996</c:v>
                </c:pt>
                <c:pt idx="44">
                  <c:v>3616.2859139280004</c:v>
                </c:pt>
                <c:pt idx="45">
                  <c:v>3610.7385311240005</c:v>
                </c:pt>
                <c:pt idx="46">
                  <c:v>3607.3560247480004</c:v>
                </c:pt>
                <c:pt idx="47">
                  <c:v>3629.2747700440004</c:v>
                </c:pt>
                <c:pt idx="48">
                  <c:v>3618.1503787520001</c:v>
                </c:pt>
                <c:pt idx="49">
                  <c:v>3640.3887596559998</c:v>
                </c:pt>
                <c:pt idx="50">
                  <c:v>3620.9689705160004</c:v>
                </c:pt>
                <c:pt idx="51">
                  <c:v>3621.8009817919997</c:v>
                </c:pt>
                <c:pt idx="52">
                  <c:v>3631.7302959879999</c:v>
                </c:pt>
                <c:pt idx="53">
                  <c:v>3644.9373433159994</c:v>
                </c:pt>
                <c:pt idx="54">
                  <c:v>3641.6175003960002</c:v>
                </c:pt>
                <c:pt idx="55">
                  <c:v>3652.7705984600007</c:v>
                </c:pt>
                <c:pt idx="56">
                  <c:v>3637.9667808919999</c:v>
                </c:pt>
                <c:pt idx="57">
                  <c:v>3633.9870927839997</c:v>
                </c:pt>
                <c:pt idx="58">
                  <c:v>3636.7424799559994</c:v>
                </c:pt>
                <c:pt idx="59">
                  <c:v>3635.8987907200003</c:v>
                </c:pt>
                <c:pt idx="60">
                  <c:v>3639.942416116</c:v>
                </c:pt>
                <c:pt idx="61">
                  <c:v>3616.0190750759994</c:v>
                </c:pt>
                <c:pt idx="62">
                  <c:v>3610.255066276</c:v>
                </c:pt>
                <c:pt idx="63">
                  <c:v>3609.0736840280001</c:v>
                </c:pt>
                <c:pt idx="64">
                  <c:v>3599.1462835840002</c:v>
                </c:pt>
                <c:pt idx="65">
                  <c:v>3590.1847851520006</c:v>
                </c:pt>
                <c:pt idx="66">
                  <c:v>3609.800141148</c:v>
                </c:pt>
                <c:pt idx="67">
                  <c:v>3598.320008744</c:v>
                </c:pt>
                <c:pt idx="68">
                  <c:v>3610.6290957639999</c:v>
                </c:pt>
                <c:pt idx="69">
                  <c:v>3588.2326414080003</c:v>
                </c:pt>
                <c:pt idx="70">
                  <c:v>3601.4136931319999</c:v>
                </c:pt>
                <c:pt idx="71">
                  <c:v>3585.9915111679993</c:v>
                </c:pt>
                <c:pt idx="72">
                  <c:v>3586.763937056</c:v>
                </c:pt>
                <c:pt idx="73">
                  <c:v>3568.220512548</c:v>
                </c:pt>
                <c:pt idx="74">
                  <c:v>3594.3023246120001</c:v>
                </c:pt>
                <c:pt idx="75">
                  <c:v>3610.7750870959999</c:v>
                </c:pt>
                <c:pt idx="76">
                  <c:v>3587.649538056</c:v>
                </c:pt>
                <c:pt idx="77">
                  <c:v>3597.9332335720001</c:v>
                </c:pt>
                <c:pt idx="78">
                  <c:v>3573.7957226640001</c:v>
                </c:pt>
                <c:pt idx="79">
                  <c:v>3588.6487319840003</c:v>
                </c:pt>
                <c:pt idx="80">
                  <c:v>3585.7808951919997</c:v>
                </c:pt>
                <c:pt idx="81">
                  <c:v>3608.539760268</c:v>
                </c:pt>
                <c:pt idx="82">
                  <c:v>3614.237498468</c:v>
                </c:pt>
                <c:pt idx="83">
                  <c:v>3618.7782169320003</c:v>
                </c:pt>
                <c:pt idx="84">
                  <c:v>3620.3837490879996</c:v>
                </c:pt>
                <c:pt idx="85">
                  <c:v>3619.9565440840001</c:v>
                </c:pt>
                <c:pt idx="86">
                  <c:v>3623.7818670319994</c:v>
                </c:pt>
                <c:pt idx="87">
                  <c:v>3616.6172550399997</c:v>
                </c:pt>
                <c:pt idx="88">
                  <c:v>3616.8923020039997</c:v>
                </c:pt>
                <c:pt idx="89">
                  <c:v>3597.1168782519999</c:v>
                </c:pt>
                <c:pt idx="90">
                  <c:v>3595.238486404</c:v>
                </c:pt>
                <c:pt idx="91">
                  <c:v>3588.3836941479999</c:v>
                </c:pt>
                <c:pt idx="92">
                  <c:v>3597.5153085280003</c:v>
                </c:pt>
                <c:pt idx="93">
                  <c:v>3597.3196762279999</c:v>
                </c:pt>
                <c:pt idx="94">
                  <c:v>3580.618985736</c:v>
                </c:pt>
                <c:pt idx="95">
                  <c:v>3583.9656139439994</c:v>
                </c:pt>
              </c:numCache>
            </c:numRef>
          </c:val>
          <c:smooth val="0"/>
        </c:ser>
        <c:ser>
          <c:idx val="1"/>
          <c:order val="1"/>
          <c:tx>
            <c:v>Actual</c:v>
          </c:tx>
          <c:marker>
            <c:symbol val="none"/>
          </c:marker>
          <c:val>
            <c:numRef>
              <c:f>'Adjusted Savings Historical Bas'!$D$150:$CU$150</c:f>
              <c:numCache>
                <c:formatCode>0</c:formatCode>
                <c:ptCount val="96"/>
                <c:pt idx="0">
                  <c:v>3478.3640748000003</c:v>
                </c:pt>
                <c:pt idx="1">
                  <c:v>3544.1384667999996</c:v>
                </c:pt>
                <c:pt idx="2">
                  <c:v>3495.2892280000001</c:v>
                </c:pt>
                <c:pt idx="3">
                  <c:v>3535.30528</c:v>
                </c:pt>
                <c:pt idx="4">
                  <c:v>3498.4950667999997</c:v>
                </c:pt>
                <c:pt idx="5">
                  <c:v>3501.5121787999992</c:v>
                </c:pt>
                <c:pt idx="6">
                  <c:v>3501.4963835999997</c:v>
                </c:pt>
                <c:pt idx="7">
                  <c:v>3535.5800599999998</c:v>
                </c:pt>
                <c:pt idx="8">
                  <c:v>3489.9799603999995</c:v>
                </c:pt>
                <c:pt idx="9">
                  <c:v>3541.0453644000004</c:v>
                </c:pt>
                <c:pt idx="10">
                  <c:v>3468.7397263999997</c:v>
                </c:pt>
                <c:pt idx="11">
                  <c:v>3480.4092483999998</c:v>
                </c:pt>
                <c:pt idx="12">
                  <c:v>3535.9914544000003</c:v>
                </c:pt>
                <c:pt idx="13">
                  <c:v>3465.5985992000005</c:v>
                </c:pt>
                <c:pt idx="14">
                  <c:v>3515.8287208000002</c:v>
                </c:pt>
                <c:pt idx="15">
                  <c:v>3512.9210856</c:v>
                </c:pt>
                <c:pt idx="16">
                  <c:v>3498.3232424000003</c:v>
                </c:pt>
                <c:pt idx="17">
                  <c:v>3549.7045079999994</c:v>
                </c:pt>
                <c:pt idx="18">
                  <c:v>3506.1430232000002</c:v>
                </c:pt>
                <c:pt idx="19">
                  <c:v>3567.9881936000002</c:v>
                </c:pt>
                <c:pt idx="20">
                  <c:v>3511.5569436000001</c:v>
                </c:pt>
                <c:pt idx="21">
                  <c:v>3585.0204859999999</c:v>
                </c:pt>
                <c:pt idx="22">
                  <c:v>3548.0018832000001</c:v>
                </c:pt>
                <c:pt idx="23">
                  <c:v>3599.0740759999999</c:v>
                </c:pt>
                <c:pt idx="24">
                  <c:v>3553.7070991999999</c:v>
                </c:pt>
                <c:pt idx="25">
                  <c:v>3583.1179044</c:v>
                </c:pt>
                <c:pt idx="26">
                  <c:v>3582.0333903999999</c:v>
                </c:pt>
                <c:pt idx="27">
                  <c:v>3618.9664543999997</c:v>
                </c:pt>
                <c:pt idx="28">
                  <c:v>3584.1534071999999</c:v>
                </c:pt>
                <c:pt idx="29">
                  <c:v>3575.3114923999997</c:v>
                </c:pt>
                <c:pt idx="30">
                  <c:v>3597.4829556000004</c:v>
                </c:pt>
                <c:pt idx="31">
                  <c:v>3538.8209116000003</c:v>
                </c:pt>
                <c:pt idx="32">
                  <c:v>3608.4094396</c:v>
                </c:pt>
                <c:pt idx="33">
                  <c:v>3569.1703631999999</c:v>
                </c:pt>
                <c:pt idx="34">
                  <c:v>3617.6308256000002</c:v>
                </c:pt>
                <c:pt idx="35">
                  <c:v>3543.7289456000003</c:v>
                </c:pt>
                <c:pt idx="36">
                  <c:v>3620.7379207999993</c:v>
                </c:pt>
                <c:pt idx="37">
                  <c:v>3607.2900755999999</c:v>
                </c:pt>
                <c:pt idx="38">
                  <c:v>3650.2561872000001</c:v>
                </c:pt>
                <c:pt idx="39">
                  <c:v>3655.7380876000002</c:v>
                </c:pt>
                <c:pt idx="40">
                  <c:v>3706.6132696</c:v>
                </c:pt>
                <c:pt idx="41">
                  <c:v>3688.1415887999997</c:v>
                </c:pt>
                <c:pt idx="42">
                  <c:v>3651.4661759999999</c:v>
                </c:pt>
                <c:pt idx="43">
                  <c:v>3624.2360724000005</c:v>
                </c:pt>
                <c:pt idx="44">
                  <c:v>3690.8990352000001</c:v>
                </c:pt>
                <c:pt idx="45">
                  <c:v>3685.5168124000002</c:v>
                </c:pt>
                <c:pt idx="46">
                  <c:v>3655.4895728000001</c:v>
                </c:pt>
                <c:pt idx="47">
                  <c:v>3672.6040396000003</c:v>
                </c:pt>
                <c:pt idx="48">
                  <c:v>3683.8918943999997</c:v>
                </c:pt>
                <c:pt idx="49">
                  <c:v>3751.4989616000007</c:v>
                </c:pt>
                <c:pt idx="50">
                  <c:v>3737.1008816000003</c:v>
                </c:pt>
                <c:pt idx="51">
                  <c:v>3754.8760568000002</c:v>
                </c:pt>
                <c:pt idx="52">
                  <c:v>3703.2491663999999</c:v>
                </c:pt>
                <c:pt idx="53">
                  <c:v>3728.4331396000002</c:v>
                </c:pt>
                <c:pt idx="54">
                  <c:v>3771.8160207999995</c:v>
                </c:pt>
                <c:pt idx="55">
                  <c:v>3762.3676036000006</c:v>
                </c:pt>
                <c:pt idx="56">
                  <c:v>3687.6539831999999</c:v>
                </c:pt>
                <c:pt idx="57">
                  <c:v>3750.9149179999999</c:v>
                </c:pt>
                <c:pt idx="58">
                  <c:v>3683.4928592000001</c:v>
                </c:pt>
                <c:pt idx="59">
                  <c:v>3630.0839751999997</c:v>
                </c:pt>
                <c:pt idx="60">
                  <c:v>3640.5308823999994</c:v>
                </c:pt>
                <c:pt idx="61">
                  <c:v>3509.0927327999998</c:v>
                </c:pt>
                <c:pt idx="62">
                  <c:v>3459.800972</c:v>
                </c:pt>
                <c:pt idx="63">
                  <c:v>3406.2131724000001</c:v>
                </c:pt>
                <c:pt idx="64">
                  <c:v>3398.03244</c:v>
                </c:pt>
                <c:pt idx="65">
                  <c:v>3396.4243031999999</c:v>
                </c:pt>
                <c:pt idx="66">
                  <c:v>3388.1669947999999</c:v>
                </c:pt>
                <c:pt idx="67">
                  <c:v>3383.5484480000005</c:v>
                </c:pt>
                <c:pt idx="68">
                  <c:v>3396.1518784000004</c:v>
                </c:pt>
                <c:pt idx="69">
                  <c:v>3440.0525084000001</c:v>
                </c:pt>
                <c:pt idx="70">
                  <c:v>3596.7757483999994</c:v>
                </c:pt>
                <c:pt idx="71">
                  <c:v>3649.1080832000002</c:v>
                </c:pt>
                <c:pt idx="72">
                  <c:v>3630.357806</c:v>
                </c:pt>
                <c:pt idx="73">
                  <c:v>3513.9177543999999</c:v>
                </c:pt>
                <c:pt idx="74">
                  <c:v>3632.5064176000001</c:v>
                </c:pt>
                <c:pt idx="75">
                  <c:v>3573.5813267999997</c:v>
                </c:pt>
                <c:pt idx="76">
                  <c:v>3606.9349207999999</c:v>
                </c:pt>
                <c:pt idx="77">
                  <c:v>3645.8400228</c:v>
                </c:pt>
                <c:pt idx="78">
                  <c:v>3687.9475700000003</c:v>
                </c:pt>
                <c:pt idx="79">
                  <c:v>3690.5397712000004</c:v>
                </c:pt>
                <c:pt idx="80">
                  <c:v>3706.1829051999998</c:v>
                </c:pt>
                <c:pt idx="81">
                  <c:v>3729.1559351999999</c:v>
                </c:pt>
                <c:pt idx="82">
                  <c:v>3672.4638451999999</c:v>
                </c:pt>
                <c:pt idx="83">
                  <c:v>3630.3898852000002</c:v>
                </c:pt>
                <c:pt idx="84">
                  <c:v>3650.3309308000003</c:v>
                </c:pt>
                <c:pt idx="85">
                  <c:v>3711.3935776000003</c:v>
                </c:pt>
                <c:pt idx="86">
                  <c:v>3681.6371796000003</c:v>
                </c:pt>
                <c:pt idx="87">
                  <c:v>3722.7721904</c:v>
                </c:pt>
                <c:pt idx="88">
                  <c:v>3624.2226340000002</c:v>
                </c:pt>
                <c:pt idx="89">
                  <c:v>3660.2210875999995</c:v>
                </c:pt>
                <c:pt idx="90">
                  <c:v>3680.2390651999999</c:v>
                </c:pt>
                <c:pt idx="91">
                  <c:v>3706.6926547999997</c:v>
                </c:pt>
                <c:pt idx="92">
                  <c:v>3688.1406836000001</c:v>
                </c:pt>
                <c:pt idx="93">
                  <c:v>3621.0692444000001</c:v>
                </c:pt>
                <c:pt idx="94">
                  <c:v>3650.7887747999998</c:v>
                </c:pt>
                <c:pt idx="95">
                  <c:v>3578.3224004000008</c:v>
                </c:pt>
              </c:numCache>
            </c:numRef>
          </c:val>
          <c:smooth val="0"/>
        </c:ser>
        <c:dLbls>
          <c:showLegendKey val="0"/>
          <c:showVal val="0"/>
          <c:showCatName val="0"/>
          <c:showSerName val="0"/>
          <c:showPercent val="0"/>
          <c:showBubbleSize val="0"/>
        </c:dLbls>
        <c:smooth val="0"/>
        <c:axId val="450760104"/>
        <c:axId val="450760496"/>
      </c:lineChart>
      <c:catAx>
        <c:axId val="450760104"/>
        <c:scaling>
          <c:orientation val="minMax"/>
        </c:scaling>
        <c:delete val="0"/>
        <c:axPos val="b"/>
        <c:title>
          <c:tx>
            <c:rich>
              <a:bodyPr/>
              <a:lstStyle/>
              <a:p>
                <a:pPr>
                  <a:defRPr sz="999" b="1" i="0" u="none" strike="noStrike" baseline="0">
                    <a:solidFill>
                      <a:srgbClr val="000000"/>
                    </a:solidFill>
                    <a:latin typeface="Calibri"/>
                    <a:ea typeface="Calibri"/>
                    <a:cs typeface="Calibri"/>
                  </a:defRPr>
                </a:pPr>
                <a:r>
                  <a:rPr lang="en-US"/>
                  <a:t>Interval of the Day (up to 96)</a:t>
                </a:r>
              </a:p>
            </c:rich>
          </c:tx>
          <c:overlay val="0"/>
        </c:title>
        <c:numFmt formatCode="General" sourceLinked="1"/>
        <c:majorTickMark val="out"/>
        <c:minorTickMark val="none"/>
        <c:tickLblPos val="nextTo"/>
        <c:txPr>
          <a:bodyPr rot="-2400000"/>
          <a:lstStyle/>
          <a:p>
            <a:pPr>
              <a:defRPr/>
            </a:pPr>
            <a:endParaRPr lang="en-US"/>
          </a:p>
        </c:txPr>
        <c:crossAx val="450760496"/>
        <c:crosses val="autoZero"/>
        <c:auto val="1"/>
        <c:lblAlgn val="ctr"/>
        <c:lblOffset val="100"/>
        <c:noMultiLvlLbl val="0"/>
      </c:catAx>
      <c:valAx>
        <c:axId val="450760496"/>
        <c:scaling>
          <c:orientation val="minMax"/>
        </c:scaling>
        <c:delete val="0"/>
        <c:axPos val="l"/>
        <c:majorGridlines/>
        <c:title>
          <c:tx>
            <c:rich>
              <a:bodyPr/>
              <a:lstStyle/>
              <a:p>
                <a:pPr>
                  <a:defRPr sz="999" b="1" i="0" u="none" strike="noStrike" baseline="0">
                    <a:solidFill>
                      <a:srgbClr val="000000"/>
                    </a:solidFill>
                    <a:latin typeface="Calibri"/>
                    <a:ea typeface="Calibri"/>
                    <a:cs typeface="Calibri"/>
                  </a:defRPr>
                </a:pPr>
                <a:r>
                  <a:rPr lang="en-US"/>
                  <a:t>MW</a:t>
                </a:r>
              </a:p>
            </c:rich>
          </c:tx>
          <c:overlay val="0"/>
        </c:title>
        <c:numFmt formatCode="#,##0" sourceLinked="0"/>
        <c:majorTickMark val="out"/>
        <c:minorTickMark val="none"/>
        <c:tickLblPos val="nextTo"/>
        <c:crossAx val="450760104"/>
        <c:crosses val="autoZero"/>
        <c:crossBetween val="between"/>
      </c:valAx>
      <c:spPr>
        <a:noFill/>
        <a:ln w="25380">
          <a:noFill/>
        </a:ln>
      </c:spPr>
    </c:plotArea>
    <c:legend>
      <c:legendPos val="r"/>
      <c:layout>
        <c:manualLayout>
          <c:xMode val="edge"/>
          <c:yMode val="edge"/>
          <c:x val="0.86458333333333337"/>
          <c:y val="0.41388888888888892"/>
          <c:w val="0.12291666666666666"/>
          <c:h val="0.16388888888888889"/>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EB2C7A60-E72A-42ED-8D2C-EAD4979B27A7}" type="datetimeFigureOut">
              <a:rPr lang="en-US" altLang="en-US"/>
              <a:pPr>
                <a:defRPr/>
              </a:pPr>
              <a:t>2/7/2017</a:t>
            </a:fld>
            <a:endParaRPr lang="en-US" altLang="en-US"/>
          </a:p>
        </p:txBody>
      </p:sp>
      <p:sp>
        <p:nvSpPr>
          <p:cNvPr id="4" name="Footer Placeholder 3"/>
          <p:cNvSpPr>
            <a:spLocks noGrp="1"/>
          </p:cNvSpPr>
          <p:nvPr>
            <p:ph type="ftr" sz="quarter" idx="2"/>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A5D5920-5646-4570-8B2A-FA54FD965F86}" type="slidenum">
              <a:rPr lang="en-US" altLang="en-US"/>
              <a:pPr/>
              <a:t>‹#›</a:t>
            </a:fld>
            <a:endParaRPr lang="en-US" altLang="en-US"/>
          </a:p>
        </p:txBody>
      </p:sp>
    </p:spTree>
    <p:extLst>
      <p:ext uri="{BB962C8B-B14F-4D97-AF65-F5344CB8AC3E}">
        <p14:creationId xmlns:p14="http://schemas.microsoft.com/office/powerpoint/2010/main" val="2467906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3" name="Date Placeholder 2"/>
          <p:cNvSpPr>
            <a:spLocks noGrp="1"/>
          </p:cNvSpPr>
          <p:nvPr>
            <p:ph type="dt"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826055E1-71CC-429D-B9D8-0D8F5019F56B}" type="datetimeFigureOut">
              <a:rPr lang="en-US" altLang="en-US"/>
              <a:pPr>
                <a:defRPr/>
              </a:pPr>
              <a:t>2/7/2017</a:t>
            </a:fld>
            <a:endParaRPr lang="en-US" alt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056AD41-CFC6-41FF-9221-83D11B0E7376}" type="slidenum">
              <a:rPr lang="en-US" altLang="en-US"/>
              <a:pPr/>
              <a:t>‹#›</a:t>
            </a:fld>
            <a:endParaRPr lang="en-US" altLang="en-US"/>
          </a:p>
        </p:txBody>
      </p:sp>
    </p:spTree>
    <p:extLst>
      <p:ext uri="{BB962C8B-B14F-4D97-AF65-F5344CB8AC3E}">
        <p14:creationId xmlns:p14="http://schemas.microsoft.com/office/powerpoint/2010/main" val="30292493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DE40A60-5C84-470F-928A-35763FD134A8}" type="slidenum">
              <a:rPr lang="en-US" altLang="en-US"/>
              <a:pPr eaLnBrk="1" hangingPunct="1">
                <a:spcBef>
                  <a:spcPct val="0"/>
                </a:spcBef>
              </a:pPr>
              <a:t>1</a:t>
            </a:fld>
            <a:endParaRPr lang="en-US" altLang="en-US"/>
          </a:p>
        </p:txBody>
      </p:sp>
    </p:spTree>
    <p:extLst>
      <p:ext uri="{BB962C8B-B14F-4D97-AF65-F5344CB8AC3E}">
        <p14:creationId xmlns:p14="http://schemas.microsoft.com/office/powerpoint/2010/main" val="1891775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DA504ACC-0CE4-4CEA-9F19-06E9A8D173AA}" type="slidenum">
              <a:rPr lang="en-US" altLang="en-US"/>
              <a:pPr eaLnBrk="1" hangingPunct="1">
                <a:spcBef>
                  <a:spcPct val="0"/>
                </a:spcBef>
              </a:pPr>
              <a:t>10</a:t>
            </a:fld>
            <a:endParaRPr lang="en-US" altLang="en-US"/>
          </a:p>
        </p:txBody>
      </p:sp>
    </p:spTree>
    <p:extLst>
      <p:ext uri="{BB962C8B-B14F-4D97-AF65-F5344CB8AC3E}">
        <p14:creationId xmlns:p14="http://schemas.microsoft.com/office/powerpoint/2010/main" val="3898854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C8418CB-D089-4879-BBF1-BD43DB19D2BA}" type="slidenum">
              <a:rPr lang="en-US" altLang="en-US"/>
              <a:pPr eaLnBrk="1" hangingPunct="1">
                <a:spcBef>
                  <a:spcPct val="0"/>
                </a:spcBef>
              </a:pPr>
              <a:t>11</a:t>
            </a:fld>
            <a:endParaRPr lang="en-US" altLang="en-US"/>
          </a:p>
        </p:txBody>
      </p:sp>
    </p:spTree>
    <p:extLst>
      <p:ext uri="{BB962C8B-B14F-4D97-AF65-F5344CB8AC3E}">
        <p14:creationId xmlns:p14="http://schemas.microsoft.com/office/powerpoint/2010/main" val="4080647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DF8CE19-3C81-48C6-99D4-9C1640F5B39E}" type="slidenum">
              <a:rPr lang="en-US" altLang="en-US"/>
              <a:pPr eaLnBrk="1" hangingPunct="1">
                <a:spcBef>
                  <a:spcPct val="0"/>
                </a:spcBef>
              </a:pPr>
              <a:t>12</a:t>
            </a:fld>
            <a:endParaRPr lang="en-US" altLang="en-US"/>
          </a:p>
        </p:txBody>
      </p:sp>
    </p:spTree>
    <p:extLst>
      <p:ext uri="{BB962C8B-B14F-4D97-AF65-F5344CB8AC3E}">
        <p14:creationId xmlns:p14="http://schemas.microsoft.com/office/powerpoint/2010/main" val="1948219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5E93E41-9E1C-468C-9EF4-63FD976080C7}" type="slidenum">
              <a:rPr lang="en-US" altLang="en-US"/>
              <a:pPr eaLnBrk="1" hangingPunct="1">
                <a:spcBef>
                  <a:spcPct val="0"/>
                </a:spcBef>
              </a:pPr>
              <a:t>13</a:t>
            </a:fld>
            <a:endParaRPr lang="en-US" altLang="en-US"/>
          </a:p>
        </p:txBody>
      </p:sp>
    </p:spTree>
    <p:extLst>
      <p:ext uri="{BB962C8B-B14F-4D97-AF65-F5344CB8AC3E}">
        <p14:creationId xmlns:p14="http://schemas.microsoft.com/office/powerpoint/2010/main" val="3781242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FD1C32C-278D-4B65-99ED-5E4635B764BD}" type="slidenum">
              <a:rPr lang="en-US" altLang="en-US"/>
              <a:pPr eaLnBrk="1" hangingPunct="1">
                <a:spcBef>
                  <a:spcPct val="0"/>
                </a:spcBef>
              </a:pPr>
              <a:t>14</a:t>
            </a:fld>
            <a:endParaRPr lang="en-US" altLang="en-US"/>
          </a:p>
        </p:txBody>
      </p:sp>
    </p:spTree>
    <p:extLst>
      <p:ext uri="{BB962C8B-B14F-4D97-AF65-F5344CB8AC3E}">
        <p14:creationId xmlns:p14="http://schemas.microsoft.com/office/powerpoint/2010/main" val="1011065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C53D1C-5352-4975-8FB3-C0C48D3476CF}" type="slidenum">
              <a:rPr lang="en-US" altLang="en-US"/>
              <a:pPr eaLnBrk="1" hangingPunct="1">
                <a:spcBef>
                  <a:spcPct val="0"/>
                </a:spcBef>
              </a:pPr>
              <a:t>15</a:t>
            </a:fld>
            <a:endParaRPr lang="en-US" altLang="en-US"/>
          </a:p>
        </p:txBody>
      </p:sp>
    </p:spTree>
    <p:extLst>
      <p:ext uri="{BB962C8B-B14F-4D97-AF65-F5344CB8AC3E}">
        <p14:creationId xmlns:p14="http://schemas.microsoft.com/office/powerpoint/2010/main" val="2726159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DEE8E59-E86A-4AD2-B2C3-C13634EA9224}" type="slidenum">
              <a:rPr lang="en-US" altLang="en-US"/>
              <a:pPr eaLnBrk="1" hangingPunct="1">
                <a:spcBef>
                  <a:spcPct val="0"/>
                </a:spcBef>
              </a:pPr>
              <a:t>16</a:t>
            </a:fld>
            <a:endParaRPr lang="en-US" altLang="en-US"/>
          </a:p>
        </p:txBody>
      </p:sp>
    </p:spTree>
    <p:extLst>
      <p:ext uri="{BB962C8B-B14F-4D97-AF65-F5344CB8AC3E}">
        <p14:creationId xmlns:p14="http://schemas.microsoft.com/office/powerpoint/2010/main" val="3480993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2D051D6-3A42-41B9-B1F5-A50DB7E1E08F}" type="slidenum">
              <a:rPr lang="en-US" altLang="en-US"/>
              <a:pPr eaLnBrk="1" hangingPunct="1">
                <a:spcBef>
                  <a:spcPct val="0"/>
                </a:spcBef>
              </a:pPr>
              <a:t>17</a:t>
            </a:fld>
            <a:endParaRPr lang="en-US" altLang="en-US"/>
          </a:p>
        </p:txBody>
      </p:sp>
    </p:spTree>
    <p:extLst>
      <p:ext uri="{BB962C8B-B14F-4D97-AF65-F5344CB8AC3E}">
        <p14:creationId xmlns:p14="http://schemas.microsoft.com/office/powerpoint/2010/main" val="2784087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2FA002F-0BA6-4F6A-9C60-EF84B7DE1A65}" type="slidenum">
              <a:rPr lang="en-US" altLang="en-US"/>
              <a:pPr eaLnBrk="1" hangingPunct="1">
                <a:spcBef>
                  <a:spcPct val="0"/>
                </a:spcBef>
              </a:pPr>
              <a:t>18</a:t>
            </a:fld>
            <a:endParaRPr lang="en-US" altLang="en-US"/>
          </a:p>
        </p:txBody>
      </p:sp>
    </p:spTree>
    <p:extLst>
      <p:ext uri="{BB962C8B-B14F-4D97-AF65-F5344CB8AC3E}">
        <p14:creationId xmlns:p14="http://schemas.microsoft.com/office/powerpoint/2010/main" val="3666016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3D7A745-BD18-43DB-A584-3C53E0C49D96}" type="slidenum">
              <a:rPr lang="en-US" altLang="en-US"/>
              <a:pPr eaLnBrk="1" hangingPunct="1">
                <a:spcBef>
                  <a:spcPct val="0"/>
                </a:spcBef>
              </a:pPr>
              <a:t>19</a:t>
            </a:fld>
            <a:endParaRPr lang="en-US" altLang="en-US"/>
          </a:p>
        </p:txBody>
      </p:sp>
    </p:spTree>
    <p:extLst>
      <p:ext uri="{BB962C8B-B14F-4D97-AF65-F5344CB8AC3E}">
        <p14:creationId xmlns:p14="http://schemas.microsoft.com/office/powerpoint/2010/main" val="3763544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D5A25AC5-13AD-44DC-8D32-DFDF7328C43A}" type="slidenum">
              <a:rPr lang="en-US" altLang="en-US"/>
              <a:pPr eaLnBrk="1" hangingPunct="1">
                <a:spcBef>
                  <a:spcPct val="0"/>
                </a:spcBef>
              </a:pPr>
              <a:t>2</a:t>
            </a:fld>
            <a:endParaRPr lang="en-US" altLang="en-US"/>
          </a:p>
        </p:txBody>
      </p:sp>
    </p:spTree>
    <p:extLst>
      <p:ext uri="{BB962C8B-B14F-4D97-AF65-F5344CB8AC3E}">
        <p14:creationId xmlns:p14="http://schemas.microsoft.com/office/powerpoint/2010/main" val="2357284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0D010C3-5438-4AF0-B73F-9C3AF303E6C1}" type="slidenum">
              <a:rPr lang="en-US" altLang="en-US"/>
              <a:pPr eaLnBrk="1" hangingPunct="1">
                <a:spcBef>
                  <a:spcPct val="0"/>
                </a:spcBef>
              </a:pPr>
              <a:t>20</a:t>
            </a:fld>
            <a:endParaRPr lang="en-US" altLang="en-US"/>
          </a:p>
        </p:txBody>
      </p:sp>
    </p:spTree>
    <p:extLst>
      <p:ext uri="{BB962C8B-B14F-4D97-AF65-F5344CB8AC3E}">
        <p14:creationId xmlns:p14="http://schemas.microsoft.com/office/powerpoint/2010/main" val="309312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292983B-3C92-48B5-A88D-78C849A068D7}" type="slidenum">
              <a:rPr lang="en-US" altLang="en-US"/>
              <a:pPr eaLnBrk="1" hangingPunct="1">
                <a:spcBef>
                  <a:spcPct val="0"/>
                </a:spcBef>
              </a:pPr>
              <a:t>21</a:t>
            </a:fld>
            <a:endParaRPr lang="en-US" altLang="en-US"/>
          </a:p>
        </p:txBody>
      </p:sp>
    </p:spTree>
    <p:extLst>
      <p:ext uri="{BB962C8B-B14F-4D97-AF65-F5344CB8AC3E}">
        <p14:creationId xmlns:p14="http://schemas.microsoft.com/office/powerpoint/2010/main" val="33902480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BF76516-9EFC-49A7-A719-5686379965A2}" type="slidenum">
              <a:rPr lang="en-US" altLang="en-US"/>
              <a:pPr eaLnBrk="1" hangingPunct="1">
                <a:spcBef>
                  <a:spcPct val="0"/>
                </a:spcBef>
              </a:pPr>
              <a:t>22</a:t>
            </a:fld>
            <a:endParaRPr lang="en-US" altLang="en-US"/>
          </a:p>
        </p:txBody>
      </p:sp>
    </p:spTree>
    <p:extLst>
      <p:ext uri="{BB962C8B-B14F-4D97-AF65-F5344CB8AC3E}">
        <p14:creationId xmlns:p14="http://schemas.microsoft.com/office/powerpoint/2010/main" val="3598616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A65D70C-1683-4390-A66F-4385CD595E15}" type="slidenum">
              <a:rPr lang="en-US" altLang="en-US"/>
              <a:pPr eaLnBrk="1" hangingPunct="1">
                <a:spcBef>
                  <a:spcPct val="0"/>
                </a:spcBef>
              </a:pPr>
              <a:t>23</a:t>
            </a:fld>
            <a:endParaRPr lang="en-US" altLang="en-US"/>
          </a:p>
        </p:txBody>
      </p:sp>
    </p:spTree>
    <p:extLst>
      <p:ext uri="{BB962C8B-B14F-4D97-AF65-F5344CB8AC3E}">
        <p14:creationId xmlns:p14="http://schemas.microsoft.com/office/powerpoint/2010/main" val="1979917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08DD1F5-E41D-4977-BCCD-56ABBAE699A3}" type="slidenum">
              <a:rPr lang="en-US" altLang="en-US"/>
              <a:pPr eaLnBrk="1" hangingPunct="1">
                <a:spcBef>
                  <a:spcPct val="0"/>
                </a:spcBef>
              </a:pPr>
              <a:t>24</a:t>
            </a:fld>
            <a:endParaRPr lang="en-US" altLang="en-US"/>
          </a:p>
        </p:txBody>
      </p:sp>
    </p:spTree>
    <p:extLst>
      <p:ext uri="{BB962C8B-B14F-4D97-AF65-F5344CB8AC3E}">
        <p14:creationId xmlns:p14="http://schemas.microsoft.com/office/powerpoint/2010/main" val="1936220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4FC66C4-942C-497B-BE83-8D287589AD88}" type="slidenum">
              <a:rPr lang="en-US" altLang="en-US"/>
              <a:pPr eaLnBrk="1" hangingPunct="1">
                <a:spcBef>
                  <a:spcPct val="0"/>
                </a:spcBef>
              </a:pPr>
              <a:t>25</a:t>
            </a:fld>
            <a:endParaRPr lang="en-US" altLang="en-US"/>
          </a:p>
        </p:txBody>
      </p:sp>
    </p:spTree>
    <p:extLst>
      <p:ext uri="{BB962C8B-B14F-4D97-AF65-F5344CB8AC3E}">
        <p14:creationId xmlns:p14="http://schemas.microsoft.com/office/powerpoint/2010/main" val="15258491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F023487-C738-44A5-9868-60A488B1D1A2}" type="slidenum">
              <a:rPr lang="en-US" altLang="en-US"/>
              <a:pPr eaLnBrk="1" hangingPunct="1">
                <a:spcBef>
                  <a:spcPct val="0"/>
                </a:spcBef>
              </a:pPr>
              <a:t>26</a:t>
            </a:fld>
            <a:endParaRPr lang="en-US" altLang="en-US"/>
          </a:p>
        </p:txBody>
      </p:sp>
    </p:spTree>
    <p:extLst>
      <p:ext uri="{BB962C8B-B14F-4D97-AF65-F5344CB8AC3E}">
        <p14:creationId xmlns:p14="http://schemas.microsoft.com/office/powerpoint/2010/main" val="2328834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BC5C051-00F5-4CCD-97D8-23F984BA9237}" type="slidenum">
              <a:rPr lang="en-US" altLang="en-US"/>
              <a:pPr eaLnBrk="1" hangingPunct="1">
                <a:spcBef>
                  <a:spcPct val="0"/>
                </a:spcBef>
              </a:pPr>
              <a:t>27</a:t>
            </a:fld>
            <a:endParaRPr lang="en-US" altLang="en-US"/>
          </a:p>
        </p:txBody>
      </p:sp>
    </p:spTree>
    <p:extLst>
      <p:ext uri="{BB962C8B-B14F-4D97-AF65-F5344CB8AC3E}">
        <p14:creationId xmlns:p14="http://schemas.microsoft.com/office/powerpoint/2010/main" val="19160497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93EBCC6-D3C0-4D05-A13D-B24783C4787D}" type="slidenum">
              <a:rPr lang="en-US" altLang="en-US"/>
              <a:pPr eaLnBrk="1" hangingPunct="1">
                <a:spcBef>
                  <a:spcPct val="0"/>
                </a:spcBef>
              </a:pPr>
              <a:t>28</a:t>
            </a:fld>
            <a:endParaRPr lang="en-US" altLang="en-US"/>
          </a:p>
        </p:txBody>
      </p:sp>
    </p:spTree>
    <p:extLst>
      <p:ext uri="{BB962C8B-B14F-4D97-AF65-F5344CB8AC3E}">
        <p14:creationId xmlns:p14="http://schemas.microsoft.com/office/powerpoint/2010/main" val="33693978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110B66D-C83C-4831-9CEA-2E0C3382E1BB}" type="slidenum">
              <a:rPr lang="en-US" altLang="en-US"/>
              <a:pPr eaLnBrk="1" hangingPunct="1">
                <a:spcBef>
                  <a:spcPct val="0"/>
                </a:spcBef>
              </a:pPr>
              <a:t>29</a:t>
            </a:fld>
            <a:endParaRPr lang="en-US" altLang="en-US"/>
          </a:p>
        </p:txBody>
      </p:sp>
    </p:spTree>
    <p:extLst>
      <p:ext uri="{BB962C8B-B14F-4D97-AF65-F5344CB8AC3E}">
        <p14:creationId xmlns:p14="http://schemas.microsoft.com/office/powerpoint/2010/main" val="3713287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5549D65-51BB-4BD9-AD59-8D87D3C3ED2C}" type="slidenum">
              <a:rPr lang="en-US" altLang="en-US"/>
              <a:pPr eaLnBrk="1" hangingPunct="1">
                <a:spcBef>
                  <a:spcPct val="0"/>
                </a:spcBef>
              </a:pPr>
              <a:t>3</a:t>
            </a:fld>
            <a:endParaRPr lang="en-US" altLang="en-US"/>
          </a:p>
        </p:txBody>
      </p:sp>
    </p:spTree>
    <p:extLst>
      <p:ext uri="{BB962C8B-B14F-4D97-AF65-F5344CB8AC3E}">
        <p14:creationId xmlns:p14="http://schemas.microsoft.com/office/powerpoint/2010/main" val="27076798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68B504C-114F-4E1B-9DB1-66149FE17E4E}" type="slidenum">
              <a:rPr lang="en-US" altLang="en-US"/>
              <a:pPr eaLnBrk="1" hangingPunct="1">
                <a:spcBef>
                  <a:spcPct val="0"/>
                </a:spcBef>
              </a:pPr>
              <a:t>30</a:t>
            </a:fld>
            <a:endParaRPr lang="en-US" altLang="en-US"/>
          </a:p>
        </p:txBody>
      </p:sp>
    </p:spTree>
    <p:extLst>
      <p:ext uri="{BB962C8B-B14F-4D97-AF65-F5344CB8AC3E}">
        <p14:creationId xmlns:p14="http://schemas.microsoft.com/office/powerpoint/2010/main" val="36375639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C862C4B-6670-41DB-BF8B-5A2143DC36F3}" type="slidenum">
              <a:rPr lang="en-US" altLang="en-US"/>
              <a:pPr eaLnBrk="1" hangingPunct="1">
                <a:spcBef>
                  <a:spcPct val="0"/>
                </a:spcBef>
              </a:pPr>
              <a:t>31</a:t>
            </a:fld>
            <a:endParaRPr lang="en-US" altLang="en-US"/>
          </a:p>
        </p:txBody>
      </p:sp>
    </p:spTree>
    <p:extLst>
      <p:ext uri="{BB962C8B-B14F-4D97-AF65-F5344CB8AC3E}">
        <p14:creationId xmlns:p14="http://schemas.microsoft.com/office/powerpoint/2010/main" val="33800389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8378F26-838B-40D8-BD44-1D974FDF569F}" type="slidenum">
              <a:rPr lang="en-US" altLang="en-US"/>
              <a:pPr eaLnBrk="1" hangingPunct="1">
                <a:spcBef>
                  <a:spcPct val="0"/>
                </a:spcBef>
              </a:pPr>
              <a:t>32</a:t>
            </a:fld>
            <a:endParaRPr lang="en-US" altLang="en-US"/>
          </a:p>
        </p:txBody>
      </p:sp>
    </p:spTree>
    <p:extLst>
      <p:ext uri="{BB962C8B-B14F-4D97-AF65-F5344CB8AC3E}">
        <p14:creationId xmlns:p14="http://schemas.microsoft.com/office/powerpoint/2010/main" val="37743028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AF5FD3F-FDF3-4394-B940-9B105E2FA55C}" type="slidenum">
              <a:rPr lang="en-US" altLang="en-US"/>
              <a:pPr eaLnBrk="1" hangingPunct="1">
                <a:spcBef>
                  <a:spcPct val="0"/>
                </a:spcBef>
              </a:pPr>
              <a:t>33</a:t>
            </a:fld>
            <a:endParaRPr lang="en-US" altLang="en-US"/>
          </a:p>
        </p:txBody>
      </p:sp>
    </p:spTree>
    <p:extLst>
      <p:ext uri="{BB962C8B-B14F-4D97-AF65-F5344CB8AC3E}">
        <p14:creationId xmlns:p14="http://schemas.microsoft.com/office/powerpoint/2010/main" val="1956513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F8E4E7B6-7B8A-4692-A1F4-8BC7567EE7E4}" type="slidenum">
              <a:rPr lang="en-US" altLang="en-US"/>
              <a:pPr eaLnBrk="1" hangingPunct="1">
                <a:spcBef>
                  <a:spcPct val="0"/>
                </a:spcBef>
              </a:pPr>
              <a:t>34</a:t>
            </a:fld>
            <a:endParaRPr lang="en-US" altLang="en-US"/>
          </a:p>
        </p:txBody>
      </p:sp>
    </p:spTree>
    <p:extLst>
      <p:ext uri="{BB962C8B-B14F-4D97-AF65-F5344CB8AC3E}">
        <p14:creationId xmlns:p14="http://schemas.microsoft.com/office/powerpoint/2010/main" val="3923402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E3F7FAB-4D02-45E5-A410-AD9279720E52}" type="slidenum">
              <a:rPr lang="en-US" altLang="en-US"/>
              <a:pPr eaLnBrk="1" hangingPunct="1">
                <a:spcBef>
                  <a:spcPct val="0"/>
                </a:spcBef>
              </a:pPr>
              <a:t>35</a:t>
            </a:fld>
            <a:endParaRPr lang="en-US" altLang="en-US"/>
          </a:p>
        </p:txBody>
      </p:sp>
    </p:spTree>
    <p:extLst>
      <p:ext uri="{BB962C8B-B14F-4D97-AF65-F5344CB8AC3E}">
        <p14:creationId xmlns:p14="http://schemas.microsoft.com/office/powerpoint/2010/main" val="34157239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0735FFE-F355-469E-8669-39A6AEB9C667}" type="slidenum">
              <a:rPr lang="en-US" altLang="en-US"/>
              <a:pPr eaLnBrk="1" hangingPunct="1">
                <a:spcBef>
                  <a:spcPct val="0"/>
                </a:spcBef>
              </a:pPr>
              <a:t>36</a:t>
            </a:fld>
            <a:endParaRPr lang="en-US" altLang="en-US"/>
          </a:p>
        </p:txBody>
      </p:sp>
    </p:spTree>
    <p:extLst>
      <p:ext uri="{BB962C8B-B14F-4D97-AF65-F5344CB8AC3E}">
        <p14:creationId xmlns:p14="http://schemas.microsoft.com/office/powerpoint/2010/main" val="2630932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AFF820F-6D41-42C5-8413-A9EDAA053D7E}" type="slidenum">
              <a:rPr lang="en-US" altLang="en-US"/>
              <a:pPr eaLnBrk="1" hangingPunct="1">
                <a:spcBef>
                  <a:spcPct val="0"/>
                </a:spcBef>
              </a:pPr>
              <a:t>37</a:t>
            </a:fld>
            <a:endParaRPr lang="en-US" altLang="en-US"/>
          </a:p>
        </p:txBody>
      </p:sp>
    </p:spTree>
    <p:extLst>
      <p:ext uri="{BB962C8B-B14F-4D97-AF65-F5344CB8AC3E}">
        <p14:creationId xmlns:p14="http://schemas.microsoft.com/office/powerpoint/2010/main" val="33158798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1006C17-41FE-454F-8324-7A2C11CD37E1}" type="slidenum">
              <a:rPr lang="en-US" altLang="en-US"/>
              <a:pPr eaLnBrk="1" hangingPunct="1">
                <a:spcBef>
                  <a:spcPct val="0"/>
                </a:spcBef>
              </a:pPr>
              <a:t>38</a:t>
            </a:fld>
            <a:endParaRPr lang="en-US" altLang="en-US"/>
          </a:p>
        </p:txBody>
      </p:sp>
    </p:spTree>
    <p:extLst>
      <p:ext uri="{BB962C8B-B14F-4D97-AF65-F5344CB8AC3E}">
        <p14:creationId xmlns:p14="http://schemas.microsoft.com/office/powerpoint/2010/main" val="3387148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3FBA0D3-B314-4438-89B3-15BCA46D58FE}" type="slidenum">
              <a:rPr lang="en-US" altLang="en-US"/>
              <a:pPr eaLnBrk="1" hangingPunct="1">
                <a:spcBef>
                  <a:spcPct val="0"/>
                </a:spcBef>
              </a:pPr>
              <a:t>39</a:t>
            </a:fld>
            <a:endParaRPr lang="en-US" altLang="en-US"/>
          </a:p>
        </p:txBody>
      </p:sp>
    </p:spTree>
    <p:extLst>
      <p:ext uri="{BB962C8B-B14F-4D97-AF65-F5344CB8AC3E}">
        <p14:creationId xmlns:p14="http://schemas.microsoft.com/office/powerpoint/2010/main" val="1243028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D2C786F-B31C-4585-83DE-7D16D80D5320}" type="slidenum">
              <a:rPr lang="en-US" altLang="en-US"/>
              <a:pPr eaLnBrk="1" hangingPunct="1">
                <a:spcBef>
                  <a:spcPct val="0"/>
                </a:spcBef>
              </a:pPr>
              <a:t>4</a:t>
            </a:fld>
            <a:endParaRPr lang="en-US" altLang="en-US"/>
          </a:p>
        </p:txBody>
      </p:sp>
    </p:spTree>
    <p:extLst>
      <p:ext uri="{BB962C8B-B14F-4D97-AF65-F5344CB8AC3E}">
        <p14:creationId xmlns:p14="http://schemas.microsoft.com/office/powerpoint/2010/main" val="3776947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AE3E8D7-557D-4D75-AF94-C580502E3C35}" type="slidenum">
              <a:rPr lang="en-US" altLang="en-US"/>
              <a:pPr eaLnBrk="1" hangingPunct="1">
                <a:spcBef>
                  <a:spcPct val="0"/>
                </a:spcBef>
              </a:pPr>
              <a:t>5</a:t>
            </a:fld>
            <a:endParaRPr lang="en-US" altLang="en-US"/>
          </a:p>
        </p:txBody>
      </p:sp>
    </p:spTree>
    <p:extLst>
      <p:ext uri="{BB962C8B-B14F-4D97-AF65-F5344CB8AC3E}">
        <p14:creationId xmlns:p14="http://schemas.microsoft.com/office/powerpoint/2010/main" val="2366601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7354144-8872-496C-8201-88FD60449EBF}" type="slidenum">
              <a:rPr lang="en-US" altLang="en-US"/>
              <a:pPr eaLnBrk="1" hangingPunct="1">
                <a:spcBef>
                  <a:spcPct val="0"/>
                </a:spcBef>
              </a:pPr>
              <a:t>6</a:t>
            </a:fld>
            <a:endParaRPr lang="en-US" altLang="en-US"/>
          </a:p>
        </p:txBody>
      </p:sp>
    </p:spTree>
    <p:extLst>
      <p:ext uri="{BB962C8B-B14F-4D97-AF65-F5344CB8AC3E}">
        <p14:creationId xmlns:p14="http://schemas.microsoft.com/office/powerpoint/2010/main" val="2218458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7A1B657-67FF-45DA-A174-C194A01260E2}" type="slidenum">
              <a:rPr lang="en-US" altLang="en-US"/>
              <a:pPr eaLnBrk="1" hangingPunct="1">
                <a:spcBef>
                  <a:spcPct val="0"/>
                </a:spcBef>
              </a:pPr>
              <a:t>7</a:t>
            </a:fld>
            <a:endParaRPr lang="en-US" altLang="en-US"/>
          </a:p>
        </p:txBody>
      </p:sp>
    </p:spTree>
    <p:extLst>
      <p:ext uri="{BB962C8B-B14F-4D97-AF65-F5344CB8AC3E}">
        <p14:creationId xmlns:p14="http://schemas.microsoft.com/office/powerpoint/2010/main" val="744426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7122798-3C9B-4CB8-8969-643386AEDE78}" type="slidenum">
              <a:rPr lang="en-US" altLang="en-US"/>
              <a:pPr eaLnBrk="1" hangingPunct="1">
                <a:spcBef>
                  <a:spcPct val="0"/>
                </a:spcBef>
              </a:pPr>
              <a:t>8</a:t>
            </a:fld>
            <a:endParaRPr lang="en-US" altLang="en-US"/>
          </a:p>
        </p:txBody>
      </p:sp>
    </p:spTree>
    <p:extLst>
      <p:ext uri="{BB962C8B-B14F-4D97-AF65-F5344CB8AC3E}">
        <p14:creationId xmlns:p14="http://schemas.microsoft.com/office/powerpoint/2010/main" val="3270851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1A6A6A3-C6A0-4AB3-BABF-82FAFD8A4EE4}" type="slidenum">
              <a:rPr lang="en-US" altLang="en-US"/>
              <a:pPr eaLnBrk="1" hangingPunct="1">
                <a:spcBef>
                  <a:spcPct val="0"/>
                </a:spcBef>
              </a:pPr>
              <a:t>9</a:t>
            </a:fld>
            <a:endParaRPr lang="en-US" altLang="en-US"/>
          </a:p>
        </p:txBody>
      </p:sp>
    </p:spTree>
    <p:extLst>
      <p:ext uri="{BB962C8B-B14F-4D97-AF65-F5344CB8AC3E}">
        <p14:creationId xmlns:p14="http://schemas.microsoft.com/office/powerpoint/2010/main" val="7197474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p:cNvSpPr txBox="1">
            <a:spLocks/>
          </p:cNvSpPr>
          <p:nvPr userDrawn="1"/>
        </p:nvSpPr>
        <p:spPr bwMode="auto">
          <a:xfrm>
            <a:off x="685800" y="1600200"/>
            <a:ext cx="7772400" cy="1927225"/>
          </a:xfrm>
          <a:prstGeom prst="rect">
            <a:avLst/>
          </a:prstGeom>
          <a:noFill/>
          <a:ln>
            <a:noFill/>
          </a:ln>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en-US" altLang="en-US" sz="3600" smtClean="0"/>
              <a:t>Results from the 2013 Survey of LSEs to Obtain Retail DR and Dynamic Pricing information</a:t>
            </a:r>
          </a:p>
        </p:txBody>
      </p:sp>
      <p:pic>
        <p:nvPicPr>
          <p:cNvPr id="5" name="Picture 10" descr="FrontierLogo_web"/>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81000"/>
            <a:ext cx="288766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371600" y="3962400"/>
            <a:ext cx="6400800" cy="685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6858000" y="6356350"/>
            <a:ext cx="2133600" cy="365125"/>
          </a:xfrm>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r>
              <a:rPr lang="en-US"/>
              <a:t>1</a:t>
            </a:r>
          </a:p>
        </p:txBody>
      </p:sp>
    </p:spTree>
    <p:extLst>
      <p:ext uri="{BB962C8B-B14F-4D97-AF65-F5344CB8AC3E}">
        <p14:creationId xmlns:p14="http://schemas.microsoft.com/office/powerpoint/2010/main" val="1245523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371600"/>
            <a:ext cx="8229600" cy="475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fld id="{32C90CDB-98E1-40BF-A89D-9A7DB4C4AAD6}" type="slidenum">
              <a:rPr lang="en-US" altLang="en-US"/>
              <a:pPr/>
              <a:t>‹#›</a:t>
            </a:fld>
            <a:endParaRPr lang="en-US" altLang="en-US"/>
          </a:p>
        </p:txBody>
      </p:sp>
    </p:spTree>
    <p:extLst>
      <p:ext uri="{BB962C8B-B14F-4D97-AF65-F5344CB8AC3E}">
        <p14:creationId xmlns:p14="http://schemas.microsoft.com/office/powerpoint/2010/main" val="974130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fld id="{4316161D-906F-4E42-AB7D-A5BFFC8285E0}" type="slidenum">
              <a:rPr lang="en-US" altLang="en-US"/>
              <a:pPr/>
              <a:t>‹#›</a:t>
            </a:fld>
            <a:endParaRPr lang="en-US" altLang="en-US"/>
          </a:p>
        </p:txBody>
      </p:sp>
    </p:spTree>
    <p:extLst>
      <p:ext uri="{BB962C8B-B14F-4D97-AF65-F5344CB8AC3E}">
        <p14:creationId xmlns:p14="http://schemas.microsoft.com/office/powerpoint/2010/main" val="4211920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447800"/>
            <a:ext cx="8229600" cy="4678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r>
              <a:rPr lang="en-US"/>
              <a:t>1</a:t>
            </a:r>
          </a:p>
        </p:txBody>
      </p:sp>
    </p:spTree>
    <p:extLst>
      <p:ext uri="{BB962C8B-B14F-4D97-AF65-F5344CB8AC3E}">
        <p14:creationId xmlns:p14="http://schemas.microsoft.com/office/powerpoint/2010/main" val="1224706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25D8D017-08B4-432E-8BD5-390B970617E0}" type="slidenum">
              <a:rPr lang="en-US" altLang="en-US"/>
              <a:pPr/>
              <a:t>‹#›</a:t>
            </a:fld>
            <a:endParaRPr lang="en-US" altLang="en-US"/>
          </a:p>
        </p:txBody>
      </p:sp>
    </p:spTree>
    <p:extLst>
      <p:ext uri="{BB962C8B-B14F-4D97-AF65-F5344CB8AC3E}">
        <p14:creationId xmlns:p14="http://schemas.microsoft.com/office/powerpoint/2010/main" val="749072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447800"/>
            <a:ext cx="40386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10"/>
          </p:nvPr>
        </p:nvSpPr>
        <p:spPr/>
        <p:txBody>
          <a:bodyPr/>
          <a:lstStyle>
            <a:lvl1pPr>
              <a:defRPr/>
            </a:lvl1pPr>
          </a:lstStyle>
          <a:p>
            <a:fld id="{AC87F94B-5B6B-4BE8-B9AF-83321A4FE6F1}" type="slidenum">
              <a:rPr lang="en-US" altLang="en-US"/>
              <a:pPr/>
              <a:t>‹#›</a:t>
            </a:fld>
            <a:endParaRPr lang="en-US" altLang="en-US"/>
          </a:p>
        </p:txBody>
      </p:sp>
    </p:spTree>
    <p:extLst>
      <p:ext uri="{BB962C8B-B14F-4D97-AF65-F5344CB8AC3E}">
        <p14:creationId xmlns:p14="http://schemas.microsoft.com/office/powerpoint/2010/main" val="2435546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762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371601"/>
            <a:ext cx="4040188" cy="6858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57400"/>
            <a:ext cx="4040188" cy="4068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371601"/>
            <a:ext cx="4041775" cy="6858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57400"/>
            <a:ext cx="4041775" cy="4068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8"/>
          <p:cNvSpPr>
            <a:spLocks noGrp="1"/>
          </p:cNvSpPr>
          <p:nvPr>
            <p:ph type="sldNum" sz="quarter" idx="10"/>
          </p:nvPr>
        </p:nvSpPr>
        <p:spPr/>
        <p:txBody>
          <a:bodyPr/>
          <a:lstStyle>
            <a:lvl1pPr>
              <a:defRPr/>
            </a:lvl1pPr>
          </a:lstStyle>
          <a:p>
            <a:fld id="{6B14D13A-4A32-4144-ACBE-3AA906229C37}" type="slidenum">
              <a:rPr lang="en-US" altLang="en-US"/>
              <a:pPr/>
              <a:t>‹#›</a:t>
            </a:fld>
            <a:endParaRPr lang="en-US" altLang="en-US"/>
          </a:p>
        </p:txBody>
      </p:sp>
    </p:spTree>
    <p:extLst>
      <p:ext uri="{BB962C8B-B14F-4D97-AF65-F5344CB8AC3E}">
        <p14:creationId xmlns:p14="http://schemas.microsoft.com/office/powerpoint/2010/main" val="2565303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n-US"/>
          </a:p>
        </p:txBody>
      </p:sp>
      <p:sp>
        <p:nvSpPr>
          <p:cNvPr id="4" name="Slide Number Placeholder 4"/>
          <p:cNvSpPr>
            <a:spLocks noGrp="1"/>
          </p:cNvSpPr>
          <p:nvPr>
            <p:ph type="sldNum" sz="quarter" idx="10"/>
          </p:nvPr>
        </p:nvSpPr>
        <p:spPr/>
        <p:txBody>
          <a:bodyPr/>
          <a:lstStyle>
            <a:lvl1pPr>
              <a:defRPr/>
            </a:lvl1pPr>
          </a:lstStyle>
          <a:p>
            <a:fld id="{E8A68EE6-33FC-40F8-A791-EDDEAD30D7CE}" type="slidenum">
              <a:rPr lang="en-US" altLang="en-US"/>
              <a:pPr/>
              <a:t>‹#›</a:t>
            </a:fld>
            <a:endParaRPr lang="en-US" altLang="en-US"/>
          </a:p>
        </p:txBody>
      </p:sp>
    </p:spTree>
    <p:extLst>
      <p:ext uri="{BB962C8B-B14F-4D97-AF65-F5344CB8AC3E}">
        <p14:creationId xmlns:p14="http://schemas.microsoft.com/office/powerpoint/2010/main" val="203867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3"/>
          <p:cNvSpPr>
            <a:spLocks noGrp="1"/>
          </p:cNvSpPr>
          <p:nvPr>
            <p:ph type="sldNum" sz="quarter" idx="10"/>
          </p:nvPr>
        </p:nvSpPr>
        <p:spPr/>
        <p:txBody>
          <a:bodyPr/>
          <a:lstStyle>
            <a:lvl1pPr>
              <a:defRPr/>
            </a:lvl1pPr>
          </a:lstStyle>
          <a:p>
            <a:fld id="{A1EB63F9-9C6B-4F20-B109-02613CD9E6EB}" type="slidenum">
              <a:rPr lang="en-US" altLang="en-US"/>
              <a:pPr/>
              <a:t>‹#›</a:t>
            </a:fld>
            <a:endParaRPr lang="en-US" altLang="en-US"/>
          </a:p>
        </p:txBody>
      </p:sp>
    </p:spTree>
    <p:extLst>
      <p:ext uri="{BB962C8B-B14F-4D97-AF65-F5344CB8AC3E}">
        <p14:creationId xmlns:p14="http://schemas.microsoft.com/office/powerpoint/2010/main" val="179892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14400" y="273050"/>
            <a:ext cx="2551113" cy="7175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990600"/>
            <a:ext cx="2551113" cy="5135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6"/>
          <p:cNvSpPr>
            <a:spLocks noGrp="1"/>
          </p:cNvSpPr>
          <p:nvPr>
            <p:ph type="sldNum" sz="quarter" idx="10"/>
          </p:nvPr>
        </p:nvSpPr>
        <p:spPr/>
        <p:txBody>
          <a:bodyPr/>
          <a:lstStyle>
            <a:lvl1pPr>
              <a:defRPr/>
            </a:lvl1pPr>
          </a:lstStyle>
          <a:p>
            <a:fld id="{8F52E0D5-CC93-42C8-BD29-D1E9E17647DB}" type="slidenum">
              <a:rPr lang="en-US" altLang="en-US"/>
              <a:pPr/>
              <a:t>‹#›</a:t>
            </a:fld>
            <a:endParaRPr lang="en-US" altLang="en-US"/>
          </a:p>
        </p:txBody>
      </p:sp>
    </p:spTree>
    <p:extLst>
      <p:ext uri="{BB962C8B-B14F-4D97-AF65-F5344CB8AC3E}">
        <p14:creationId xmlns:p14="http://schemas.microsoft.com/office/powerpoint/2010/main" val="3952424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9" descr="FrontierLogo_compac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3048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92288" y="4800600"/>
            <a:ext cx="5486400" cy="566738"/>
          </a:xfrm>
        </p:spPr>
        <p:txBody>
          <a:bodyPr anchor="b">
            <a:normAutofit/>
          </a:bodyPr>
          <a:lstStyle>
            <a:lvl1pPr algn="l">
              <a:defRPr sz="2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6"/>
          <p:cNvSpPr>
            <a:spLocks noGrp="1"/>
          </p:cNvSpPr>
          <p:nvPr>
            <p:ph type="sldNum" sz="quarter" idx="10"/>
          </p:nvPr>
        </p:nvSpPr>
        <p:spPr/>
        <p:txBody>
          <a:bodyPr/>
          <a:lstStyle>
            <a:lvl1pPr>
              <a:defRPr/>
            </a:lvl1pPr>
          </a:lstStyle>
          <a:p>
            <a:fld id="{54603E59-AB7D-44EC-9C99-DAB2EE081960}" type="slidenum">
              <a:rPr lang="en-US" altLang="en-US"/>
              <a:pPr/>
              <a:t>‹#›</a:t>
            </a:fld>
            <a:endParaRPr lang="en-US" altLang="en-US"/>
          </a:p>
        </p:txBody>
      </p:sp>
    </p:spTree>
    <p:extLst>
      <p:ext uri="{BB962C8B-B14F-4D97-AF65-F5344CB8AC3E}">
        <p14:creationId xmlns:p14="http://schemas.microsoft.com/office/powerpoint/2010/main" val="566929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689575C-C8BD-4C35-B89E-88DFFE6D6154}" type="slidenum">
              <a:rPr lang="en-US" altLang="en-US"/>
              <a:pPr/>
              <a:t>‹#›</a:t>
            </a:fld>
            <a:endParaRPr lang="en-US" altLang="en-US"/>
          </a:p>
        </p:txBody>
      </p:sp>
      <p:grpSp>
        <p:nvGrpSpPr>
          <p:cNvPr id="1029" name="Group 13"/>
          <p:cNvGrpSpPr>
            <a:grpSpLocks/>
          </p:cNvGrpSpPr>
          <p:nvPr/>
        </p:nvGrpSpPr>
        <p:grpSpPr bwMode="auto">
          <a:xfrm>
            <a:off x="0" y="0"/>
            <a:ext cx="9144000" cy="6858000"/>
            <a:chOff x="0" y="0"/>
            <a:chExt cx="9144000" cy="6858000"/>
          </a:xfrm>
        </p:grpSpPr>
        <p:sp>
          <p:nvSpPr>
            <p:cNvPr id="15" name="Rectangle 14"/>
            <p:cNvSpPr/>
            <p:nvPr/>
          </p:nvSpPr>
          <p:spPr>
            <a:xfrm>
              <a:off x="0" y="0"/>
              <a:ext cx="5943600" cy="152400"/>
            </a:xfrm>
            <a:prstGeom prst="rect">
              <a:avLst/>
            </a:prstGeom>
            <a:solidFill>
              <a:srgbClr val="0053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defRPr/>
              </a:pPr>
              <a:endParaRPr lang="en-US" altLang="en-US" smtClean="0">
                <a:solidFill>
                  <a:srgbClr val="FFFFFF"/>
                </a:solidFill>
              </a:endParaRPr>
            </a:p>
          </p:txBody>
        </p:sp>
        <p:sp>
          <p:nvSpPr>
            <p:cNvPr id="16" name="Rectangle 15"/>
            <p:cNvSpPr/>
            <p:nvPr/>
          </p:nvSpPr>
          <p:spPr>
            <a:xfrm>
              <a:off x="6248400" y="0"/>
              <a:ext cx="2895600" cy="152400"/>
            </a:xfrm>
            <a:prstGeom prst="rect">
              <a:avLst/>
            </a:pr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defRPr/>
              </a:pPr>
              <a:endParaRPr lang="en-US" altLang="en-US" smtClean="0">
                <a:solidFill>
                  <a:srgbClr val="FFFFFF"/>
                </a:solidFill>
              </a:endParaRPr>
            </a:p>
          </p:txBody>
        </p:sp>
        <p:sp>
          <p:nvSpPr>
            <p:cNvPr id="17" name="Rectangle 16"/>
            <p:cNvSpPr/>
            <p:nvPr/>
          </p:nvSpPr>
          <p:spPr>
            <a:xfrm>
              <a:off x="3200400" y="6705600"/>
              <a:ext cx="5943600" cy="152400"/>
            </a:xfrm>
            <a:prstGeom prst="rect">
              <a:avLst/>
            </a:prstGeom>
            <a:solidFill>
              <a:srgbClr val="0081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defRPr/>
              </a:pPr>
              <a:endParaRPr lang="en-US" altLang="en-US" smtClean="0">
                <a:solidFill>
                  <a:srgbClr val="FFFFFF"/>
                </a:solidFill>
              </a:endParaRPr>
            </a:p>
          </p:txBody>
        </p:sp>
        <p:sp>
          <p:nvSpPr>
            <p:cNvPr id="18" name="Rectangle 17"/>
            <p:cNvSpPr/>
            <p:nvPr/>
          </p:nvSpPr>
          <p:spPr>
            <a:xfrm>
              <a:off x="0" y="6705600"/>
              <a:ext cx="2895600" cy="1524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defRPr/>
              </a:pPr>
              <a:endParaRPr lang="en-US" altLang="en-US" smtClean="0">
                <a:solidFill>
                  <a:srgbClr val="FFFFFF"/>
                </a:solidFill>
              </a:endParaRPr>
            </a:p>
          </p:txBody>
        </p:sp>
      </p:grpSp>
    </p:spTree>
  </p:cSld>
  <p:clrMap bg1="lt1" tx1="dk1" bg2="lt2" tx2="dk2" accent1="accent1" accent2="accent2" accent3="accent3" accent4="accent4" accent5="accent5" accent6="accent6" hlink="hlink" folHlink="folHlink"/>
  <p:sldLayoutIdLst>
    <p:sldLayoutId id="2147484443" r:id="rId1"/>
    <p:sldLayoutId id="2147484444" r:id="rId2"/>
    <p:sldLayoutId id="2147484445" r:id="rId3"/>
    <p:sldLayoutId id="2147484446" r:id="rId4"/>
    <p:sldLayoutId id="2147484447" r:id="rId5"/>
    <p:sldLayoutId id="2147484448" r:id="rId6"/>
    <p:sldLayoutId id="2147484449" r:id="rId7"/>
    <p:sldLayoutId id="2147484450" r:id="rId8"/>
    <p:sldLayoutId id="2147484451" r:id="rId9"/>
    <p:sldLayoutId id="2147484452" r:id="rId10"/>
    <p:sldLayoutId id="214748445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1"/>
          <p:cNvSpPr>
            <a:spLocks noGrp="1"/>
          </p:cNvSpPr>
          <p:nvPr>
            <p:ph type="subTitle" idx="1"/>
          </p:nvPr>
        </p:nvSpPr>
        <p:spPr/>
        <p:txBody>
          <a:bodyPr/>
          <a:lstStyle/>
          <a:p>
            <a:pPr eaLnBrk="1" hangingPunct="1"/>
            <a:r>
              <a:rPr lang="en-US" altLang="en-US" sz="2000" i="1" smtClean="0">
                <a:solidFill>
                  <a:srgbClr val="FF0000"/>
                </a:solidFill>
              </a:rPr>
              <a:t>Public Summary</a:t>
            </a:r>
          </a:p>
          <a:p>
            <a:pPr eaLnBrk="1" hangingPunct="1"/>
            <a:endParaRPr lang="en-US" altLang="en-US" sz="2000" smtClean="0">
              <a:solidFill>
                <a:srgbClr val="898989"/>
              </a:solidFill>
            </a:endParaRPr>
          </a:p>
          <a:p>
            <a:pPr eaLnBrk="1" hangingPunct="1"/>
            <a:r>
              <a:rPr lang="en-US" altLang="en-US" sz="2000" smtClean="0">
                <a:solidFill>
                  <a:srgbClr val="898989"/>
                </a:solidFill>
              </a:rPr>
              <a:t>Frontier Associates LLC</a:t>
            </a:r>
          </a:p>
          <a:p>
            <a:pPr eaLnBrk="1" hangingPunct="1"/>
            <a:endParaRPr lang="en-US" altLang="en-US" sz="2000" smtClean="0">
              <a:solidFill>
                <a:srgbClr val="898989"/>
              </a:solidFill>
            </a:endParaRPr>
          </a:p>
          <a:p>
            <a:pPr eaLnBrk="1" hangingPunct="1"/>
            <a:r>
              <a:rPr lang="en-US" altLang="en-US" sz="2000" smtClean="0">
                <a:solidFill>
                  <a:srgbClr val="898989"/>
                </a:solidFill>
              </a:rPr>
              <a:t>June 2014</a:t>
            </a:r>
          </a:p>
        </p:txBody>
      </p:sp>
      <p:sp>
        <p:nvSpPr>
          <p:cNvPr id="4" name="Slide Number Placeholder 17"/>
          <p:cNvSpPr>
            <a:spLocks noGrp="1"/>
          </p:cNvSpPr>
          <p:nvPr>
            <p:ph type="sldNum" sz="quarter" idx="10"/>
          </p:nvPr>
        </p:nvSpPr>
        <p:spPr>
          <a:xfrm>
            <a:off x="6553200" y="6356350"/>
            <a:ext cx="2133600" cy="365125"/>
          </a:xfrm>
        </p:spPr>
        <p:txBody>
          <a:bodyPr/>
          <a:lstStyle/>
          <a:p>
            <a:pPr>
              <a:defRPr/>
            </a:pPr>
            <a:r>
              <a:rPr lang="en-US" dirty="0" smtClean="0"/>
              <a:t>1</a:t>
            </a:r>
            <a:endParaRPr lang="en-US" dirty="0"/>
          </a:p>
        </p:txBody>
      </p:sp>
      <p:pic>
        <p:nvPicPr>
          <p:cNvPr id="13316" name="Picture 6" descr="Electric Reliability Council of Texas (ERC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228600"/>
            <a:ext cx="21224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914400" y="228600"/>
            <a:ext cx="8229600" cy="1143000"/>
          </a:xfrm>
        </p:spPr>
        <p:txBody>
          <a:bodyPr/>
          <a:lstStyle/>
          <a:p>
            <a:pPr eaLnBrk="1" hangingPunct="1"/>
            <a:r>
              <a:rPr lang="en-US" altLang="en-US" sz="3200" smtClean="0"/>
              <a:t>Approach to Quantifying Changes in Demand Associated with DR Actions</a:t>
            </a:r>
          </a:p>
        </p:txBody>
      </p:sp>
      <p:sp>
        <p:nvSpPr>
          <p:cNvPr id="22531" name="TextBox 16"/>
          <p:cNvSpPr txBox="1">
            <a:spLocks noChangeArrowheads="1"/>
          </p:cNvSpPr>
          <p:nvPr/>
        </p:nvSpPr>
        <p:spPr bwMode="auto">
          <a:xfrm>
            <a:off x="609600" y="1524000"/>
            <a:ext cx="80772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defRPr/>
            </a:pPr>
            <a:r>
              <a:rPr lang="en-US" altLang="en-US" sz="2000" dirty="0" smtClean="0"/>
              <a:t> </a:t>
            </a:r>
          </a:p>
          <a:p>
            <a:pPr marL="342900" indent="-342900" eaLnBrk="1" hangingPunct="1">
              <a:spcBef>
                <a:spcPct val="0"/>
              </a:spcBef>
              <a:defRPr/>
            </a:pPr>
            <a:r>
              <a:rPr lang="en-US" altLang="en-US" sz="2000" dirty="0" smtClean="0"/>
              <a:t>Identify “events” (e.g., price spikes, days with a high probability of setting a CP, curtailment requests).</a:t>
            </a:r>
          </a:p>
          <a:p>
            <a:pPr marL="342900" indent="-342900" eaLnBrk="1" hangingPunct="1">
              <a:spcBef>
                <a:spcPct val="0"/>
              </a:spcBef>
              <a:defRPr/>
            </a:pPr>
            <a:r>
              <a:rPr lang="en-US" altLang="en-US" sz="2000" dirty="0" smtClean="0">
                <a:solidFill>
                  <a:schemeClr val="tx2"/>
                </a:solidFill>
              </a:rPr>
              <a:t>Historical baseline method:  </a:t>
            </a:r>
            <a:r>
              <a:rPr lang="en-US" altLang="en-US" sz="2000" dirty="0" smtClean="0"/>
              <a:t>Look at load patterns for a set of customers on previous days and compare (after making appropriate adjustments) with the load shape on the day of the event.</a:t>
            </a:r>
          </a:p>
          <a:p>
            <a:pPr marL="342900" indent="-342900" eaLnBrk="1" hangingPunct="1">
              <a:spcBef>
                <a:spcPct val="0"/>
              </a:spcBef>
              <a:defRPr/>
            </a:pPr>
            <a:r>
              <a:rPr lang="en-US" altLang="en-US" sz="2000" dirty="0" smtClean="0">
                <a:solidFill>
                  <a:schemeClr val="tx2"/>
                </a:solidFill>
              </a:rPr>
              <a:t>Regression analysis: </a:t>
            </a:r>
            <a:r>
              <a:rPr lang="en-US" altLang="en-US" sz="2000" dirty="0" smtClean="0"/>
              <a:t>Estimate the average impacts of various events on consumption of the customer(s), while statistically controlling for the effects of other factors which might affect energy consumption (including the weather). </a:t>
            </a:r>
          </a:p>
          <a:p>
            <a:pPr marL="342900" indent="-342900" eaLnBrk="1" hangingPunct="1">
              <a:spcBef>
                <a:spcPct val="0"/>
              </a:spcBef>
              <a:defRPr/>
            </a:pPr>
            <a:endParaRPr lang="en-US" altLang="en-US" sz="2000" dirty="0" smtClean="0"/>
          </a:p>
          <a:p>
            <a:pPr marL="342900" indent="-342900" eaLnBrk="1" hangingPunct="1">
              <a:spcBef>
                <a:spcPct val="0"/>
              </a:spcBef>
              <a:defRPr/>
            </a:pPr>
            <a:r>
              <a:rPr lang="en-US" altLang="en-US" sz="2000" dirty="0" smtClean="0">
                <a:solidFill>
                  <a:srgbClr val="FF0000"/>
                </a:solidFill>
              </a:rPr>
              <a:t>IMPORTANT NOTE:  All data was anonymized with REP and NOIE identities masked by ERCOT prior to providing to Frontier.</a:t>
            </a:r>
          </a:p>
          <a:p>
            <a:pPr eaLnBrk="1" hangingPunct="1">
              <a:spcBef>
                <a:spcPct val="0"/>
              </a:spcBef>
              <a:buFontTx/>
              <a:buNone/>
              <a:defRPr/>
            </a:pPr>
            <a:endParaRPr lang="en-US" altLang="en-US" sz="2000" dirty="0" smtClean="0"/>
          </a:p>
        </p:txBody>
      </p:sp>
      <p:sp>
        <p:nvSpPr>
          <p:cNvPr id="4" name="Slide Number Placeholder 3"/>
          <p:cNvSpPr>
            <a:spLocks noGrp="1"/>
          </p:cNvSpPr>
          <p:nvPr>
            <p:ph type="sldNum" sz="quarter" idx="10"/>
          </p:nvPr>
        </p:nvSpPr>
        <p:spPr/>
        <p:txBody>
          <a:bodyPr/>
          <a:lstStyle/>
          <a:p>
            <a:pPr>
              <a:defRPr/>
            </a:pPr>
            <a:r>
              <a:rPr lang="en-US" dirty="0" smtClean="0"/>
              <a:t>10</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914400" y="228600"/>
            <a:ext cx="8229600" cy="1143000"/>
          </a:xfrm>
        </p:spPr>
        <p:txBody>
          <a:bodyPr/>
          <a:lstStyle/>
          <a:p>
            <a:pPr eaLnBrk="1" hangingPunct="1"/>
            <a:r>
              <a:rPr lang="en-US" altLang="en-US" sz="3200" smtClean="0"/>
              <a:t>Approach to Quantifying Changes in Demand Associated with DR Actions</a:t>
            </a:r>
          </a:p>
        </p:txBody>
      </p:sp>
      <p:sp>
        <p:nvSpPr>
          <p:cNvPr id="23555" name="TextBox 16"/>
          <p:cNvSpPr txBox="1">
            <a:spLocks noChangeArrowheads="1"/>
          </p:cNvSpPr>
          <p:nvPr/>
        </p:nvSpPr>
        <p:spPr bwMode="auto">
          <a:xfrm>
            <a:off x="609600" y="1524000"/>
            <a:ext cx="8077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t> </a:t>
            </a:r>
          </a:p>
          <a:p>
            <a:pPr eaLnBrk="1" hangingPunct="1">
              <a:spcBef>
                <a:spcPct val="0"/>
              </a:spcBef>
              <a:buFontTx/>
              <a:buNone/>
            </a:pPr>
            <a:endParaRPr lang="en-US" altLang="en-US" sz="2000"/>
          </a:p>
        </p:txBody>
      </p:sp>
      <p:sp>
        <p:nvSpPr>
          <p:cNvPr id="4" name="Slide Number Placeholder 3"/>
          <p:cNvSpPr>
            <a:spLocks noGrp="1"/>
          </p:cNvSpPr>
          <p:nvPr>
            <p:ph type="sldNum" sz="quarter" idx="10"/>
          </p:nvPr>
        </p:nvSpPr>
        <p:spPr/>
        <p:txBody>
          <a:bodyPr/>
          <a:lstStyle/>
          <a:p>
            <a:pPr>
              <a:defRPr/>
            </a:pPr>
            <a:r>
              <a:rPr lang="en-US" dirty="0" smtClean="0"/>
              <a:t>11</a:t>
            </a:r>
            <a:endParaRPr lang="en-US" dirty="0"/>
          </a:p>
        </p:txBody>
      </p:sp>
      <p:graphicFrame>
        <p:nvGraphicFramePr>
          <p:cNvPr id="2" name="Table 1"/>
          <p:cNvGraphicFramePr>
            <a:graphicFrameLocks noGrp="1"/>
          </p:cNvGraphicFramePr>
          <p:nvPr/>
        </p:nvGraphicFramePr>
        <p:xfrm>
          <a:off x="914400" y="1371600"/>
          <a:ext cx="7315200" cy="5197475"/>
        </p:xfrm>
        <a:graphic>
          <a:graphicData uri="http://schemas.openxmlformats.org/drawingml/2006/table">
            <a:tbl>
              <a:tblPr/>
              <a:tblGrid>
                <a:gridCol w="1303338"/>
                <a:gridCol w="2617787"/>
                <a:gridCol w="3394075"/>
              </a:tblGrid>
              <a:tr h="29036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FFFFFF"/>
                          </a:solidFill>
                          <a:effectLst/>
                          <a:latin typeface="Calibri" pitchFamily="34" charset="0"/>
                          <a:cs typeface="Arial" pitchFamily="34" charset="0"/>
                        </a:rPr>
                        <a:t>Program </a:t>
                      </a:r>
                      <a:endParaRPr kumimoji="0" lang="en-US" altLang="en-US" sz="14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FFFF"/>
                          </a:solidFill>
                          <a:effectLst/>
                          <a:latin typeface="Calibri" pitchFamily="34" charset="0"/>
                          <a:cs typeface="Arial" pitchFamily="34" charset="0"/>
                        </a:rPr>
                        <a:t>Data Source</a:t>
                      </a:r>
                      <a:endParaRPr kumimoji="0" lang="en-US" altLang="en-US" sz="14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FFFF"/>
                          </a:solidFill>
                          <a:effectLst/>
                          <a:latin typeface="Calibri" pitchFamily="34" charset="0"/>
                          <a:cs typeface="Arial" pitchFamily="34" charset="0"/>
                        </a:rPr>
                        <a:t>Method of Analysis</a:t>
                      </a:r>
                      <a:endParaRPr kumimoji="0" lang="en-US" altLang="en-US" sz="14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164006">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Calibri" pitchFamily="34" charset="0"/>
                          <a:cs typeface="Arial" pitchFamily="34" charset="0"/>
                        </a:rPr>
                        <a:t>OLC - Other Load Control</a:t>
                      </a:r>
                      <a:endParaRPr kumimoji="0" lang="en-US" altLang="en-U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15-minute interval consumption data (anonymized) from 05/01/2013 to 10/15/2013 for each ESI ID in this type of program.</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Event information, as reported by two REPs operating larger programs (including start and stop times).</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Start date for participation in the program, as reported by REP, for over 10,000 ESI IDs.</a:t>
                      </a: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Baseline analysis focused on events as reported by REPs.  Impacts were calculated on a customer-specific basis, for each program. An historical baseline was constructed, same as the ERCOT ERS “Middle 8-of-10” methodology, and actual usage was compared against baseline usage to estimate demand response </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743106">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Calibri" pitchFamily="34" charset="0"/>
                          <a:cs typeface="Arial" pitchFamily="34" charset="0"/>
                        </a:rPr>
                        <a:t>4CP</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altLang="en-US" sz="1200" b="0" i="0" u="none" strike="noStrike" cap="none" normalizeH="0" baseline="0" dirty="0" smtClean="0">
                          <a:ln>
                            <a:noFill/>
                          </a:ln>
                          <a:solidFill>
                            <a:srgbClr val="000000"/>
                          </a:solidFill>
                          <a:effectLst/>
                          <a:latin typeface="Calibri" pitchFamily="34" charset="0"/>
                          <a:cs typeface="Times New Roman" pitchFamily="18" charset="0"/>
                        </a:rPr>
                        <a:t>Aggregated IDR data for consumers served at transmission voltage for each regulated transmission and distribution utility (TDU) service area from 2001 to early 2014.  </a:t>
                      </a:r>
                      <a:endParaRPr kumimoji="0" lang="en-US" altLang="en-US" sz="18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altLang="en-US" sz="1200" b="0" i="0" u="none" strike="noStrike" cap="none" normalizeH="0" baseline="0" dirty="0" smtClean="0">
                          <a:ln>
                            <a:noFill/>
                          </a:ln>
                          <a:solidFill>
                            <a:srgbClr val="000000"/>
                          </a:solidFill>
                          <a:effectLst/>
                          <a:latin typeface="Calibri" pitchFamily="34" charset="0"/>
                          <a:cs typeface="Times New Roman" pitchFamily="18" charset="0"/>
                        </a:rPr>
                        <a:t>Frontier’s evaluation was limited to use of aggregated (non-individual) data</a:t>
                      </a:r>
                      <a:r>
                        <a:rPr kumimoji="0" lang="en-US" altLang="en-US" sz="1200" b="0" i="0" u="none" strike="noStrike" cap="none" normalizeH="0" baseline="0" dirty="0" smtClean="0">
                          <a:ln>
                            <a:noFill/>
                          </a:ln>
                          <a:solidFill>
                            <a:srgbClr val="000000"/>
                          </a:solidFill>
                          <a:effectLst/>
                          <a:latin typeface="Times New Roman" pitchFamily="18" charset="0"/>
                          <a:cs typeface="Times New Roman" pitchFamily="18" charset="0"/>
                        </a:rPr>
                        <a:t>.</a:t>
                      </a: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altLang="en-US" sz="1200" b="0" i="0" u="none" strike="noStrike" cap="none" normalizeH="0" baseline="0" dirty="0" smtClean="0">
                          <a:ln>
                            <a:noFill/>
                          </a:ln>
                          <a:solidFill>
                            <a:schemeClr val="accent4">
                              <a:lumMod val="75000"/>
                            </a:schemeClr>
                          </a:solidFill>
                          <a:effectLst/>
                          <a:latin typeface="+mn-lt"/>
                          <a:cs typeface="Times New Roman" pitchFamily="18" charset="0"/>
                        </a:rPr>
                        <a:t>The ERCOT staff then conducted supplemental baseline </a:t>
                      </a:r>
                      <a:r>
                        <a:rPr kumimoji="0" lang="en-US" altLang="en-US" sz="1200" b="0" i="0" u="none" strike="noStrike" kern="1200" cap="none" normalizeH="0" baseline="0" dirty="0" smtClean="0">
                          <a:ln>
                            <a:noFill/>
                          </a:ln>
                          <a:solidFill>
                            <a:schemeClr val="accent4">
                              <a:lumMod val="75000"/>
                            </a:schemeClr>
                          </a:solidFill>
                          <a:effectLst/>
                          <a:latin typeface="Calibri" pitchFamily="34" charset="0"/>
                          <a:ea typeface="+mn-ea"/>
                          <a:cs typeface="Times New Roman" pitchFamily="18" charset="0"/>
                        </a:rPr>
                        <a:t>analysis </a:t>
                      </a:r>
                      <a:r>
                        <a:rPr kumimoji="0" lang="en-US" altLang="en-US" sz="1200" b="0" i="0" u="none" strike="noStrike" cap="none" normalizeH="0" baseline="0" dirty="0" smtClean="0">
                          <a:ln>
                            <a:noFill/>
                          </a:ln>
                          <a:solidFill>
                            <a:schemeClr val="accent4">
                              <a:lumMod val="75000"/>
                            </a:schemeClr>
                          </a:solidFill>
                          <a:effectLst/>
                          <a:latin typeface="+mn-lt"/>
                          <a:cs typeface="Times New Roman" pitchFamily="18" charset="0"/>
                        </a:rPr>
                        <a:t> (using a different baseline approach) of individual accounts that showed evidence of demand reduction during a 4CP.</a:t>
                      </a:r>
                      <a:endParaRPr kumimoji="0" lang="en-US" altLang="en-US" sz="1800" b="0" i="0" u="none" strike="noStrike" cap="none" normalizeH="0" baseline="0" dirty="0" smtClean="0">
                        <a:ln>
                          <a:noFill/>
                        </a:ln>
                        <a:solidFill>
                          <a:schemeClr val="accent4">
                            <a:lumMod val="75000"/>
                          </a:schemeClr>
                        </a:solidFill>
                        <a:effectLst/>
                        <a:latin typeface="+mn-lt"/>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 probabilistic analysis (logistic regression) was conducted to identify the days most likely to have elicited a 4CP response, based on weather, time of day, and other factors.</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Baseline analysis focused on actual and potential 4CP days (summer weekday afternoons).  Baselines excluded weekend days, holidays, prior CPs, and near-CPs.</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Additionally, a regression model quantified the response of the aggregate usage of the transmission voltage customers in each TDU service area to 4CPs and “near 4CPs,” while controlling for other factors</a:t>
                      </a:r>
                      <a:r>
                        <a:rPr kumimoji="0" lang="en-US" altLang="en-US" sz="1200" b="0" i="0" u="none" strike="noStrike" cap="none" normalizeH="0" baseline="0" smtClean="0">
                          <a:ln>
                            <a:noFill/>
                          </a:ln>
                          <a:solidFill>
                            <a:srgbClr val="000000"/>
                          </a:solidFill>
                          <a:effectLst/>
                          <a:latin typeface="Calibri (body)"/>
                          <a:cs typeface="Times New Roman" pitchFamily="18" charset="0"/>
                        </a:rPr>
                        <a:t>.</a:t>
                      </a: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914400" y="228600"/>
            <a:ext cx="8229600" cy="1143000"/>
          </a:xfrm>
        </p:spPr>
        <p:txBody>
          <a:bodyPr/>
          <a:lstStyle/>
          <a:p>
            <a:pPr eaLnBrk="1" hangingPunct="1"/>
            <a:r>
              <a:rPr lang="en-US" altLang="en-US" sz="3200" smtClean="0"/>
              <a:t>Approach to Quantifying Changes in Demand Associated with DR Actions</a:t>
            </a:r>
          </a:p>
        </p:txBody>
      </p:sp>
      <p:sp>
        <p:nvSpPr>
          <p:cNvPr id="4" name="Slide Number Placeholder 3"/>
          <p:cNvSpPr>
            <a:spLocks noGrp="1"/>
          </p:cNvSpPr>
          <p:nvPr>
            <p:ph type="sldNum" sz="quarter" idx="10"/>
          </p:nvPr>
        </p:nvSpPr>
        <p:spPr/>
        <p:txBody>
          <a:bodyPr/>
          <a:lstStyle/>
          <a:p>
            <a:pPr>
              <a:defRPr/>
            </a:pPr>
            <a:r>
              <a:rPr lang="en-US" dirty="0" smtClean="0"/>
              <a:t>12</a:t>
            </a:r>
            <a:endParaRPr lang="en-US" dirty="0"/>
          </a:p>
        </p:txBody>
      </p:sp>
      <p:graphicFrame>
        <p:nvGraphicFramePr>
          <p:cNvPr id="2" name="Table 1"/>
          <p:cNvGraphicFramePr>
            <a:graphicFrameLocks noGrp="1"/>
          </p:cNvGraphicFramePr>
          <p:nvPr/>
        </p:nvGraphicFramePr>
        <p:xfrm>
          <a:off x="914400" y="1447800"/>
          <a:ext cx="7315200" cy="4056063"/>
        </p:xfrm>
        <a:graphic>
          <a:graphicData uri="http://schemas.openxmlformats.org/drawingml/2006/table">
            <a:tbl>
              <a:tblPr/>
              <a:tblGrid>
                <a:gridCol w="1350963"/>
                <a:gridCol w="2452687"/>
                <a:gridCol w="3511550"/>
              </a:tblGrid>
              <a:tr h="27463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FFFF"/>
                          </a:solidFill>
                          <a:effectLst/>
                          <a:latin typeface="Calibri" pitchFamily="34" charset="0"/>
                          <a:cs typeface="Arial" pitchFamily="34" charset="0"/>
                        </a:rPr>
                        <a:t>Program </a:t>
                      </a:r>
                      <a:endParaRPr kumimoji="0" lang="en-US" altLang="en-US" sz="14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FFFF"/>
                          </a:solidFill>
                          <a:effectLst/>
                          <a:latin typeface="Calibri" pitchFamily="34" charset="0"/>
                          <a:cs typeface="Arial" pitchFamily="34" charset="0"/>
                        </a:rPr>
                        <a:t>Data Source</a:t>
                      </a:r>
                      <a:endParaRPr kumimoji="0" lang="en-US" altLang="en-US" sz="14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FFFF"/>
                          </a:solidFill>
                          <a:effectLst/>
                          <a:latin typeface="Calibri" pitchFamily="34" charset="0"/>
                          <a:cs typeface="Arial" pitchFamily="34" charset="0"/>
                        </a:rPr>
                        <a:t>Method of Analysis</a:t>
                      </a:r>
                      <a:endParaRPr kumimoji="0" lang="en-US" altLang="en-US" sz="1400" b="1" i="0" u="none" strike="noStrike" cap="none" normalizeH="0" baseline="0" smtClean="0">
                        <a:ln>
                          <a:noFill/>
                        </a:ln>
                        <a:solidFill>
                          <a:srgbClr val="FFFFFF"/>
                        </a:solidFill>
                        <a:effectLst/>
                        <a:latin typeface="Times New Roman" pitchFamily="18" charset="0"/>
                        <a:cs typeface="Times New Roman" pitchFamily="18" charset="0"/>
                      </a:endParaRPr>
                    </a:p>
                  </a:txBody>
                  <a:tcPr marL="56509" marR="56509"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20962">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pPr>
                      <a:r>
                        <a:rPr kumimoji="0" lang="en-US" altLang="en-US"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RTP (Real Time Pricing) and BI (Block &amp; Index)</a:t>
                      </a:r>
                      <a:endParaRPr kumimoji="0" lang="en-US" altLang="en-US" sz="16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Anonymized data for 4,100 RTP customers and 23,000 BI customers (10/15/2011-10/15/2013), along with location-related information for each account.</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Wholesale price data.</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Start date for program, as reported by REP, for each ESI ID enrolled in this type of program.</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Weather data.</a:t>
                      </a:r>
                      <a:endParaRPr kumimoji="0" lang="en-US" altLang="en-US" sz="12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800100" indent="-34290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Regression baseline focused on pricing events, defined as LZ SPPs at three distinct price levels:</a:t>
                      </a:r>
                    </a:p>
                    <a:p>
                      <a:pPr marL="800100" marR="0" lvl="1" indent="-34290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$300/MWh</a:t>
                      </a:r>
                    </a:p>
                    <a:p>
                      <a:pPr marL="800100" marR="0" lvl="1" indent="-34290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$1,000/MWh</a:t>
                      </a:r>
                    </a:p>
                    <a:p>
                      <a:pPr marL="800100" marR="0" lvl="1" indent="-34290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$3,000/MWh</a:t>
                      </a: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Additional models were estimated looking at single price spike levels (e.g., just $3,000MWh).</a:t>
                      </a:r>
                    </a:p>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An historical baseline was constructed, same as the ERCOT ERS “Middle 8-of-10” methodology, and actual usage was compared against baseline usage to estimate demand response. </a:t>
                      </a:r>
                      <a:endParaRPr kumimoji="0" lang="en-US" altLang="en-US" sz="12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160463">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1" indent="0" algn="l" defTabSz="914400" rtl="0" eaLnBrk="1" fontAlgn="base" latinLnBrk="0" hangingPunct="1">
                        <a:lnSpc>
                          <a:spcPct val="100000"/>
                        </a:lnSpc>
                        <a:spcBef>
                          <a:spcPts val="300"/>
                        </a:spcBef>
                        <a:spcAft>
                          <a:spcPct val="0"/>
                        </a:spcAft>
                        <a:buClrTx/>
                        <a:buSzTx/>
                        <a:buFontTx/>
                        <a:buNone/>
                        <a:tabLst/>
                      </a:pPr>
                      <a:r>
                        <a:rPr kumimoji="0" lang="en-US" altLang="en-US"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PR (Peak Rebate)</a:t>
                      </a:r>
                      <a:endParaRPr kumimoji="0" lang="en-US" altLang="en-US" sz="1600" b="1" i="0" u="none" strike="noStrike" cap="none" normalizeH="0" baseline="0" smtClean="0">
                        <a:ln>
                          <a:noFill/>
                        </a:ln>
                        <a:solidFill>
                          <a:schemeClr val="bg1"/>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ts val="300"/>
                        </a:spcBef>
                        <a:spcAft>
                          <a:spcPts val="30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15-minute interval consumption data (anonymized) for each ESI ID in this type of program.</a:t>
                      </a:r>
                      <a:endParaRPr kumimoji="0" lang="en-US" altLang="en-US" sz="12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pPr>
                      <a:r>
                        <a:rPr kumimoji="0" lang="en-US" altLang="en-US" sz="1200" b="0" i="0" u="none" strike="noStrike" cap="none" normalizeH="0" baseline="0" smtClean="0">
                          <a:ln>
                            <a:noFill/>
                          </a:ln>
                          <a:solidFill>
                            <a:srgbClr val="000000"/>
                          </a:solidFill>
                          <a:effectLst/>
                          <a:latin typeface="Calibri" pitchFamily="34" charset="0"/>
                          <a:cs typeface="Times New Roman" pitchFamily="18" charset="0"/>
                        </a:rPr>
                        <a:t>An historical baseline was constructed, same as the ERCOT ERS “Middle 8-of-10” methodology, and actual usage was compared against baseline usage to estimate demand response.</a:t>
                      </a:r>
                      <a:endParaRPr kumimoji="0" lang="en-US" altLang="en-US" sz="1800" b="0" i="0" u="none" strike="noStrike" cap="none" normalizeH="0" baseline="0" smtClean="0">
                        <a:ln>
                          <a:noFill/>
                        </a:ln>
                        <a:solidFill>
                          <a:srgbClr val="000000"/>
                        </a:solidFill>
                        <a:effectLst/>
                        <a:latin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52400"/>
            <a:ext cx="8229600" cy="1143000"/>
          </a:xfrm>
        </p:spPr>
        <p:txBody>
          <a:bodyPr/>
          <a:lstStyle/>
          <a:p>
            <a:pPr eaLnBrk="1" hangingPunct="1"/>
            <a:r>
              <a:rPr lang="en-US" altLang="en-US" sz="3200" smtClean="0"/>
              <a:t>4CP Response: A Summary</a:t>
            </a:r>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13</a:t>
            </a:r>
            <a:endParaRPr lang="en-US" dirty="0">
              <a:solidFill>
                <a:prstClr val="black">
                  <a:tint val="75000"/>
                </a:prstClr>
              </a:solidFill>
            </a:endParaRPr>
          </a:p>
        </p:txBody>
      </p:sp>
      <p:sp>
        <p:nvSpPr>
          <p:cNvPr id="25604" name="TextBox 1"/>
          <p:cNvSpPr txBox="1">
            <a:spLocks noChangeArrowheads="1"/>
          </p:cNvSpPr>
          <p:nvPr/>
        </p:nvSpPr>
        <p:spPr bwMode="auto">
          <a:xfrm>
            <a:off x="685800" y="5757863"/>
            <a:ext cx="7315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pPr>
            <a:r>
              <a:rPr lang="en-US" altLang="en-US" sz="1600">
                <a:solidFill>
                  <a:srgbClr val="000000"/>
                </a:solidFill>
              </a:rPr>
              <a:t>  See Appendix for additional 4CP information.</a:t>
            </a:r>
          </a:p>
        </p:txBody>
      </p:sp>
      <p:graphicFrame>
        <p:nvGraphicFramePr>
          <p:cNvPr id="3" name="Table 2"/>
          <p:cNvGraphicFramePr>
            <a:graphicFrameLocks noGrp="1"/>
          </p:cNvGraphicFramePr>
          <p:nvPr/>
        </p:nvGraphicFramePr>
        <p:xfrm>
          <a:off x="914400" y="1562100"/>
          <a:ext cx="7086600" cy="3922713"/>
        </p:xfrm>
        <a:graphic>
          <a:graphicData uri="http://schemas.openxmlformats.org/drawingml/2006/table">
            <a:tbl>
              <a:tblPr/>
              <a:tblGrid>
                <a:gridCol w="6049963"/>
                <a:gridCol w="1036637"/>
              </a:tblGrid>
              <a:tr h="2032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FFFF"/>
                          </a:solidFill>
                          <a:effectLst/>
                          <a:latin typeface="Calibri" pitchFamily="34" charset="0"/>
                          <a:cs typeface="Arial" pitchFamily="34" charset="0"/>
                        </a:rPr>
                        <a:t>Estimated Average Demand Response During a 4CP in 2013</a:t>
                      </a:r>
                      <a:endParaRPr kumimoji="0" lang="en-US" altLang="en-US" sz="12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68250" marR="682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 </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098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 </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Total MW</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48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Demand Response from Energy Consumers Served at Transmission Voltage in Competitive Areas (regardless of their participation in formal programs) (1)</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250</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Programs Implemented by NOIEs (2)</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200</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Other Load Control Programs activated during a CP</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Small</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RTP and B&amp;I Programs (incidental impacts during a CP)</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Small</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Rough Estimate of Other Response not otherwise accounted for (3)</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sng" strike="noStrike" cap="none" normalizeH="0" baseline="0" smtClean="0">
                          <a:ln>
                            <a:noFill/>
                          </a:ln>
                          <a:solidFill>
                            <a:srgbClr val="000000"/>
                          </a:solidFill>
                          <a:effectLst/>
                          <a:latin typeface="Calibri" pitchFamily="34" charset="0"/>
                          <a:cs typeface="Arial" pitchFamily="34" charset="0"/>
                        </a:rPr>
                        <a:t>50</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  TOTAL</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500</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90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 </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24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Notes:</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48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FFFF"/>
                          </a:solidFill>
                          <a:effectLst/>
                          <a:latin typeface="Calibri" pitchFamily="34" charset="0"/>
                          <a:cs typeface="Arial" pitchFamily="34" charset="0"/>
                        </a:rPr>
                        <a:t>(1)  An historical baseline calculation yields an estimate of 251 MW.  Regression analysis suggests a reduction of 201 MW on average over the past 5 years.</a:t>
                      </a:r>
                      <a:endParaRPr kumimoji="0" lang="en-US" altLang="en-US" sz="12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10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(2)  Based on a review of savings estimates reported by NOIEs.  We have been unsuccessful in independently confirming these estimates.</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150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(3)  This is a conservative estimate based on judgment, to account for response by industrials with IDRs served at a voltage other than transmission and industrials within NOIE service areas.</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098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itchFamily="34" charset="0"/>
                          <a:cs typeface="Arial" pitchFamily="34" charset="0"/>
                        </a:rPr>
                        <a:t> </a:t>
                      </a:r>
                      <a:endParaRPr kumimoji="0" lang="en-US" altLang="en-US" sz="1200" b="1" i="0" u="none" strike="noStrike" cap="none" normalizeH="0" baseline="0" smtClean="0">
                        <a:ln>
                          <a:noFill/>
                        </a:ln>
                        <a:solidFill>
                          <a:srgbClr val="FFFFFF"/>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 </a:t>
                      </a:r>
                      <a:endParaRPr kumimoji="0" lang="en-US" alt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z="3200" smtClean="0"/>
              <a:t>Customer Segment </a:t>
            </a:r>
            <a:br>
              <a:rPr lang="en-US" altLang="en-US" sz="3200" smtClean="0"/>
            </a:br>
            <a:r>
              <a:rPr lang="en-US" altLang="en-US" sz="3200" smtClean="0"/>
              <a:t>Providing the 4CP Response</a:t>
            </a:r>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14</a:t>
            </a:r>
            <a:endParaRPr lang="en-US" dirty="0">
              <a:solidFill>
                <a:prstClr val="black">
                  <a:tint val="75000"/>
                </a:prstClr>
              </a:solidFill>
            </a:endParaRPr>
          </a:p>
        </p:txBody>
      </p:sp>
      <p:graphicFrame>
        <p:nvGraphicFramePr>
          <p:cNvPr id="2" name="Content Placeholder 5"/>
          <p:cNvGraphicFramePr>
            <a:graphicFrameLocks noGrp="1"/>
          </p:cNvGraphicFramePr>
          <p:nvPr>
            <p:ph idx="1"/>
          </p:nvPr>
        </p:nvGraphicFramePr>
        <p:xfrm>
          <a:off x="457200" y="1447800"/>
          <a:ext cx="8229600" cy="46783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z="2000" b="1" smtClean="0"/>
              <a:t>Energy Consumption (in kWh) by Transmission Voltage Customers on </a:t>
            </a:r>
            <a:br>
              <a:rPr lang="en-US" altLang="en-US" sz="2000" b="1" smtClean="0"/>
            </a:br>
            <a:r>
              <a:rPr lang="en-US" altLang="en-US" sz="2000" b="1" smtClean="0"/>
              <a:t>CP of June 27, 2013, Contrasted against Baseline Energy</a:t>
            </a:r>
            <a:endParaRPr lang="en-US" altLang="en-US" sz="2000" smtClean="0"/>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15</a:t>
            </a:r>
            <a:endParaRPr lang="en-US" dirty="0">
              <a:solidFill>
                <a:prstClr val="black">
                  <a:tint val="75000"/>
                </a:prstClr>
              </a:solidFill>
            </a:endParaRPr>
          </a:p>
        </p:txBody>
      </p:sp>
      <p:graphicFrame>
        <p:nvGraphicFramePr>
          <p:cNvPr id="2" name="Chart 14"/>
          <p:cNvGraphicFramePr>
            <a:graphicFrameLocks/>
          </p:cNvGraphicFramePr>
          <p:nvPr/>
        </p:nvGraphicFramePr>
        <p:xfrm>
          <a:off x="889000" y="3632200"/>
          <a:ext cx="73152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15"/>
          <p:cNvGraphicFramePr>
            <a:graphicFrameLocks/>
          </p:cNvGraphicFramePr>
          <p:nvPr/>
        </p:nvGraphicFramePr>
        <p:xfrm>
          <a:off x="914400" y="990600"/>
          <a:ext cx="73152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27654" name="TextBox 2"/>
          <p:cNvSpPr txBox="1">
            <a:spLocks noChangeArrowheads="1"/>
          </p:cNvSpPr>
          <p:nvPr/>
        </p:nvSpPr>
        <p:spPr bwMode="auto">
          <a:xfrm>
            <a:off x="2057400" y="3657600"/>
            <a:ext cx="2286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t>Zooming In. .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z="2000" b="1" smtClean="0"/>
              <a:t>Energy Consumption (in kWh) by Transmission Voltage Customers on </a:t>
            </a:r>
            <a:br>
              <a:rPr lang="en-US" altLang="en-US" sz="2000" b="1" smtClean="0"/>
            </a:br>
            <a:r>
              <a:rPr lang="en-US" altLang="en-US" sz="2000" b="1" smtClean="0"/>
              <a:t>CP of July 31st, 2013, Contrasted against Baseline Energy</a:t>
            </a:r>
            <a:endParaRPr lang="en-US" altLang="en-US" sz="2000" smtClean="0"/>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16</a:t>
            </a:r>
            <a:endParaRPr lang="en-US" dirty="0">
              <a:solidFill>
                <a:prstClr val="black">
                  <a:tint val="75000"/>
                </a:prstClr>
              </a:solidFill>
            </a:endParaRPr>
          </a:p>
        </p:txBody>
      </p:sp>
      <p:graphicFrame>
        <p:nvGraphicFramePr>
          <p:cNvPr id="2" name="Chart 20"/>
          <p:cNvGraphicFramePr>
            <a:graphicFrameLocks/>
          </p:cNvGraphicFramePr>
          <p:nvPr/>
        </p:nvGraphicFramePr>
        <p:xfrm>
          <a:off x="838200" y="3886200"/>
          <a:ext cx="73914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1"/>
          <p:cNvGraphicFramePr>
            <a:graphicFrameLocks/>
          </p:cNvGraphicFramePr>
          <p:nvPr/>
        </p:nvGraphicFramePr>
        <p:xfrm>
          <a:off x="914400" y="1066800"/>
          <a:ext cx="7315200" cy="2819400"/>
        </p:xfrm>
        <a:graphic>
          <a:graphicData uri="http://schemas.openxmlformats.org/drawingml/2006/chart">
            <c:chart xmlns:c="http://schemas.openxmlformats.org/drawingml/2006/chart" xmlns:r="http://schemas.openxmlformats.org/officeDocument/2006/relationships" r:id="rId4"/>
          </a:graphicData>
        </a:graphic>
      </p:graphicFrame>
      <p:sp>
        <p:nvSpPr>
          <p:cNvPr id="28678" name="TextBox 6"/>
          <p:cNvSpPr txBox="1">
            <a:spLocks noChangeArrowheads="1"/>
          </p:cNvSpPr>
          <p:nvPr/>
        </p:nvSpPr>
        <p:spPr bwMode="auto">
          <a:xfrm>
            <a:off x="2057400" y="4076700"/>
            <a:ext cx="2286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t>Zooming In. .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z="2000" b="1" smtClean="0"/>
              <a:t>Energy Consumption (in kWh) by Transmission Voltage Customers on </a:t>
            </a:r>
            <a:br>
              <a:rPr lang="en-US" altLang="en-US" sz="2000" b="1" smtClean="0"/>
            </a:br>
            <a:r>
              <a:rPr lang="en-US" altLang="en-US" sz="2000" b="1" smtClean="0"/>
              <a:t>CP of August 7th, 2013, Contrasted against Baseline Energy</a:t>
            </a:r>
            <a:endParaRPr lang="en-US" altLang="en-US" sz="2000" smtClean="0"/>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17</a:t>
            </a:r>
            <a:endParaRPr lang="en-US" dirty="0">
              <a:solidFill>
                <a:prstClr val="black">
                  <a:tint val="75000"/>
                </a:prstClr>
              </a:solidFill>
            </a:endParaRPr>
          </a:p>
        </p:txBody>
      </p:sp>
      <p:graphicFrame>
        <p:nvGraphicFramePr>
          <p:cNvPr id="2" name="Chart 22"/>
          <p:cNvGraphicFramePr>
            <a:graphicFrameLocks/>
          </p:cNvGraphicFramePr>
          <p:nvPr/>
        </p:nvGraphicFramePr>
        <p:xfrm>
          <a:off x="914400" y="1066800"/>
          <a:ext cx="73152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3"/>
          <p:cNvGraphicFramePr>
            <a:graphicFrameLocks/>
          </p:cNvGraphicFramePr>
          <p:nvPr/>
        </p:nvGraphicFramePr>
        <p:xfrm>
          <a:off x="914400" y="3886200"/>
          <a:ext cx="73152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29702" name="TextBox 5"/>
          <p:cNvSpPr txBox="1">
            <a:spLocks noChangeArrowheads="1"/>
          </p:cNvSpPr>
          <p:nvPr/>
        </p:nvSpPr>
        <p:spPr bwMode="auto">
          <a:xfrm>
            <a:off x="1914525" y="3962400"/>
            <a:ext cx="2286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t>Zooming In. .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z="2000" b="1" smtClean="0"/>
              <a:t>Energy Consumption (in kWh) by Transmission Voltage Customers on </a:t>
            </a:r>
            <a:br>
              <a:rPr lang="en-US" altLang="en-US" sz="2000" b="1" smtClean="0"/>
            </a:br>
            <a:r>
              <a:rPr lang="en-US" altLang="en-US" sz="2000" b="1" smtClean="0"/>
              <a:t>CP of September 3rd, 2013, Contrasted against Baseline Energy</a:t>
            </a:r>
            <a:endParaRPr lang="en-US" altLang="en-US" sz="2000" smtClean="0"/>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18</a:t>
            </a:r>
            <a:endParaRPr lang="en-US" dirty="0">
              <a:solidFill>
                <a:prstClr val="black">
                  <a:tint val="75000"/>
                </a:prstClr>
              </a:solidFill>
            </a:endParaRPr>
          </a:p>
        </p:txBody>
      </p:sp>
      <p:graphicFrame>
        <p:nvGraphicFramePr>
          <p:cNvPr id="2" name="Chart 24"/>
          <p:cNvGraphicFramePr>
            <a:graphicFrameLocks/>
          </p:cNvGraphicFramePr>
          <p:nvPr/>
        </p:nvGraphicFramePr>
        <p:xfrm>
          <a:off x="914400" y="990600"/>
          <a:ext cx="7315200" cy="2895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5"/>
          <p:cNvGraphicFramePr>
            <a:graphicFrameLocks/>
          </p:cNvGraphicFramePr>
          <p:nvPr/>
        </p:nvGraphicFramePr>
        <p:xfrm>
          <a:off x="914400" y="3886200"/>
          <a:ext cx="73152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30726" name="TextBox 5"/>
          <p:cNvSpPr txBox="1">
            <a:spLocks noChangeArrowheads="1"/>
          </p:cNvSpPr>
          <p:nvPr/>
        </p:nvSpPr>
        <p:spPr bwMode="auto">
          <a:xfrm>
            <a:off x="2057400" y="4057650"/>
            <a:ext cx="2286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t>Zooming In. .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z="3200" smtClean="0"/>
              <a:t>Distribution of the 4CP Response in 2013 </a:t>
            </a:r>
            <a:br>
              <a:rPr lang="en-US" altLang="en-US" sz="3200" smtClean="0"/>
            </a:br>
            <a:r>
              <a:rPr lang="en-US" altLang="en-US" sz="3200" smtClean="0"/>
              <a:t>by TDU Service Area</a:t>
            </a:r>
          </a:p>
        </p:txBody>
      </p:sp>
      <p:sp>
        <p:nvSpPr>
          <p:cNvPr id="4" name="Slide Number Placeholder 3"/>
          <p:cNvSpPr>
            <a:spLocks noGrp="1"/>
          </p:cNvSpPr>
          <p:nvPr>
            <p:ph type="sldNum" sz="quarter" idx="10"/>
          </p:nvPr>
        </p:nvSpPr>
        <p:spPr/>
        <p:txBody>
          <a:bodyPr/>
          <a:lstStyle/>
          <a:p>
            <a:pPr>
              <a:defRPr/>
            </a:pPr>
            <a:r>
              <a:rPr lang="en-US" dirty="0" smtClean="0">
                <a:solidFill>
                  <a:prstClr val="black">
                    <a:tint val="75000"/>
                  </a:prstClr>
                </a:solidFill>
              </a:rPr>
              <a:t>19</a:t>
            </a:r>
            <a:endParaRPr lang="en-US" dirty="0">
              <a:solidFill>
                <a:prstClr val="black">
                  <a:tint val="75000"/>
                </a:prstClr>
              </a:solidFill>
            </a:endParaRPr>
          </a:p>
        </p:txBody>
      </p:sp>
      <p:graphicFrame>
        <p:nvGraphicFramePr>
          <p:cNvPr id="2" name="Content Placeholder 5"/>
          <p:cNvGraphicFramePr>
            <a:graphicFrameLocks noGrp="1"/>
          </p:cNvGraphicFramePr>
          <p:nvPr>
            <p:ph idx="1"/>
          </p:nvPr>
        </p:nvGraphicFramePr>
        <p:xfrm>
          <a:off x="381000" y="1752600"/>
          <a:ext cx="83058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52400"/>
            <a:ext cx="8229600" cy="1143000"/>
          </a:xfrm>
        </p:spPr>
        <p:txBody>
          <a:bodyPr/>
          <a:lstStyle/>
          <a:p>
            <a:pPr eaLnBrk="1" hangingPunct="1"/>
            <a:r>
              <a:rPr lang="en-US" altLang="en-US" sz="3200" smtClean="0"/>
              <a:t>Background</a:t>
            </a:r>
          </a:p>
        </p:txBody>
      </p:sp>
      <p:sp>
        <p:nvSpPr>
          <p:cNvPr id="14339" name="TextBox 16"/>
          <p:cNvSpPr txBox="1">
            <a:spLocks noChangeArrowheads="1"/>
          </p:cNvSpPr>
          <p:nvPr/>
        </p:nvSpPr>
        <p:spPr bwMode="auto">
          <a:xfrm>
            <a:off x="609600" y="1371600"/>
            <a:ext cx="80772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200" b="1"/>
              <a:t>PUC Subst. Rule §25.505(e)(5): </a:t>
            </a:r>
            <a:r>
              <a:rPr lang="en-US" altLang="en-US" sz="2200"/>
              <a:t>Load serving entities (LSEs) shall provide ERCOT with complete information on load response capabilities that are self-arranged or pursuant to bilateral agreements between LSEs and their customers. </a:t>
            </a:r>
          </a:p>
          <a:p>
            <a:pPr lvl="1" eaLnBrk="1" hangingPunct="1">
              <a:spcBef>
                <a:spcPct val="0"/>
              </a:spcBef>
              <a:buFontTx/>
              <a:buNone/>
            </a:pPr>
            <a:r>
              <a:rPr lang="en-US" altLang="en-US" sz="2200"/>
              <a:t> </a:t>
            </a:r>
          </a:p>
          <a:p>
            <a:pPr eaLnBrk="1" hangingPunct="1">
              <a:spcBef>
                <a:spcPct val="0"/>
              </a:spcBef>
              <a:buFontTx/>
              <a:buNone/>
            </a:pPr>
            <a:r>
              <a:rPr lang="en-US" altLang="en-US" sz="2200" b="1"/>
              <a:t>ERCOT sent an electronic survey to all LSEs in June-July of 2013 seeking customer counts on dynamic pricing/demand response contracts </a:t>
            </a:r>
            <a:r>
              <a:rPr lang="en-US" altLang="en-US" sz="2200"/>
              <a:t>–‘Your response to the survey will allow ERCOT to gain a better understanding of the amount of responsive Load and numbers of retail energy consumers actively responding to Load reduction signals’ </a:t>
            </a:r>
          </a:p>
          <a:p>
            <a:pPr eaLnBrk="1" hangingPunct="1">
              <a:spcBef>
                <a:spcPct val="0"/>
              </a:spcBef>
              <a:buFontTx/>
              <a:buNone/>
            </a:pPr>
            <a:endParaRPr lang="en-US" altLang="en-US" sz="1800"/>
          </a:p>
        </p:txBody>
      </p:sp>
      <p:sp>
        <p:nvSpPr>
          <p:cNvPr id="18" name="Slide Number Placeholder 17"/>
          <p:cNvSpPr>
            <a:spLocks noGrp="1"/>
          </p:cNvSpPr>
          <p:nvPr>
            <p:ph type="sldNum" sz="quarter" idx="10"/>
          </p:nvPr>
        </p:nvSpPr>
        <p:spPr/>
        <p:txBody>
          <a:bodyPr/>
          <a:lstStyle/>
          <a:p>
            <a:pPr>
              <a:defRPr/>
            </a:pPr>
            <a:r>
              <a:rPr lang="en-US" dirty="0"/>
              <a:t>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z="3200" smtClean="0"/>
              <a:t>Load Control Programs</a:t>
            </a:r>
          </a:p>
        </p:txBody>
      </p:sp>
      <p:sp>
        <p:nvSpPr>
          <p:cNvPr id="32771" name="Content Placeholder 2"/>
          <p:cNvSpPr>
            <a:spLocks noGrp="1"/>
          </p:cNvSpPr>
          <p:nvPr>
            <p:ph idx="1"/>
          </p:nvPr>
        </p:nvSpPr>
        <p:spPr/>
        <p:txBody>
          <a:bodyPr/>
          <a:lstStyle/>
          <a:p>
            <a:r>
              <a:rPr lang="en-US" altLang="en-US" sz="2000" smtClean="0"/>
              <a:t>NOIE programs indicate a potential for demand reduction of well over 200 MW</a:t>
            </a:r>
          </a:p>
          <a:p>
            <a:r>
              <a:rPr lang="en-US" altLang="en-US" sz="2000" smtClean="0"/>
              <a:t>Four REPs reported programs; two provided data</a:t>
            </a:r>
          </a:p>
          <a:p>
            <a:r>
              <a:rPr lang="en-US" altLang="en-US" sz="2000" smtClean="0"/>
              <a:t>Demand response estimates from the REP programs are quite small in comparison to the NOIEs</a:t>
            </a:r>
          </a:p>
          <a:p>
            <a:pPr lvl="1"/>
            <a:r>
              <a:rPr lang="en-US" altLang="en-US" sz="2000" smtClean="0"/>
              <a:t>Numerous self-initiated events were reported</a:t>
            </a:r>
          </a:p>
          <a:p>
            <a:pPr lvl="2"/>
            <a:r>
              <a:rPr lang="en-US" altLang="en-US" sz="1800" smtClean="0"/>
              <a:t>Many were too short in duration to provide a meaningful database for analysis</a:t>
            </a:r>
          </a:p>
          <a:p>
            <a:pPr lvl="2"/>
            <a:r>
              <a:rPr lang="en-US" altLang="en-US" sz="1800" smtClean="0"/>
              <a:t>Many involved only a small subset of total enrolled premises</a:t>
            </a:r>
            <a:endParaRPr lang="en-US" altLang="en-US" sz="1600" smtClean="0"/>
          </a:p>
          <a:p>
            <a:pPr lvl="1"/>
            <a:r>
              <a:rPr lang="en-US" altLang="en-US" sz="2000" smtClean="0"/>
              <a:t>Estimated event-specific demand response not reported publicly due to low number of participating REPs</a:t>
            </a:r>
          </a:p>
          <a:p>
            <a:r>
              <a:rPr lang="en-US" altLang="en-US" sz="2000" smtClean="0"/>
              <a:t>Reported participation provides a benchmark for analyzing growth in this product type in future years</a:t>
            </a:r>
          </a:p>
          <a:p>
            <a:endParaRPr lang="en-US" altLang="en-US" sz="2000" smtClean="0"/>
          </a:p>
          <a:p>
            <a:endParaRPr lang="en-US" altLang="en-US" sz="2000" smtClean="0"/>
          </a:p>
          <a:p>
            <a:endParaRPr lang="en-US" altLang="en-US" smtClean="0"/>
          </a:p>
        </p:txBody>
      </p:sp>
      <p:sp>
        <p:nvSpPr>
          <p:cNvPr id="4" name="Slide Number Placeholder 3"/>
          <p:cNvSpPr>
            <a:spLocks noGrp="1"/>
          </p:cNvSpPr>
          <p:nvPr>
            <p:ph type="sldNum" sz="quarter" idx="10"/>
          </p:nvPr>
        </p:nvSpPr>
        <p:spPr/>
        <p:txBody>
          <a:bodyPr/>
          <a:lstStyle/>
          <a:p>
            <a:pPr>
              <a:defRPr/>
            </a:pPr>
            <a:r>
              <a:rPr lang="en-US" dirty="0" smtClean="0"/>
              <a:t>20</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z="3200" smtClean="0"/>
              <a:t>Peak Rebate Programs</a:t>
            </a:r>
          </a:p>
        </p:txBody>
      </p:sp>
      <p:sp>
        <p:nvSpPr>
          <p:cNvPr id="33795" name="Content Placeholder 2"/>
          <p:cNvSpPr>
            <a:spLocks noGrp="1"/>
          </p:cNvSpPr>
          <p:nvPr>
            <p:ph idx="1"/>
          </p:nvPr>
        </p:nvSpPr>
        <p:spPr/>
        <p:txBody>
          <a:bodyPr/>
          <a:lstStyle/>
          <a:p>
            <a:r>
              <a:rPr lang="en-US" altLang="en-US" sz="2000" smtClean="0"/>
              <a:t>These programs had fewer than 2,000 participants in areas opened to retail competition in 2013</a:t>
            </a:r>
          </a:p>
          <a:p>
            <a:r>
              <a:rPr lang="en-US" altLang="en-US" sz="2000" smtClean="0"/>
              <a:t>Participants are mainly residential energy consumers</a:t>
            </a:r>
          </a:p>
          <a:p>
            <a:r>
              <a:rPr lang="en-US" altLang="en-US" sz="2000" smtClean="0"/>
              <a:t>It appears as though only one of the two REPs offering this type of program used it in 2013 – probably due to the low number of price spikes (see Appendix)</a:t>
            </a:r>
          </a:p>
          <a:p>
            <a:r>
              <a:rPr lang="en-US" altLang="en-US" sz="2000" smtClean="0"/>
              <a:t>Estimated demand response not reported publicly due to low number of participating REPs</a:t>
            </a:r>
          </a:p>
          <a:p>
            <a:pPr>
              <a:buFont typeface="Arial" panose="020B0604020202020204" pitchFamily="34" charset="0"/>
              <a:buNone/>
            </a:pPr>
            <a:endParaRPr lang="en-US" altLang="en-US" smtClean="0"/>
          </a:p>
        </p:txBody>
      </p:sp>
      <p:sp>
        <p:nvSpPr>
          <p:cNvPr id="4" name="Slide Number Placeholder 3"/>
          <p:cNvSpPr>
            <a:spLocks noGrp="1"/>
          </p:cNvSpPr>
          <p:nvPr>
            <p:ph type="sldNum" sz="quarter" idx="10"/>
          </p:nvPr>
        </p:nvSpPr>
        <p:spPr/>
        <p:txBody>
          <a:bodyPr/>
          <a:lstStyle/>
          <a:p>
            <a:pPr>
              <a:defRPr/>
            </a:pPr>
            <a:r>
              <a:rPr lang="en-US" dirty="0" smtClean="0"/>
              <a:t>21</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z="3200" smtClean="0"/>
              <a:t>Response to a Price Spike</a:t>
            </a:r>
          </a:p>
        </p:txBody>
      </p:sp>
      <p:graphicFrame>
        <p:nvGraphicFramePr>
          <p:cNvPr id="2" name="Content Placeholder 1"/>
          <p:cNvGraphicFramePr>
            <a:graphicFrameLocks noGrp="1"/>
          </p:cNvGraphicFramePr>
          <p:nvPr>
            <p:ph idx="1"/>
          </p:nvPr>
        </p:nvGraphicFramePr>
        <p:xfrm>
          <a:off x="1295400" y="990600"/>
          <a:ext cx="6781800" cy="5630863"/>
        </p:xfrm>
        <a:graphic>
          <a:graphicData uri="http://schemas.openxmlformats.org/drawingml/2006/table">
            <a:tbl>
              <a:tblPr/>
              <a:tblGrid>
                <a:gridCol w="6021388"/>
                <a:gridCol w="760412"/>
              </a:tblGrid>
              <a:tr h="5064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itchFamily="34" charset="0"/>
                          <a:cs typeface="Arial" pitchFamily="34" charset="0"/>
                        </a:rPr>
                        <a:t>Estimated Demand Response During a Spike in Wholesale Energy Prices in 2013  (1,2)</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itchFamily="34" charset="0"/>
                          <a:cs typeface="Arial" pitchFamily="34" charset="0"/>
                        </a:rPr>
                        <a:t>(For a Load Zone Settlement Point Price above $3,000/</a:t>
                      </a:r>
                      <a:r>
                        <a:rPr kumimoji="0" lang="en-US" altLang="en-US" sz="1600" b="0" i="0" u="none" strike="noStrike" cap="none" normalizeH="0" baseline="0" dirty="0" err="1" smtClean="0">
                          <a:ln>
                            <a:noFill/>
                          </a:ln>
                          <a:solidFill>
                            <a:srgbClr val="000000"/>
                          </a:solidFill>
                          <a:effectLst/>
                          <a:latin typeface="Calibri" pitchFamily="34" charset="0"/>
                          <a:cs typeface="Arial" pitchFamily="34" charset="0"/>
                        </a:rPr>
                        <a:t>MWh</a:t>
                      </a:r>
                      <a:r>
                        <a:rPr kumimoji="0" lang="en-US" altLang="en-US" sz="1600" b="0" i="0" u="none" strike="noStrike" cap="none" normalizeH="0" baseline="0" dirty="0" smtClean="0">
                          <a:ln>
                            <a:noFill/>
                          </a:ln>
                          <a:solidFill>
                            <a:srgbClr val="000000"/>
                          </a:solidFill>
                          <a:effectLst/>
                          <a:latin typeface="Calibri" pitchFamily="34" charset="0"/>
                          <a:cs typeface="Arial" pitchFamily="34" charset="0"/>
                        </a:rPr>
                        <a:t>)</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641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Total MW</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RTP and B&amp;I Programs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Customers with IDR Meters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180</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Customers with AMS Meters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2</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Rough Estimate of Other Response not otherwise accounted for (3)</a:t>
                      </a: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50</a:t>
                      </a:r>
                    </a:p>
                  </a:txBody>
                  <a:tcPr marL="68250" marR="6825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Load Control Programs Implemented by NOIEs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200</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Peak Load Rebate Programs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0.5</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TOTAL</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432.5</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527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Notes: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03300">
                <a:tc>
                  <a:txBody>
                    <a:bodyPr/>
                    <a:lstStyle>
                      <a:lvl1pPr marL="342900" indent="-3429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342900" marR="0" lvl="0" indent="-342900" algn="l" defTabSz="914400" rtl="0" eaLnBrk="1" fontAlgn="b" latinLnBrk="0" hangingPunct="1">
                        <a:lnSpc>
                          <a:spcPct val="100000"/>
                        </a:lnSpc>
                        <a:spcBef>
                          <a:spcPct val="0"/>
                        </a:spcBef>
                        <a:spcAft>
                          <a:spcPct val="0"/>
                        </a:spcAft>
                        <a:buClrTx/>
                        <a:buSzTx/>
                        <a:buFontTx/>
                        <a:buAutoNum type="arabicParenBoth"/>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There were very few price spikes in ERCOT in 2013 (see Appendix).  Consequently, many programs were not activated and the estimates here do not reflect potential demand reduction.</a:t>
                      </a:r>
                    </a:p>
                    <a:p>
                      <a:pPr marL="342900" marR="0" lvl="0" indent="-342900" algn="l" defTabSz="914400" rtl="0" eaLnBrk="1" fontAlgn="b" latinLnBrk="0" hangingPunct="1">
                        <a:lnSpc>
                          <a:spcPct val="100000"/>
                        </a:lnSpc>
                        <a:spcBef>
                          <a:spcPct val="0"/>
                        </a:spcBef>
                        <a:spcAft>
                          <a:spcPct val="0"/>
                        </a:spcAft>
                        <a:buClrTx/>
                        <a:buSzTx/>
                        <a:buFontTx/>
                        <a:buAutoNum type="arabicParenBoth"/>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Methodology:  Regression analysis.</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198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(3)  This is a conservative estimate based on judgment, to account for price-responsive industrials within NOIE service areas.  </a:t>
                      </a:r>
                      <a:endParaRPr kumimoji="0" lang="en-US" altLang="en-US" sz="1400" b="0" i="0" u="none" strike="noStrike" cap="none" normalizeH="0" baseline="0" dirty="0" smtClean="0">
                        <a:ln>
                          <a:noFill/>
                        </a:ln>
                        <a:solidFill>
                          <a:schemeClr val="accent4">
                            <a:lumMod val="75000"/>
                          </a:schemeClr>
                        </a:solidFill>
                        <a:effectLst/>
                        <a:latin typeface="Calibri" pitchFamily="34" charset="0"/>
                        <a:cs typeface="Arial" pitchFamily="34" charset="0"/>
                      </a:endParaRP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0000"/>
                          </a:solidFill>
                          <a:effectLst/>
                          <a:latin typeface="Calibri" pitchFamily="34" charset="0"/>
                          <a:cs typeface="Arial" pitchFamily="34" charset="0"/>
                        </a:rPr>
                        <a:t> </a:t>
                      </a:r>
                    </a:p>
                  </a:txBody>
                  <a:tcPr marL="9525" marR="9525" marT="9523"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Slide Number Placeholder 3"/>
          <p:cNvSpPr>
            <a:spLocks noGrp="1"/>
          </p:cNvSpPr>
          <p:nvPr>
            <p:ph type="sldNum" sz="quarter" idx="10"/>
          </p:nvPr>
        </p:nvSpPr>
        <p:spPr/>
        <p:txBody>
          <a:bodyPr/>
          <a:lstStyle/>
          <a:p>
            <a:pPr>
              <a:defRPr/>
            </a:pPr>
            <a:r>
              <a:rPr lang="en-US" dirty="0" smtClean="0"/>
              <a:t>22</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09600" y="228600"/>
            <a:ext cx="8229600" cy="1143000"/>
          </a:xfrm>
        </p:spPr>
        <p:txBody>
          <a:bodyPr/>
          <a:lstStyle/>
          <a:p>
            <a:r>
              <a:rPr lang="en-US" altLang="en-US" sz="3200" smtClean="0"/>
              <a:t>Response to Price Spikes by Consumers </a:t>
            </a:r>
            <a:br>
              <a:rPr lang="en-US" altLang="en-US" sz="3200" smtClean="0"/>
            </a:br>
            <a:r>
              <a:rPr lang="en-US" altLang="en-US" sz="3200" smtClean="0"/>
              <a:t>with IDR Meters in Competitive Areas</a:t>
            </a:r>
          </a:p>
        </p:txBody>
      </p:sp>
      <p:sp>
        <p:nvSpPr>
          <p:cNvPr id="4" name="Slide Number Placeholder 3"/>
          <p:cNvSpPr>
            <a:spLocks noGrp="1"/>
          </p:cNvSpPr>
          <p:nvPr>
            <p:ph type="sldNum" sz="quarter" idx="10"/>
          </p:nvPr>
        </p:nvSpPr>
        <p:spPr/>
        <p:txBody>
          <a:bodyPr/>
          <a:lstStyle/>
          <a:p>
            <a:pPr>
              <a:defRPr/>
            </a:pPr>
            <a:r>
              <a:rPr lang="en-US" dirty="0" smtClean="0"/>
              <a:t>23</a:t>
            </a:r>
            <a:endParaRPr lang="en-US" dirty="0"/>
          </a:p>
        </p:txBody>
      </p:sp>
      <p:graphicFrame>
        <p:nvGraphicFramePr>
          <p:cNvPr id="8" name="Content Placeholder 7"/>
          <p:cNvGraphicFramePr>
            <a:graphicFrameLocks noGrp="1"/>
          </p:cNvGraphicFramePr>
          <p:nvPr>
            <p:ph idx="1"/>
          </p:nvPr>
        </p:nvGraphicFramePr>
        <p:xfrm>
          <a:off x="457200" y="1447800"/>
          <a:ext cx="8229600" cy="44957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762000" y="228600"/>
            <a:ext cx="8382000" cy="1143000"/>
          </a:xfrm>
        </p:spPr>
        <p:txBody>
          <a:bodyPr/>
          <a:lstStyle/>
          <a:p>
            <a:pPr algn="l"/>
            <a:r>
              <a:rPr lang="en-US" altLang="en-US" sz="2800" smtClean="0"/>
              <a:t>Response to Price Spikes by Consumers with IDR Meters in Competitive Areas– Baseline Approach</a:t>
            </a:r>
          </a:p>
        </p:txBody>
      </p:sp>
      <p:sp>
        <p:nvSpPr>
          <p:cNvPr id="4" name="Slide Number Placeholder 3"/>
          <p:cNvSpPr>
            <a:spLocks noGrp="1"/>
          </p:cNvSpPr>
          <p:nvPr>
            <p:ph type="sldNum" sz="quarter" idx="10"/>
          </p:nvPr>
        </p:nvSpPr>
        <p:spPr/>
        <p:txBody>
          <a:bodyPr/>
          <a:lstStyle/>
          <a:p>
            <a:pPr>
              <a:defRPr/>
            </a:pPr>
            <a:r>
              <a:rPr lang="en-US" dirty="0" smtClean="0"/>
              <a:t>23</a:t>
            </a:r>
            <a:endParaRPr lang="en-US" dirty="0"/>
          </a:p>
        </p:txBody>
      </p:sp>
      <p:sp>
        <p:nvSpPr>
          <p:cNvPr id="36868" name="Content Placeholder 1"/>
          <p:cNvSpPr>
            <a:spLocks noGrp="1"/>
          </p:cNvSpPr>
          <p:nvPr>
            <p:ph idx="1"/>
          </p:nvPr>
        </p:nvSpPr>
        <p:spPr>
          <a:xfrm>
            <a:off x="457200" y="1447800"/>
            <a:ext cx="8229600" cy="4343400"/>
          </a:xfrm>
        </p:spPr>
        <p:txBody>
          <a:bodyPr/>
          <a:lstStyle/>
          <a:p>
            <a:r>
              <a:rPr lang="en-US" altLang="en-US" sz="2000" smtClean="0"/>
              <a:t>Intervals with North Zone price higher than $3000/MWh are selected as price spikes. The </a:t>
            </a:r>
            <a:r>
              <a:rPr lang="en-US" altLang="en-US" sz="2000" smtClean="0">
                <a:solidFill>
                  <a:srgbClr val="000000"/>
                </a:solidFill>
                <a:cs typeface="Times New Roman" panose="02020603050405020304" pitchFamily="18" charset="0"/>
              </a:rPr>
              <a:t>ERCOT ERS “Middle 8-of-10” methodology was adopted.</a:t>
            </a:r>
          </a:p>
          <a:p>
            <a:endParaRPr lang="en-US" altLang="en-US" sz="2000" smtClean="0"/>
          </a:p>
          <a:p>
            <a:endParaRPr lang="en-US" altLang="en-US" sz="2000" smtClean="0"/>
          </a:p>
          <a:p>
            <a:endParaRPr lang="en-US" altLang="en-US" sz="2000" smtClean="0"/>
          </a:p>
          <a:p>
            <a:endParaRPr lang="en-US" altLang="en-US" sz="2000" smtClean="0"/>
          </a:p>
          <a:p>
            <a:endParaRPr lang="en-US" altLang="en-US" sz="2000" smtClean="0"/>
          </a:p>
          <a:p>
            <a:endParaRPr lang="en-US" altLang="en-US" sz="2000" smtClean="0"/>
          </a:p>
          <a:p>
            <a:endParaRPr lang="en-US" altLang="en-US" sz="2000" smtClean="0"/>
          </a:p>
          <a:p>
            <a:endParaRPr lang="en-US" altLang="en-US" sz="2000" smtClean="0"/>
          </a:p>
          <a:p>
            <a:endParaRPr lang="en-US" altLang="en-US" sz="1600" smtClean="0"/>
          </a:p>
          <a:p>
            <a:endParaRPr lang="en-US" altLang="en-US" sz="1600" smtClean="0"/>
          </a:p>
          <a:p>
            <a:r>
              <a:rPr lang="en-US" altLang="en-US" sz="1600" smtClean="0"/>
              <a:t>Note that Feb 2</a:t>
            </a:r>
            <a:r>
              <a:rPr lang="en-US" altLang="en-US" sz="1600" baseline="30000" smtClean="0"/>
              <a:t>nd</a:t>
            </a:r>
            <a:r>
              <a:rPr lang="en-US" altLang="en-US" sz="1600" smtClean="0"/>
              <a:t>, 2011 price spike event was deleted due to overlapping ERCOT EEA and ERS deployment.</a:t>
            </a:r>
          </a:p>
        </p:txBody>
      </p:sp>
      <p:graphicFrame>
        <p:nvGraphicFramePr>
          <p:cNvPr id="5" name="Table 4"/>
          <p:cNvGraphicFramePr>
            <a:graphicFrameLocks noGrp="1"/>
          </p:cNvGraphicFramePr>
          <p:nvPr/>
        </p:nvGraphicFramePr>
        <p:xfrm>
          <a:off x="2438400" y="2209800"/>
          <a:ext cx="3657600" cy="3306763"/>
        </p:xfrm>
        <a:graphic>
          <a:graphicData uri="http://schemas.openxmlformats.org/drawingml/2006/table">
            <a:tbl>
              <a:tblPr/>
              <a:tblGrid>
                <a:gridCol w="530225"/>
                <a:gridCol w="827088"/>
                <a:gridCol w="879475"/>
                <a:gridCol w="1420812"/>
              </a:tblGrid>
              <a:tr h="861781">
                <a:tc>
                  <a:txBody>
                    <a:bodyPr/>
                    <a:lstStyle/>
                    <a:p>
                      <a:pPr marL="0" marR="0" fontAlgn="b">
                        <a:spcBef>
                          <a:spcPts val="0"/>
                        </a:spcBef>
                        <a:spcAft>
                          <a:spcPts val="0"/>
                        </a:spcAft>
                      </a:pPr>
                      <a:r>
                        <a:rPr lang="en-US" sz="1400">
                          <a:solidFill>
                            <a:srgbClr val="000000"/>
                          </a:solidFill>
                          <a:effectLst/>
                          <a:latin typeface="Calibri"/>
                          <a:ea typeface="Calibri"/>
                          <a:cs typeface="Times New Roman"/>
                        </a:rPr>
                        <a:t>Events</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fontAlgn="b">
                        <a:spcBef>
                          <a:spcPts val="0"/>
                        </a:spcBef>
                        <a:spcAft>
                          <a:spcPts val="0"/>
                        </a:spcAft>
                      </a:pPr>
                      <a:r>
                        <a:rPr lang="en-US" sz="1400">
                          <a:solidFill>
                            <a:srgbClr val="000000"/>
                          </a:solidFill>
                          <a:effectLst/>
                          <a:latin typeface="Calibri"/>
                          <a:ea typeface="Calibri"/>
                          <a:cs typeface="Times New Roman"/>
                        </a:rPr>
                        <a:t>Date</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ctr" fontAlgn="t">
                        <a:spcBef>
                          <a:spcPts val="0"/>
                        </a:spcBef>
                        <a:spcAft>
                          <a:spcPts val="0"/>
                        </a:spcAft>
                      </a:pPr>
                      <a:r>
                        <a:rPr lang="en-US" sz="1400">
                          <a:solidFill>
                            <a:srgbClr val="000000"/>
                          </a:solidFill>
                          <a:effectLst/>
                          <a:latin typeface="Calibri"/>
                          <a:ea typeface="Calibri"/>
                          <a:cs typeface="Times New Roman"/>
                        </a:rPr>
                        <a:t># of customers in the program</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ctr" fontAlgn="t">
                        <a:spcBef>
                          <a:spcPts val="0"/>
                        </a:spcBef>
                        <a:spcAft>
                          <a:spcPts val="0"/>
                        </a:spcAft>
                      </a:pPr>
                      <a:r>
                        <a:rPr lang="en-US" sz="1400">
                          <a:solidFill>
                            <a:srgbClr val="000000"/>
                          </a:solidFill>
                          <a:effectLst/>
                          <a:latin typeface="Calibri"/>
                          <a:ea typeface="Calibri"/>
                          <a:cs typeface="Times New Roman"/>
                        </a:rPr>
                        <a:t>MW Saving</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2</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3/3/2011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t">
                        <a:spcBef>
                          <a:spcPts val="0"/>
                        </a:spcBef>
                        <a:spcAft>
                          <a:spcPts val="0"/>
                        </a:spcAft>
                      </a:pPr>
                      <a:r>
                        <a:rPr lang="en-US" sz="1400">
                          <a:solidFill>
                            <a:srgbClr val="000000"/>
                          </a:solidFill>
                          <a:effectLst/>
                          <a:latin typeface="Calibri"/>
                          <a:ea typeface="Calibri"/>
                          <a:cs typeface="Times New Roman"/>
                        </a:rPr>
                        <a:t>292</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6/27/2011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t">
                        <a:spcBef>
                          <a:spcPts val="0"/>
                        </a:spcBef>
                        <a:spcAft>
                          <a:spcPts val="0"/>
                        </a:spcAft>
                      </a:pPr>
                      <a:r>
                        <a:rPr lang="en-US" sz="1400">
                          <a:solidFill>
                            <a:srgbClr val="000000"/>
                          </a:solidFill>
                          <a:effectLst/>
                          <a:latin typeface="Calibri"/>
                          <a:ea typeface="Calibri"/>
                          <a:cs typeface="Times New Roman"/>
                        </a:rPr>
                        <a:t>374</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0.9</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4</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8/1/2011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-10.3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5</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8/2/2011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-0.5</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6</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8/3/2011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t">
                        <a:spcBef>
                          <a:spcPts val="0"/>
                        </a:spcBef>
                        <a:spcAft>
                          <a:spcPts val="0"/>
                        </a:spcAft>
                      </a:pPr>
                      <a:r>
                        <a:rPr lang="en-US" sz="1400">
                          <a:solidFill>
                            <a:srgbClr val="000000"/>
                          </a:solidFill>
                          <a:effectLst/>
                          <a:latin typeface="Calibri"/>
                          <a:ea typeface="Calibri"/>
                          <a:cs typeface="Times New Roman"/>
                        </a:rPr>
                        <a:t>380</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10.3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7</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8/4/2011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30.2</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8/5/2011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7.5</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9</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8/23/2011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382</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-2.8</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10</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8/24/2011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383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28.7</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11</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4/5/2013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t">
                        <a:spcBef>
                          <a:spcPts val="0"/>
                        </a:spcBef>
                        <a:spcAft>
                          <a:spcPts val="0"/>
                        </a:spcAft>
                      </a:pPr>
                      <a:r>
                        <a:rPr lang="en-US" sz="1400">
                          <a:solidFill>
                            <a:srgbClr val="000000"/>
                          </a:solidFill>
                          <a:effectLst/>
                          <a:latin typeface="Calibri"/>
                          <a:ea typeface="Calibri"/>
                          <a:cs typeface="Times New Roman"/>
                        </a:rPr>
                        <a:t>1192</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181.9</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22271">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12</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a:solidFill>
                            <a:srgbClr val="000000"/>
                          </a:solidFill>
                          <a:effectLst/>
                          <a:latin typeface="Calibri"/>
                          <a:ea typeface="Calibri"/>
                          <a:cs typeface="Times New Roman"/>
                        </a:rPr>
                        <a:t>9/3/2013</a:t>
                      </a:r>
                      <a:endParaRPr lang="en-US" sz="110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t">
                        <a:spcBef>
                          <a:spcPts val="0"/>
                        </a:spcBef>
                        <a:spcAft>
                          <a:spcPts val="0"/>
                        </a:spcAft>
                      </a:pPr>
                      <a:r>
                        <a:rPr lang="en-US" sz="1400">
                          <a:solidFill>
                            <a:srgbClr val="000000"/>
                          </a:solidFill>
                          <a:effectLst/>
                          <a:latin typeface="Calibri"/>
                          <a:ea typeface="Calibri"/>
                          <a:cs typeface="Times New Roman"/>
                        </a:rPr>
                        <a:t>1531</a:t>
                      </a:r>
                      <a:endParaRPr lang="en-US" sz="1100">
                        <a:effectLst/>
                        <a:latin typeface="Calibri"/>
                        <a:ea typeface="Calibri"/>
                        <a:cs typeface="Times New Roman"/>
                      </a:endParaRPr>
                    </a:p>
                  </a:txBody>
                  <a:tcPr marL="8255" marR="8255" marT="8256"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algn="r" fontAlgn="b">
                        <a:spcBef>
                          <a:spcPts val="0"/>
                        </a:spcBef>
                        <a:spcAft>
                          <a:spcPts val="0"/>
                        </a:spcAft>
                      </a:pPr>
                      <a:r>
                        <a:rPr lang="en-US" sz="1400" dirty="0">
                          <a:solidFill>
                            <a:srgbClr val="000000"/>
                          </a:solidFill>
                          <a:effectLst/>
                          <a:latin typeface="Calibri"/>
                          <a:ea typeface="Calibri"/>
                          <a:cs typeface="Times New Roman"/>
                        </a:rPr>
                        <a:t>90.1</a:t>
                      </a:r>
                      <a:endParaRPr lang="en-US" sz="1100" dirty="0">
                        <a:effectLst/>
                        <a:latin typeface="Calibri"/>
                        <a:ea typeface="Calibri"/>
                        <a:cs typeface="Times New Roman"/>
                      </a:endParaRPr>
                    </a:p>
                  </a:txBody>
                  <a:tcPr marL="8255" marR="8255" marT="8256"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z="3200" smtClean="0"/>
              <a:t>Observations</a:t>
            </a:r>
          </a:p>
        </p:txBody>
      </p:sp>
      <p:sp>
        <p:nvSpPr>
          <p:cNvPr id="37891" name="Content Placeholder 2"/>
          <p:cNvSpPr>
            <a:spLocks noGrp="1"/>
          </p:cNvSpPr>
          <p:nvPr>
            <p:ph idx="1"/>
          </p:nvPr>
        </p:nvSpPr>
        <p:spPr/>
        <p:txBody>
          <a:bodyPr/>
          <a:lstStyle/>
          <a:p>
            <a:r>
              <a:rPr lang="en-US" altLang="en-US" sz="2000" smtClean="0"/>
              <a:t>Yes, the demand side of ERCOT’s market responds to price signals (e.g., spikes in wholesale prices and 4CP-based transmission prices).</a:t>
            </a:r>
          </a:p>
          <a:p>
            <a:endParaRPr lang="en-US" altLang="en-US" sz="2000" smtClean="0">
              <a:solidFill>
                <a:srgbClr val="FF0000"/>
              </a:solidFill>
            </a:endParaRPr>
          </a:p>
          <a:p>
            <a:r>
              <a:rPr lang="en-US" altLang="en-US" sz="2000" smtClean="0"/>
              <a:t>Gaps in the data and the small number of price spikes in 2013 may have prevented us from detecting the full potential of these programs and pricing products in reducing demand during “events.”</a:t>
            </a:r>
          </a:p>
          <a:p>
            <a:endParaRPr lang="en-US" altLang="en-US" smtClean="0"/>
          </a:p>
          <a:p>
            <a:endParaRPr lang="en-US" altLang="en-US" smtClean="0"/>
          </a:p>
        </p:txBody>
      </p:sp>
      <p:sp>
        <p:nvSpPr>
          <p:cNvPr id="4" name="Slide Number Placeholder 3"/>
          <p:cNvSpPr>
            <a:spLocks noGrp="1"/>
          </p:cNvSpPr>
          <p:nvPr>
            <p:ph type="sldNum" sz="quarter" idx="10"/>
          </p:nvPr>
        </p:nvSpPr>
        <p:spPr/>
        <p:txBody>
          <a:bodyPr/>
          <a:lstStyle/>
          <a:p>
            <a:pPr>
              <a:defRPr/>
            </a:pPr>
            <a:r>
              <a:rPr lang="en-US" dirty="0" smtClean="0"/>
              <a:t>24</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152400"/>
            <a:ext cx="8229600" cy="1143000"/>
          </a:xfrm>
        </p:spPr>
        <p:txBody>
          <a:bodyPr/>
          <a:lstStyle/>
          <a:p>
            <a:r>
              <a:rPr lang="en-US" altLang="en-US" sz="3200" smtClean="0"/>
              <a:t>Next Steps</a:t>
            </a:r>
          </a:p>
        </p:txBody>
      </p:sp>
      <p:sp>
        <p:nvSpPr>
          <p:cNvPr id="38915" name="Content Placeholder 2"/>
          <p:cNvSpPr>
            <a:spLocks noGrp="1"/>
          </p:cNvSpPr>
          <p:nvPr>
            <p:ph idx="1"/>
          </p:nvPr>
        </p:nvSpPr>
        <p:spPr>
          <a:xfrm>
            <a:off x="457200" y="1600200"/>
            <a:ext cx="8229600" cy="4525963"/>
          </a:xfrm>
        </p:spPr>
        <p:txBody>
          <a:bodyPr>
            <a:normAutofit fontScale="62500" lnSpcReduction="20000"/>
          </a:bodyPr>
          <a:lstStyle/>
          <a:p>
            <a:pPr>
              <a:defRPr/>
            </a:pPr>
            <a:r>
              <a:rPr lang="en-US" altLang="en-US" sz="4000" dirty="0" smtClean="0"/>
              <a:t>2014 data collection project</a:t>
            </a:r>
          </a:p>
          <a:p>
            <a:pPr lvl="1">
              <a:defRPr/>
            </a:pPr>
            <a:r>
              <a:rPr lang="en-US" altLang="en-US" sz="2900" dirty="0"/>
              <a:t>September 30, 2014 - snapshot by REPs for which ESI IDs are in programs</a:t>
            </a:r>
          </a:p>
          <a:p>
            <a:pPr lvl="1">
              <a:defRPr/>
            </a:pPr>
            <a:r>
              <a:rPr lang="en-US" altLang="en-US" sz="2900" dirty="0"/>
              <a:t>November 1, 2014 - file submission to </a:t>
            </a:r>
            <a:r>
              <a:rPr lang="en-US" altLang="en-US" sz="2900" dirty="0" smtClean="0"/>
              <a:t>ERCOT*</a:t>
            </a:r>
            <a:endParaRPr lang="en-US" altLang="en-US" sz="2900" dirty="0"/>
          </a:p>
          <a:p>
            <a:pPr lvl="1">
              <a:defRPr/>
            </a:pPr>
            <a:r>
              <a:rPr lang="en-US" altLang="en-US" sz="2900" dirty="0"/>
              <a:t>November 15, 2014 - error correction file submission to ERCOT</a:t>
            </a:r>
          </a:p>
          <a:p>
            <a:pPr lvl="2">
              <a:defRPr/>
            </a:pPr>
            <a:r>
              <a:rPr lang="en-US" altLang="en-US" sz="2900" dirty="0"/>
              <a:t>* pushed file submission back by 2 weeks to allow any error handling to be completed prior to Thanksgiving Holiday</a:t>
            </a:r>
          </a:p>
          <a:p>
            <a:pPr lvl="2">
              <a:defRPr/>
            </a:pPr>
            <a:r>
              <a:rPr lang="en-US" sz="2900" dirty="0"/>
              <a:t>REP should make all necessary corrections and re-send the full file to ERCOT. ERCOT will use the last file sent for data analysis.</a:t>
            </a:r>
            <a:endParaRPr lang="en-US" altLang="en-US" sz="2900" dirty="0"/>
          </a:p>
          <a:p>
            <a:pPr lvl="1">
              <a:defRPr/>
            </a:pPr>
            <a:r>
              <a:rPr lang="en-US" altLang="en-US" sz="2900" dirty="0"/>
              <a:t>November 15, 2014 – ERCOT will send Survey Monkey links to REPs to gather REP-specific event information</a:t>
            </a:r>
          </a:p>
          <a:p>
            <a:pPr>
              <a:defRPr/>
            </a:pPr>
            <a:r>
              <a:rPr lang="en-US" altLang="en-US" sz="4000" dirty="0" smtClean="0"/>
              <a:t>TOU Analysis</a:t>
            </a:r>
          </a:p>
          <a:p>
            <a:pPr lvl="1">
              <a:defRPr/>
            </a:pPr>
            <a:r>
              <a:rPr lang="en-US" altLang="en-US" sz="3400" dirty="0" smtClean="0"/>
              <a:t>What are our expectations?</a:t>
            </a:r>
          </a:p>
          <a:p>
            <a:pPr lvl="1">
              <a:defRPr/>
            </a:pPr>
            <a:r>
              <a:rPr lang="en-US" altLang="en-US" sz="3400" dirty="0" smtClean="0"/>
              <a:t>What can we accomplish without asking REPs for more data?</a:t>
            </a:r>
          </a:p>
        </p:txBody>
      </p:sp>
      <p:sp>
        <p:nvSpPr>
          <p:cNvPr id="4" name="Slide Number Placeholder 3"/>
          <p:cNvSpPr>
            <a:spLocks noGrp="1"/>
          </p:cNvSpPr>
          <p:nvPr>
            <p:ph type="sldNum" sz="quarter" idx="10"/>
          </p:nvPr>
        </p:nvSpPr>
        <p:spPr/>
        <p:txBody>
          <a:bodyPr/>
          <a:lstStyle/>
          <a:p>
            <a:pPr>
              <a:defRPr/>
            </a:pPr>
            <a:r>
              <a:rPr lang="en-US" dirty="0" smtClean="0"/>
              <a:t>25</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457200" y="2971800"/>
            <a:ext cx="8229600" cy="3154363"/>
          </a:xfrm>
        </p:spPr>
        <p:txBody>
          <a:bodyPr/>
          <a:lstStyle/>
          <a:p>
            <a:pPr marL="0" indent="0" algn="ctr">
              <a:buFont typeface="Arial" panose="020B0604020202020204" pitchFamily="34" charset="0"/>
              <a:buNone/>
            </a:pPr>
            <a:r>
              <a:rPr lang="en-US" altLang="en-US" sz="4000" smtClean="0"/>
              <a:t>APPENDIX</a:t>
            </a:r>
          </a:p>
        </p:txBody>
      </p:sp>
      <p:sp>
        <p:nvSpPr>
          <p:cNvPr id="4" name="Slide Number Placeholder 3"/>
          <p:cNvSpPr>
            <a:spLocks noGrp="1"/>
          </p:cNvSpPr>
          <p:nvPr>
            <p:ph type="sldNum" sz="quarter" idx="10"/>
          </p:nvPr>
        </p:nvSpPr>
        <p:spPr/>
        <p:txBody>
          <a:bodyPr/>
          <a:lstStyle/>
          <a:p>
            <a:pPr>
              <a:defRPr/>
            </a:pPr>
            <a:r>
              <a:rPr lang="en-US" dirty="0" smtClean="0"/>
              <a:t>26</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z="4000" smtClean="0"/>
              <a:t>Pricing Events -- June</a:t>
            </a:r>
          </a:p>
        </p:txBody>
      </p:sp>
      <p:pic>
        <p:nvPicPr>
          <p:cNvPr id="40963" name="Picture 8" descr="C:\Users\pwattles\AppData\Local\Microsoft\Windows\Temporary Internet Files\Content.Outlook\NSQQMZOX\rtspp june 2013.jpg"/>
          <p:cNvPicPr>
            <a:picLocks noChangeAspect="1" noChangeArrowheads="1"/>
          </p:cNvPicPr>
          <p:nvPr/>
        </p:nvPicPr>
        <p:blipFill>
          <a:blip r:embed="rId3">
            <a:extLst>
              <a:ext uri="{28A0092B-C50C-407E-A947-70E740481C1C}">
                <a14:useLocalDpi xmlns:a14="http://schemas.microsoft.com/office/drawing/2010/main" val="0"/>
              </a:ext>
            </a:extLst>
          </a:blip>
          <a:srcRect t="6334" r="4625"/>
          <a:stretch>
            <a:fillRect/>
          </a:stretch>
        </p:blipFill>
        <p:spPr bwMode="auto">
          <a:xfrm>
            <a:off x="171450" y="1219200"/>
            <a:ext cx="74485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Box 9"/>
          <p:cNvSpPr txBox="1">
            <a:spLocks noChangeArrowheads="1"/>
          </p:cNvSpPr>
          <p:nvPr/>
        </p:nvSpPr>
        <p:spPr bwMode="auto">
          <a:xfrm>
            <a:off x="6261100" y="2968625"/>
            <a:ext cx="2578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latin typeface="Arial" panose="020B0604020202020204" pitchFamily="34" charset="0"/>
              </a:rPr>
              <a:t>June 2013, North Load Zone</a:t>
            </a:r>
          </a:p>
        </p:txBody>
      </p:sp>
      <p:sp>
        <p:nvSpPr>
          <p:cNvPr id="40965"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F5F0B50D-1DDB-4BA7-9721-B019E94CD15E}" type="slidenum">
              <a:rPr lang="en-US" altLang="en-US" sz="1200">
                <a:solidFill>
                  <a:srgbClr val="898989"/>
                </a:solidFill>
              </a:rPr>
              <a:pPr eaLnBrk="1" hangingPunct="1">
                <a:spcBef>
                  <a:spcPct val="0"/>
                </a:spcBef>
                <a:buFontTx/>
                <a:buNone/>
              </a:pPr>
              <a:t>28</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sz="4000" smtClean="0"/>
              <a:t>Pricing Events – July</a:t>
            </a:r>
          </a:p>
        </p:txBody>
      </p:sp>
      <p:grpSp>
        <p:nvGrpSpPr>
          <p:cNvPr id="41987" name="Group 5"/>
          <p:cNvGrpSpPr>
            <a:grpSpLocks/>
          </p:cNvGrpSpPr>
          <p:nvPr/>
        </p:nvGrpSpPr>
        <p:grpSpPr bwMode="auto">
          <a:xfrm>
            <a:off x="152400" y="1219200"/>
            <a:ext cx="7924800" cy="5486400"/>
            <a:chOff x="152400" y="762000"/>
            <a:chExt cx="7924801" cy="5486400"/>
          </a:xfrm>
        </p:grpSpPr>
        <p:pic>
          <p:nvPicPr>
            <p:cNvPr id="41990" name="Picture 2" descr="C:\Users\pwattles\AppData\Local\Microsoft\Windows\Temporary Internet Files\Content.Outlook\NSQQMZOX\rtspp july 2013.jpg"/>
            <p:cNvPicPr>
              <a:picLocks noChangeAspect="1" noChangeArrowheads="1"/>
            </p:cNvPicPr>
            <p:nvPr/>
          </p:nvPicPr>
          <p:blipFill>
            <a:blip r:embed="rId3">
              <a:extLst>
                <a:ext uri="{28A0092B-C50C-407E-A947-70E740481C1C}">
                  <a14:useLocalDpi xmlns:a14="http://schemas.microsoft.com/office/drawing/2010/main" val="0"/>
                </a:ext>
              </a:extLst>
            </a:blip>
            <a:srcRect t="6334" r="2251"/>
            <a:stretch>
              <a:fillRect/>
            </a:stretch>
          </p:blipFill>
          <p:spPr bwMode="auto">
            <a:xfrm>
              <a:off x="152400" y="762000"/>
              <a:ext cx="7634101"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TextBox 3"/>
            <p:cNvSpPr txBox="1">
              <a:spLocks noChangeArrowheads="1"/>
            </p:cNvSpPr>
            <p:nvPr/>
          </p:nvSpPr>
          <p:spPr bwMode="auto">
            <a:xfrm>
              <a:off x="7543801" y="5715000"/>
              <a:ext cx="533400"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000">
                  <a:latin typeface="Arial" panose="020B0604020202020204" pitchFamily="34" charset="0"/>
                </a:rPr>
                <a:t>3000</a:t>
              </a:r>
            </a:p>
          </p:txBody>
        </p:sp>
      </p:grpSp>
      <p:sp>
        <p:nvSpPr>
          <p:cNvPr id="41988" name="TextBox 9"/>
          <p:cNvSpPr txBox="1">
            <a:spLocks noChangeArrowheads="1"/>
          </p:cNvSpPr>
          <p:nvPr/>
        </p:nvSpPr>
        <p:spPr bwMode="auto">
          <a:xfrm>
            <a:off x="6248400" y="2892425"/>
            <a:ext cx="2519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latin typeface="Arial" panose="020B0604020202020204" pitchFamily="34" charset="0"/>
              </a:rPr>
              <a:t>July 2013, North Load Zone</a:t>
            </a:r>
          </a:p>
        </p:txBody>
      </p:sp>
      <p:sp>
        <p:nvSpPr>
          <p:cNvPr id="41989"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312A7AD2-A73A-4382-9220-E7690E1B607C}" type="slidenum">
              <a:rPr lang="en-US" altLang="en-US" sz="1200">
                <a:solidFill>
                  <a:srgbClr val="898989"/>
                </a:solidFill>
              </a:rPr>
              <a:pPr eaLnBrk="1" hangingPunct="1">
                <a:spcBef>
                  <a:spcPct val="0"/>
                </a:spcBef>
                <a:buFontTx/>
                <a:buNone/>
              </a:pPr>
              <a:t>29</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z="4000" smtClean="0"/>
              <a:t>Purpose of the project</a:t>
            </a:r>
          </a:p>
        </p:txBody>
      </p:sp>
      <p:sp>
        <p:nvSpPr>
          <p:cNvPr id="15363" name="Content Placeholder 2"/>
          <p:cNvSpPr>
            <a:spLocks noGrp="1"/>
          </p:cNvSpPr>
          <p:nvPr>
            <p:ph idx="1"/>
          </p:nvPr>
        </p:nvSpPr>
        <p:spPr>
          <a:xfrm>
            <a:off x="457200" y="1524000"/>
            <a:ext cx="8229600" cy="4724400"/>
          </a:xfrm>
        </p:spPr>
        <p:txBody>
          <a:bodyPr/>
          <a:lstStyle/>
          <a:p>
            <a:pPr>
              <a:lnSpc>
                <a:spcPct val="90000"/>
              </a:lnSpc>
            </a:pPr>
            <a:r>
              <a:rPr lang="en-US" altLang="en-US" sz="3000" smtClean="0"/>
              <a:t>It’s important to understand retail DR &amp; price response</a:t>
            </a:r>
          </a:p>
          <a:p>
            <a:pPr>
              <a:lnSpc>
                <a:spcPct val="90000"/>
              </a:lnSpc>
            </a:pPr>
            <a:r>
              <a:rPr lang="en-US" altLang="en-US" sz="3000" smtClean="0"/>
              <a:t>Impacts of retail demand response and price response on the long term load forecast</a:t>
            </a:r>
          </a:p>
          <a:p>
            <a:pPr>
              <a:lnSpc>
                <a:spcPct val="90000"/>
              </a:lnSpc>
            </a:pPr>
            <a:r>
              <a:rPr lang="en-US" altLang="en-US" sz="3000" smtClean="0"/>
              <a:t>Advanced metering</a:t>
            </a:r>
          </a:p>
          <a:p>
            <a:pPr lvl="1">
              <a:lnSpc>
                <a:spcPct val="90000"/>
              </a:lnSpc>
            </a:pPr>
            <a:r>
              <a:rPr lang="en-US" altLang="en-US" sz="2600" smtClean="0"/>
              <a:t>Enablement of DR is an important element in the return on the AMI investment</a:t>
            </a:r>
          </a:p>
          <a:p>
            <a:pPr>
              <a:lnSpc>
                <a:spcPct val="90000"/>
              </a:lnSpc>
            </a:pPr>
            <a:r>
              <a:rPr lang="en-US" altLang="en-US" sz="3000" smtClean="0"/>
              <a:t>Ability to track growth of these products is a key metric in measuring the success of the ERCOT retail market</a:t>
            </a:r>
          </a:p>
          <a:p>
            <a:pPr>
              <a:lnSpc>
                <a:spcPct val="90000"/>
              </a:lnSpc>
            </a:pPr>
            <a:endParaRPr lang="en-US" altLang="en-US" sz="3000" smtClean="0"/>
          </a:p>
          <a:p>
            <a:pPr lvl="1">
              <a:lnSpc>
                <a:spcPct val="90000"/>
              </a:lnSpc>
              <a:buFontTx/>
              <a:buNone/>
            </a:pPr>
            <a:endParaRPr lang="en-US" altLang="en-US" sz="2600" smtClean="0">
              <a:solidFill>
                <a:srgbClr val="FF0000"/>
              </a:solidFill>
            </a:endParaRPr>
          </a:p>
          <a:p>
            <a:pPr>
              <a:lnSpc>
                <a:spcPct val="90000"/>
              </a:lnSpc>
            </a:pPr>
            <a:endParaRPr lang="en-US" altLang="en-US" sz="3000" smtClean="0"/>
          </a:p>
        </p:txBody>
      </p:sp>
      <p:sp>
        <p:nvSpPr>
          <p:cNvPr id="3" name="Slide Number Placeholder 2"/>
          <p:cNvSpPr>
            <a:spLocks noGrp="1"/>
          </p:cNvSpPr>
          <p:nvPr>
            <p:ph type="sldNum" sz="quarter" idx="10"/>
          </p:nvPr>
        </p:nvSpPr>
        <p:spPr/>
        <p:txBody>
          <a:bodyPr/>
          <a:lstStyle/>
          <a:p>
            <a:pPr>
              <a:defRPr/>
            </a:pPr>
            <a:r>
              <a:rPr lang="en-US" dirty="0"/>
              <a:t>3</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sz="4000" smtClean="0"/>
              <a:t>Pricing Events – August</a:t>
            </a:r>
          </a:p>
        </p:txBody>
      </p:sp>
      <p:pic>
        <p:nvPicPr>
          <p:cNvPr id="43011" name="Picture 8" descr="C:\Users\pwattles\AppData\Local\Microsoft\Windows\Temporary Internet Files\Content.Outlook\NSQQMZOX\rtspp aug 2013.jpg"/>
          <p:cNvPicPr>
            <a:picLocks noChangeAspect="1" noChangeArrowheads="1"/>
          </p:cNvPicPr>
          <p:nvPr/>
        </p:nvPicPr>
        <p:blipFill>
          <a:blip r:embed="rId3">
            <a:extLst>
              <a:ext uri="{28A0092B-C50C-407E-A947-70E740481C1C}">
                <a14:useLocalDpi xmlns:a14="http://schemas.microsoft.com/office/drawing/2010/main" val="0"/>
              </a:ext>
            </a:extLst>
          </a:blip>
          <a:srcRect t="6334" r="2374"/>
          <a:stretch>
            <a:fillRect/>
          </a:stretch>
        </p:blipFill>
        <p:spPr bwMode="auto">
          <a:xfrm>
            <a:off x="304800" y="1143000"/>
            <a:ext cx="772953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TextBox 9"/>
          <p:cNvSpPr txBox="1">
            <a:spLocks noChangeArrowheads="1"/>
          </p:cNvSpPr>
          <p:nvPr/>
        </p:nvSpPr>
        <p:spPr bwMode="auto">
          <a:xfrm>
            <a:off x="6280150" y="28956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latin typeface="Arial" panose="020B0604020202020204" pitchFamily="34" charset="0"/>
              </a:rPr>
              <a:t>Aug. 2013, North Load Zone</a:t>
            </a:r>
          </a:p>
        </p:txBody>
      </p:sp>
      <p:sp>
        <p:nvSpPr>
          <p:cNvPr id="43013"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E96C1F90-E0A6-4AB6-9BA8-F458791FC86A}" type="slidenum">
              <a:rPr lang="en-US" altLang="en-US" sz="1200">
                <a:solidFill>
                  <a:srgbClr val="898989"/>
                </a:solidFill>
              </a:rPr>
              <a:pPr eaLnBrk="1" hangingPunct="1">
                <a:spcBef>
                  <a:spcPct val="0"/>
                </a:spcBef>
                <a:buFontTx/>
                <a:buNone/>
              </a:pPr>
              <a:t>30</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z="4000" smtClean="0"/>
              <a:t>Pricing Events – September</a:t>
            </a:r>
          </a:p>
        </p:txBody>
      </p:sp>
      <p:pic>
        <p:nvPicPr>
          <p:cNvPr id="44035" name="Picture 2" descr="C:\Users\pwattles\AppData\Local\Microsoft\Windows\Temporary Internet Files\Content.Outlook\NSQQMZOX\rtspp sep 2013.jpg"/>
          <p:cNvPicPr>
            <a:picLocks noChangeAspect="1" noChangeArrowheads="1"/>
          </p:cNvPicPr>
          <p:nvPr/>
        </p:nvPicPr>
        <p:blipFill>
          <a:blip r:embed="rId3">
            <a:extLst>
              <a:ext uri="{28A0092B-C50C-407E-A947-70E740481C1C}">
                <a14:useLocalDpi xmlns:a14="http://schemas.microsoft.com/office/drawing/2010/main" val="0"/>
              </a:ext>
            </a:extLst>
          </a:blip>
          <a:srcRect t="7333" r="4375"/>
          <a:stretch>
            <a:fillRect/>
          </a:stretch>
        </p:blipFill>
        <p:spPr bwMode="auto">
          <a:xfrm>
            <a:off x="304800" y="1222375"/>
            <a:ext cx="75438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TextBox 9"/>
          <p:cNvSpPr txBox="1">
            <a:spLocks noChangeArrowheads="1"/>
          </p:cNvSpPr>
          <p:nvPr/>
        </p:nvSpPr>
        <p:spPr bwMode="auto">
          <a:xfrm>
            <a:off x="6172200" y="2936875"/>
            <a:ext cx="259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a:latin typeface="Arial" panose="020B0604020202020204" pitchFamily="34" charset="0"/>
              </a:rPr>
              <a:t>Sept. 2013, North Load Zone</a:t>
            </a:r>
          </a:p>
        </p:txBody>
      </p:sp>
      <p:sp>
        <p:nvSpPr>
          <p:cNvPr id="44037"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AAD801E0-13BA-42A8-BDE7-D5BA60B332C4}" type="slidenum">
              <a:rPr lang="en-US" altLang="en-US" sz="1200">
                <a:solidFill>
                  <a:srgbClr val="898989"/>
                </a:solidFill>
              </a:rPr>
              <a:pPr eaLnBrk="1" hangingPunct="1">
                <a:spcBef>
                  <a:spcPct val="0"/>
                </a:spcBef>
                <a:buFontTx/>
                <a:buNone/>
              </a:pPr>
              <a:t>31</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11125" y="228600"/>
            <a:ext cx="8575675" cy="685800"/>
          </a:xfrm>
        </p:spPr>
        <p:txBody>
          <a:bodyPr/>
          <a:lstStyle/>
          <a:p>
            <a:pPr eaLnBrk="1" hangingPunct="1"/>
            <a:r>
              <a:rPr lang="en-US" altLang="en-US" sz="4000" smtClean="0"/>
              <a:t>4CP Background</a:t>
            </a:r>
          </a:p>
        </p:txBody>
      </p:sp>
      <p:sp>
        <p:nvSpPr>
          <p:cNvPr id="45059" name="Content Placeholder 2"/>
          <p:cNvSpPr>
            <a:spLocks noGrp="1"/>
          </p:cNvSpPr>
          <p:nvPr>
            <p:ph idx="1"/>
          </p:nvPr>
        </p:nvSpPr>
        <p:spPr>
          <a:xfrm>
            <a:off x="457200" y="1143000"/>
            <a:ext cx="8001000" cy="4876800"/>
          </a:xfrm>
        </p:spPr>
        <p:txBody>
          <a:bodyPr/>
          <a:lstStyle/>
          <a:p>
            <a:pPr eaLnBrk="1" hangingPunct="1"/>
            <a:r>
              <a:rPr lang="en-US" altLang="en-US" sz="2000" smtClean="0"/>
              <a:t>The Four Coincident Peaks in ERCOT are the highest-Load 15-minute settlement intervals in each of the four summer months (June, July, August, September)</a:t>
            </a:r>
          </a:p>
          <a:p>
            <a:pPr eaLnBrk="1" hangingPunct="1"/>
            <a:r>
              <a:rPr lang="en-US" altLang="en-US" sz="2000" smtClean="0"/>
              <a:t>These intervals are the basis of various Transmission &amp; Distribution (T&amp;D) charges for much of the ERCOT Load</a:t>
            </a:r>
          </a:p>
          <a:p>
            <a:pPr lvl="1" eaLnBrk="1" hangingPunct="1"/>
            <a:r>
              <a:rPr lang="en-US" altLang="en-US" sz="1800" smtClean="0"/>
              <a:t>Non-Opt In Entities (Muni’s and </a:t>
            </a:r>
            <a:br>
              <a:rPr lang="en-US" altLang="en-US" sz="1800" smtClean="0"/>
            </a:br>
            <a:r>
              <a:rPr lang="en-US" altLang="en-US" sz="1800" smtClean="0"/>
              <a:t>Co-ops), at the boundary meter </a:t>
            </a:r>
            <a:br>
              <a:rPr lang="en-US" altLang="en-US" sz="1800" smtClean="0"/>
            </a:br>
            <a:r>
              <a:rPr lang="en-US" altLang="en-US" sz="1800" smtClean="0"/>
              <a:t>level</a:t>
            </a:r>
          </a:p>
          <a:p>
            <a:pPr lvl="1" eaLnBrk="1" hangingPunct="1"/>
            <a:r>
              <a:rPr lang="en-US" altLang="en-US" sz="1800" smtClean="0"/>
              <a:t>Retail Choice customers with </a:t>
            </a:r>
            <a:br>
              <a:rPr lang="en-US" altLang="en-US" sz="1800" smtClean="0"/>
            </a:br>
            <a:r>
              <a:rPr lang="en-US" altLang="en-US" sz="1800" smtClean="0"/>
              <a:t>peak demand ≥700 kW (Interval </a:t>
            </a:r>
            <a:br>
              <a:rPr lang="en-US" altLang="en-US" sz="1800" smtClean="0"/>
            </a:br>
            <a:r>
              <a:rPr lang="en-US" altLang="en-US" sz="1800" smtClean="0"/>
              <a:t>Data Recorder </a:t>
            </a:r>
            <a:r>
              <a:rPr lang="en-US" altLang="en-US" sz="2000" smtClean="0"/>
              <a:t>meter required) </a:t>
            </a:r>
          </a:p>
        </p:txBody>
      </p:sp>
      <p:pic>
        <p:nvPicPr>
          <p:cNvPr id="450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36736" t="1697" r="33546" b="11771"/>
          <a:stretch>
            <a:fillRect/>
          </a:stretch>
        </p:blipFill>
        <p:spPr bwMode="auto">
          <a:xfrm>
            <a:off x="5943600" y="2667000"/>
            <a:ext cx="16668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p:cNvSpPr/>
          <p:nvPr/>
        </p:nvSpPr>
        <p:spPr>
          <a:xfrm>
            <a:off x="5448300" y="4724400"/>
            <a:ext cx="419100" cy="1371600"/>
          </a:xfrm>
          <a:prstGeom prst="leftBrace">
            <a:avLst/>
          </a:prstGeom>
          <a:ln w="19050">
            <a:solidFill>
              <a:srgbClr val="FF3300"/>
            </a:solidFill>
          </a:ln>
        </p:spPr>
        <p:style>
          <a:lnRef idx="1">
            <a:schemeClr val="accent1"/>
          </a:lnRef>
          <a:fillRef idx="0">
            <a:schemeClr val="accent1"/>
          </a:fillRef>
          <a:effectRef idx="0">
            <a:schemeClr val="accent1"/>
          </a:effectRef>
          <a:fontRef idx="minor">
            <a:schemeClr val="tx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cs typeface="Arial" pitchFamily="34" charset="0"/>
            </a:endParaRPr>
          </a:p>
        </p:txBody>
      </p:sp>
      <p:sp>
        <p:nvSpPr>
          <p:cNvPr id="45062" name="TextBox 3"/>
          <p:cNvSpPr txBox="1">
            <a:spLocks noChangeArrowheads="1"/>
          </p:cNvSpPr>
          <p:nvPr/>
        </p:nvSpPr>
        <p:spPr bwMode="auto">
          <a:xfrm>
            <a:off x="3048000" y="4953000"/>
            <a:ext cx="2286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600">
                <a:solidFill>
                  <a:srgbClr val="FF0000"/>
                </a:solidFill>
                <a:latin typeface="Arial" panose="020B0604020202020204" pitchFamily="34" charset="0"/>
              </a:rPr>
              <a:t>Combined, over 44% of total ERCOT Load is subject to 4CP charges</a:t>
            </a:r>
          </a:p>
        </p:txBody>
      </p:sp>
      <p:sp>
        <p:nvSpPr>
          <p:cNvPr id="45063" name="TextBox 4"/>
          <p:cNvSpPr txBox="1">
            <a:spLocks noChangeArrowheads="1"/>
          </p:cNvSpPr>
          <p:nvPr/>
        </p:nvSpPr>
        <p:spPr bwMode="auto">
          <a:xfrm>
            <a:off x="457200" y="5105400"/>
            <a:ext cx="20669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600"/>
              </a:spcAft>
              <a:buFontTx/>
              <a:buNone/>
            </a:pPr>
            <a:r>
              <a:rPr lang="en-US" altLang="en-US" sz="1100" i="1">
                <a:latin typeface="Arial" panose="020B0604020202020204" pitchFamily="34" charset="0"/>
              </a:rPr>
              <a:t>Chart represents percentages of Load at IE 1700 on Aug. 3, 2011, ERCOT’s all-time system peak</a:t>
            </a:r>
          </a:p>
          <a:p>
            <a:pPr eaLnBrk="1" hangingPunct="1">
              <a:spcBef>
                <a:spcPct val="0"/>
              </a:spcBef>
              <a:spcAft>
                <a:spcPts val="600"/>
              </a:spcAft>
              <a:buFontTx/>
              <a:buNone/>
            </a:pPr>
            <a:r>
              <a:rPr lang="en-US" altLang="en-US" sz="1100" i="1">
                <a:latin typeface="Arial" panose="020B0604020202020204" pitchFamily="34" charset="0"/>
              </a:rPr>
              <a:t>“Large C&amp;I” = IDR Required</a:t>
            </a:r>
          </a:p>
        </p:txBody>
      </p:sp>
      <p:sp>
        <p:nvSpPr>
          <p:cNvPr id="11" name="Left Brace 10"/>
          <p:cNvSpPr/>
          <p:nvPr/>
        </p:nvSpPr>
        <p:spPr>
          <a:xfrm rot="10800000">
            <a:off x="7696200" y="2743200"/>
            <a:ext cx="419100" cy="2635250"/>
          </a:xfrm>
          <a:prstGeom prst="leftBrace">
            <a:avLst>
              <a:gd name="adj1" fmla="val 8333"/>
              <a:gd name="adj2" fmla="val 52062"/>
            </a:avLst>
          </a:prstGeom>
          <a:ln w="9525">
            <a:solidFill>
              <a:schemeClr val="tx2"/>
            </a:solidFill>
          </a:ln>
        </p:spPr>
        <p:style>
          <a:lnRef idx="1">
            <a:schemeClr val="accent1"/>
          </a:lnRef>
          <a:fillRef idx="0">
            <a:schemeClr val="accent1"/>
          </a:fillRef>
          <a:effectRef idx="0">
            <a:schemeClr val="accent1"/>
          </a:effectRef>
          <a:fontRef idx="minor">
            <a:schemeClr val="tx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cs typeface="Arial" pitchFamily="34" charset="0"/>
            </a:endParaRPr>
          </a:p>
        </p:txBody>
      </p:sp>
      <p:sp>
        <p:nvSpPr>
          <p:cNvPr id="45065" name="TextBox 3"/>
          <p:cNvSpPr txBox="1">
            <a:spLocks noChangeArrowheads="1"/>
          </p:cNvSpPr>
          <p:nvPr/>
        </p:nvSpPr>
        <p:spPr bwMode="auto">
          <a:xfrm>
            <a:off x="8153400" y="3681413"/>
            <a:ext cx="762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Retail choice load</a:t>
            </a:r>
          </a:p>
        </p:txBody>
      </p:sp>
      <p:sp>
        <p:nvSpPr>
          <p:cNvPr id="4" name="Slide Number Placeholder 3"/>
          <p:cNvSpPr>
            <a:spLocks noGrp="1"/>
          </p:cNvSpPr>
          <p:nvPr>
            <p:ph type="sldNum" sz="quarter" idx="10"/>
          </p:nvPr>
        </p:nvSpPr>
        <p:spPr/>
        <p:txBody>
          <a:bodyPr/>
          <a:lstStyle/>
          <a:p>
            <a:pPr>
              <a:defRPr/>
            </a:pPr>
            <a:r>
              <a:rPr lang="en-US" dirty="0" smtClean="0"/>
              <a:t>31</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11125" y="228600"/>
            <a:ext cx="8575675" cy="685800"/>
          </a:xfrm>
        </p:spPr>
        <p:txBody>
          <a:bodyPr/>
          <a:lstStyle/>
          <a:p>
            <a:pPr eaLnBrk="1" hangingPunct="1"/>
            <a:r>
              <a:rPr lang="en-US" altLang="en-US" sz="4000" smtClean="0"/>
              <a:t>How 4CP Works</a:t>
            </a:r>
          </a:p>
        </p:txBody>
      </p:sp>
      <p:sp>
        <p:nvSpPr>
          <p:cNvPr id="46083" name="Content Placeholder 2"/>
          <p:cNvSpPr>
            <a:spLocks noGrp="1"/>
          </p:cNvSpPr>
          <p:nvPr>
            <p:ph idx="1"/>
          </p:nvPr>
        </p:nvSpPr>
        <p:spPr>
          <a:xfrm>
            <a:off x="457200" y="1295400"/>
            <a:ext cx="8001000" cy="4572000"/>
          </a:xfrm>
        </p:spPr>
        <p:txBody>
          <a:bodyPr/>
          <a:lstStyle/>
          <a:p>
            <a:pPr lvl="1" eaLnBrk="1" hangingPunct="1"/>
            <a:r>
              <a:rPr lang="en-US" altLang="en-US" smtClean="0"/>
              <a:t>Simple average of the metered load during ERCOT system monthly peak 15-minute intervals in four summer months -- June, July, August &amp; September</a:t>
            </a:r>
          </a:p>
          <a:p>
            <a:pPr lvl="1" eaLnBrk="1" hangingPunct="1"/>
            <a:r>
              <a:rPr lang="en-US" altLang="en-US" smtClean="0"/>
              <a:t>Multiplied by the applicable prevailing TDSP Tariff, as approved by PUC</a:t>
            </a:r>
          </a:p>
          <a:p>
            <a:pPr lvl="1" eaLnBrk="1" hangingPunct="1"/>
            <a:r>
              <a:rPr lang="en-US" altLang="en-US" smtClean="0"/>
              <a:t>Is the basis for the monthly 4CP-based rates for the following calendar year</a:t>
            </a:r>
          </a:p>
          <a:p>
            <a:pPr eaLnBrk="1" hangingPunct="1"/>
            <a:endParaRPr lang="en-US" altLang="en-US" smtClean="0"/>
          </a:p>
        </p:txBody>
      </p:sp>
      <p:sp>
        <p:nvSpPr>
          <p:cNvPr id="3" name="Slide Number Placeholder 2"/>
          <p:cNvSpPr>
            <a:spLocks noGrp="1"/>
          </p:cNvSpPr>
          <p:nvPr>
            <p:ph type="sldNum" sz="quarter" idx="10"/>
          </p:nvPr>
        </p:nvSpPr>
        <p:spPr/>
        <p:txBody>
          <a:bodyPr/>
          <a:lstStyle/>
          <a:p>
            <a:pPr>
              <a:defRPr/>
            </a:pPr>
            <a:r>
              <a:rPr lang="en-US" dirty="0" smtClean="0"/>
              <a:t>32</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76200"/>
            <a:ext cx="8229600" cy="906463"/>
          </a:xfrm>
        </p:spPr>
        <p:txBody>
          <a:bodyPr/>
          <a:lstStyle/>
          <a:p>
            <a:r>
              <a:rPr lang="en-US" altLang="en-US" sz="3200" smtClean="0"/>
              <a:t>Historic 4CP Intervals (2003-2013)</a:t>
            </a:r>
          </a:p>
        </p:txBody>
      </p:sp>
      <p:sp>
        <p:nvSpPr>
          <p:cNvPr id="47107" name="Content Placeholder 2"/>
          <p:cNvSpPr>
            <a:spLocks noGrp="1"/>
          </p:cNvSpPr>
          <p:nvPr>
            <p:ph idx="1"/>
          </p:nvPr>
        </p:nvSpPr>
        <p:spPr>
          <a:xfrm>
            <a:off x="5181600" y="1227138"/>
            <a:ext cx="2743200" cy="1290637"/>
          </a:xfrm>
        </p:spPr>
        <p:txBody>
          <a:bodyPr/>
          <a:lstStyle/>
          <a:p>
            <a:pPr marL="0" indent="0">
              <a:buFontTx/>
              <a:buNone/>
            </a:pPr>
            <a:r>
              <a:rPr lang="en-US" altLang="en-US" sz="1800" smtClean="0"/>
              <a:t>Most common 4CP intervals are between 4:15 and 5:00 PM</a:t>
            </a:r>
          </a:p>
        </p:txBody>
      </p:sp>
      <p:pic>
        <p:nvPicPr>
          <p:cNvPr id="4710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3573463"/>
            <a:ext cx="4579938" cy="275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4"/>
          <a:srcRect/>
          <a:stretch>
            <a:fillRect/>
          </a:stretch>
        </p:blipFill>
        <p:spPr bwMode="auto">
          <a:xfrm>
            <a:off x="449263" y="1143000"/>
            <a:ext cx="4579937" cy="2751138"/>
          </a:xfrm>
          <a:prstGeom prst="rect">
            <a:avLst/>
          </a:prstGeom>
          <a:noFill/>
          <a:ln w="19050">
            <a:solidFill>
              <a:schemeClr val="accent5">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bwMode="auto">
          <a:xfrm>
            <a:off x="1543050" y="5254625"/>
            <a:ext cx="2495550" cy="98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r">
              <a:buFontTx/>
              <a:buNone/>
              <a:defRPr/>
            </a:pPr>
            <a:r>
              <a:rPr lang="en-US" sz="1800" b="0" kern="0" dirty="0" smtClean="0"/>
              <a:t>Mondays and Fridays are the least likely 4CP days</a:t>
            </a:r>
            <a:endParaRPr lang="en-US" sz="1800" b="0" kern="0" dirty="0"/>
          </a:p>
        </p:txBody>
      </p:sp>
      <p:sp>
        <p:nvSpPr>
          <p:cNvPr id="6" name="Oval 5"/>
          <p:cNvSpPr/>
          <p:nvPr/>
        </p:nvSpPr>
        <p:spPr>
          <a:xfrm>
            <a:off x="685800" y="3132138"/>
            <a:ext cx="762000" cy="8382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solidFill>
                <a:srgbClr val="FFFFFF"/>
              </a:solidFill>
              <a:cs typeface="Arial" pitchFamily="34" charset="0"/>
            </a:endParaRPr>
          </a:p>
        </p:txBody>
      </p:sp>
      <p:sp>
        <p:nvSpPr>
          <p:cNvPr id="47112" name="TextBox 6"/>
          <p:cNvSpPr txBox="1">
            <a:spLocks noChangeArrowheads="1"/>
          </p:cNvSpPr>
          <p:nvPr/>
        </p:nvSpPr>
        <p:spPr bwMode="auto">
          <a:xfrm>
            <a:off x="533400" y="4348163"/>
            <a:ext cx="2609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August 13, 2007, is the outlier</a:t>
            </a:r>
          </a:p>
        </p:txBody>
      </p:sp>
      <p:cxnSp>
        <p:nvCxnSpPr>
          <p:cNvPr id="10" name="Straight Arrow Connector 9"/>
          <p:cNvCxnSpPr/>
          <p:nvPr/>
        </p:nvCxnSpPr>
        <p:spPr>
          <a:xfrm flipH="1" flipV="1">
            <a:off x="1085850" y="3770313"/>
            <a:ext cx="400050" cy="52705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0"/>
          </p:nvPr>
        </p:nvSpPr>
        <p:spPr/>
        <p:txBody>
          <a:bodyPr/>
          <a:lstStyle/>
          <a:p>
            <a:pPr>
              <a:defRPr/>
            </a:pPr>
            <a:r>
              <a:rPr lang="en-US" dirty="0" smtClean="0"/>
              <a:t>33</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152400"/>
            <a:ext cx="8229600" cy="1143000"/>
          </a:xfrm>
        </p:spPr>
        <p:txBody>
          <a:bodyPr/>
          <a:lstStyle/>
          <a:p>
            <a:r>
              <a:rPr lang="en-US" altLang="en-US" smtClean="0"/>
              <a:t>Summer peak interval trends</a:t>
            </a:r>
          </a:p>
        </p:txBody>
      </p:sp>
      <p:pic>
        <p:nvPicPr>
          <p:cNvPr id="481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524000"/>
            <a:ext cx="8042275"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8132" name="Group 9"/>
          <p:cNvGrpSpPr>
            <a:grpSpLocks/>
          </p:cNvGrpSpPr>
          <p:nvPr/>
        </p:nvGrpSpPr>
        <p:grpSpPr bwMode="auto">
          <a:xfrm>
            <a:off x="6781800" y="2286000"/>
            <a:ext cx="1295400" cy="409575"/>
            <a:chOff x="6781800" y="1905000"/>
            <a:chExt cx="1295400" cy="408801"/>
          </a:xfrm>
        </p:grpSpPr>
        <p:cxnSp>
          <p:nvCxnSpPr>
            <p:cNvPr id="9" name="Straight Arrow Connector 8"/>
            <p:cNvCxnSpPr/>
            <p:nvPr/>
          </p:nvCxnSpPr>
          <p:spPr>
            <a:xfrm>
              <a:off x="7391400" y="2057112"/>
              <a:ext cx="114300" cy="256689"/>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136" name="TextBox 5"/>
            <p:cNvSpPr txBox="1">
              <a:spLocks noChangeArrowheads="1"/>
            </p:cNvSpPr>
            <p:nvPr/>
          </p:nvSpPr>
          <p:spPr bwMode="auto">
            <a:xfrm>
              <a:off x="6781800" y="1905000"/>
              <a:ext cx="1295400" cy="276999"/>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4CP @ IE 17:00</a:t>
              </a:r>
            </a:p>
          </p:txBody>
        </p:sp>
      </p:grpSp>
      <p:cxnSp>
        <p:nvCxnSpPr>
          <p:cNvPr id="5" name="Straight Connector 4"/>
          <p:cNvCxnSpPr/>
          <p:nvPr/>
        </p:nvCxnSpPr>
        <p:spPr>
          <a:xfrm>
            <a:off x="5638800" y="1981200"/>
            <a:ext cx="114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0"/>
          </p:nvPr>
        </p:nvSpPr>
        <p:spPr/>
        <p:txBody>
          <a:bodyPr/>
          <a:lstStyle/>
          <a:p>
            <a:pPr>
              <a:defRPr/>
            </a:pPr>
            <a:r>
              <a:rPr lang="en-US" dirty="0" smtClean="0"/>
              <a:t>34</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smtClean="0"/>
              <a:t>Summer peak interval trends</a:t>
            </a:r>
          </a:p>
        </p:txBody>
      </p:sp>
      <p:pic>
        <p:nvPicPr>
          <p:cNvPr id="4915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524000"/>
            <a:ext cx="8024813"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9156" name="Group 11"/>
          <p:cNvGrpSpPr>
            <a:grpSpLocks/>
          </p:cNvGrpSpPr>
          <p:nvPr/>
        </p:nvGrpSpPr>
        <p:grpSpPr bwMode="auto">
          <a:xfrm>
            <a:off x="6743700" y="2133600"/>
            <a:ext cx="1562100" cy="541338"/>
            <a:chOff x="6743700" y="1752600"/>
            <a:chExt cx="1562100" cy="541377"/>
          </a:xfrm>
        </p:grpSpPr>
        <p:cxnSp>
          <p:nvCxnSpPr>
            <p:cNvPr id="8" name="Straight Arrow Connector 7"/>
            <p:cNvCxnSpPr/>
            <p:nvPr/>
          </p:nvCxnSpPr>
          <p:spPr>
            <a:xfrm>
              <a:off x="7696200" y="1890723"/>
              <a:ext cx="609600" cy="403254"/>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160" name="TextBox 8"/>
            <p:cNvSpPr txBox="1">
              <a:spLocks noChangeArrowheads="1"/>
            </p:cNvSpPr>
            <p:nvPr/>
          </p:nvSpPr>
          <p:spPr bwMode="auto">
            <a:xfrm>
              <a:off x="6743700" y="1752600"/>
              <a:ext cx="1295400" cy="276999"/>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4CP @ IE 17:00</a:t>
              </a:r>
            </a:p>
          </p:txBody>
        </p:sp>
      </p:grpSp>
      <p:cxnSp>
        <p:nvCxnSpPr>
          <p:cNvPr id="9" name="Straight Connector 8"/>
          <p:cNvCxnSpPr/>
          <p:nvPr/>
        </p:nvCxnSpPr>
        <p:spPr>
          <a:xfrm>
            <a:off x="5638800" y="1981200"/>
            <a:ext cx="114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0"/>
          </p:nvPr>
        </p:nvSpPr>
        <p:spPr/>
        <p:txBody>
          <a:bodyPr/>
          <a:lstStyle/>
          <a:p>
            <a:pPr>
              <a:defRPr/>
            </a:pPr>
            <a:r>
              <a:rPr lang="en-US" dirty="0" smtClean="0"/>
              <a:t>35</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mtClean="0"/>
              <a:t>Summer peak interval trends</a:t>
            </a:r>
          </a:p>
        </p:txBody>
      </p:sp>
      <p:pic>
        <p:nvPicPr>
          <p:cNvPr id="5017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524000"/>
            <a:ext cx="8024813"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0180" name="Group 10"/>
          <p:cNvGrpSpPr>
            <a:grpSpLocks/>
          </p:cNvGrpSpPr>
          <p:nvPr/>
        </p:nvGrpSpPr>
        <p:grpSpPr bwMode="auto">
          <a:xfrm>
            <a:off x="3276600" y="2273300"/>
            <a:ext cx="1600200" cy="277813"/>
            <a:chOff x="3276600" y="1892647"/>
            <a:chExt cx="1600200" cy="276999"/>
          </a:xfrm>
        </p:grpSpPr>
        <p:cxnSp>
          <p:nvCxnSpPr>
            <p:cNvPr id="9" name="Straight Arrow Connector 8"/>
            <p:cNvCxnSpPr/>
            <p:nvPr/>
          </p:nvCxnSpPr>
          <p:spPr>
            <a:xfrm flipH="1">
              <a:off x="3276600" y="2030355"/>
              <a:ext cx="609600" cy="1582"/>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184" name="TextBox 9"/>
            <p:cNvSpPr txBox="1">
              <a:spLocks noChangeArrowheads="1"/>
            </p:cNvSpPr>
            <p:nvPr/>
          </p:nvSpPr>
          <p:spPr bwMode="auto">
            <a:xfrm>
              <a:off x="3581400" y="1892647"/>
              <a:ext cx="1295400" cy="276999"/>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4CP @ IE 16:45</a:t>
              </a:r>
            </a:p>
          </p:txBody>
        </p:sp>
      </p:grpSp>
      <p:cxnSp>
        <p:nvCxnSpPr>
          <p:cNvPr id="10" name="Straight Connector 9"/>
          <p:cNvCxnSpPr/>
          <p:nvPr/>
        </p:nvCxnSpPr>
        <p:spPr>
          <a:xfrm>
            <a:off x="5562600" y="1981200"/>
            <a:ext cx="14478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0"/>
          </p:nvPr>
        </p:nvSpPr>
        <p:spPr/>
        <p:txBody>
          <a:bodyPr/>
          <a:lstStyle/>
          <a:p>
            <a:pPr>
              <a:defRPr/>
            </a:pPr>
            <a:r>
              <a:rPr lang="en-US" dirty="0" smtClean="0"/>
              <a:t>36</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smtClean="0"/>
              <a:t>Summer peak interval trends</a:t>
            </a:r>
          </a:p>
        </p:txBody>
      </p:sp>
      <p:pic>
        <p:nvPicPr>
          <p:cNvPr id="5120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313" y="1524000"/>
            <a:ext cx="776128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H="1">
            <a:off x="2514600" y="2493963"/>
            <a:ext cx="1066800" cy="325437"/>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205" name="TextBox 9"/>
          <p:cNvSpPr txBox="1">
            <a:spLocks noChangeArrowheads="1"/>
          </p:cNvSpPr>
          <p:nvPr/>
        </p:nvSpPr>
        <p:spPr bwMode="auto">
          <a:xfrm>
            <a:off x="2819400" y="2355850"/>
            <a:ext cx="1295400" cy="27781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4CP @ IE 16:45</a:t>
            </a:r>
          </a:p>
        </p:txBody>
      </p:sp>
      <p:cxnSp>
        <p:nvCxnSpPr>
          <p:cNvPr id="8" name="Straight Connector 7"/>
          <p:cNvCxnSpPr/>
          <p:nvPr/>
        </p:nvCxnSpPr>
        <p:spPr>
          <a:xfrm>
            <a:off x="5334000" y="1981200"/>
            <a:ext cx="1905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0"/>
          </p:nvPr>
        </p:nvSpPr>
        <p:spPr/>
        <p:txBody>
          <a:bodyPr/>
          <a:lstStyle/>
          <a:p>
            <a:pPr>
              <a:defRPr/>
            </a:pPr>
            <a:r>
              <a:rPr lang="en-US" dirty="0" smtClean="0"/>
              <a:t>37</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US" dirty="0" smtClean="0"/>
              <a:t>38</a:t>
            </a:r>
            <a:endParaRPr lang="en-US" dirty="0"/>
          </a:p>
        </p:txBody>
      </p:sp>
      <p:sp>
        <p:nvSpPr>
          <p:cNvPr id="52227" name="Title 1"/>
          <p:cNvSpPr txBox="1">
            <a:spLocks/>
          </p:cNvSpPr>
          <p:nvPr/>
        </p:nvSpPr>
        <p:spPr bwMode="auto">
          <a:xfrm>
            <a:off x="381000" y="295275"/>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4400"/>
              <a:t>The 4CP price signal</a:t>
            </a:r>
          </a:p>
        </p:txBody>
      </p:sp>
      <p:sp>
        <p:nvSpPr>
          <p:cNvPr id="52228" name="Content Placeholder 2"/>
          <p:cNvSpPr txBox="1">
            <a:spLocks/>
          </p:cNvSpPr>
          <p:nvPr/>
        </p:nvSpPr>
        <p:spPr bwMode="auto">
          <a:xfrm>
            <a:off x="457200" y="1295400"/>
            <a:ext cx="65532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en-US" altLang="en-US" sz="2400"/>
              <a:t>CREZ project activation = new 4CP incentives</a:t>
            </a:r>
          </a:p>
          <a:p>
            <a:pPr>
              <a:spcBef>
                <a:spcPts val="1800"/>
              </a:spcBef>
            </a:pPr>
            <a:r>
              <a:rPr lang="en-US" altLang="en-US" sz="2400"/>
              <a:t>&gt;$5.2B in new facilities</a:t>
            </a:r>
            <a:br>
              <a:rPr lang="en-US" altLang="en-US" sz="2400"/>
            </a:br>
            <a:r>
              <a:rPr lang="en-US" altLang="en-US" sz="2400"/>
              <a:t>energized in 2013 – </a:t>
            </a:r>
            <a:br>
              <a:rPr lang="en-US" altLang="en-US" sz="2400"/>
            </a:br>
            <a:r>
              <a:rPr lang="en-US" altLang="en-US" sz="2400"/>
              <a:t>5 times the average</a:t>
            </a:r>
          </a:p>
          <a:p>
            <a:pPr lvl="1"/>
            <a:r>
              <a:rPr lang="en-US" altLang="en-US" sz="1400"/>
              <a:t>These dollars will be </a:t>
            </a:r>
            <a:br>
              <a:rPr lang="en-US" altLang="en-US" sz="1400"/>
            </a:br>
            <a:r>
              <a:rPr lang="en-US" altLang="en-US" sz="1400"/>
              <a:t>recovered via 4CP </a:t>
            </a:r>
            <a:br>
              <a:rPr lang="en-US" altLang="en-US" sz="1400"/>
            </a:br>
            <a:r>
              <a:rPr lang="en-US" altLang="en-US" sz="1400"/>
              <a:t>TCOS rates over 30 years</a:t>
            </a:r>
          </a:p>
          <a:p>
            <a:endParaRPr lang="en-US" altLang="en-US" sz="2400"/>
          </a:p>
        </p:txBody>
      </p:sp>
      <p:pic>
        <p:nvPicPr>
          <p:cNvPr id="522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905000"/>
            <a:ext cx="4646613" cy="3200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7"/>
          <p:cNvSpPr/>
          <p:nvPr/>
        </p:nvSpPr>
        <p:spPr>
          <a:xfrm>
            <a:off x="5180013" y="2438400"/>
            <a:ext cx="762000" cy="2667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solidFill>
                <a:srgbClr val="FFFFFF"/>
              </a:solidFill>
              <a:cs typeface="Arial" pitchFamily="34" charset="0"/>
            </a:endParaRPr>
          </a:p>
        </p:txBody>
      </p:sp>
      <p:sp>
        <p:nvSpPr>
          <p:cNvPr id="52231" name="TextBox 8"/>
          <p:cNvSpPr txBox="1">
            <a:spLocks noChangeArrowheads="1"/>
          </p:cNvSpPr>
          <p:nvPr/>
        </p:nvSpPr>
        <p:spPr bwMode="auto">
          <a:xfrm>
            <a:off x="4341813" y="5181600"/>
            <a:ext cx="4648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800"/>
              <a:t>Source:  ERCOT Transmission Projects Information Tracking (TPIT) Report, Nov. 2013</a:t>
            </a:r>
          </a:p>
        </p:txBody>
      </p:sp>
      <p:graphicFrame>
        <p:nvGraphicFramePr>
          <p:cNvPr id="10" name="Content Placeholder 2"/>
          <p:cNvGraphicFramePr>
            <a:graphicFrameLocks/>
          </p:cNvGraphicFramePr>
          <p:nvPr/>
        </p:nvGraphicFramePr>
        <p:xfrm>
          <a:off x="438150" y="4046538"/>
          <a:ext cx="3295650" cy="2354262"/>
        </p:xfrm>
        <a:graphic>
          <a:graphicData uri="http://schemas.openxmlformats.org/drawingml/2006/table">
            <a:tbl>
              <a:tblPr firstRow="1" bandRow="1">
                <a:tableStyleId>{93296810-A885-4BE3-A3E7-6D5BEEA58F35}</a:tableStyleId>
              </a:tblPr>
              <a:tblGrid>
                <a:gridCol w="1143042"/>
                <a:gridCol w="2152608"/>
              </a:tblGrid>
              <a:tr h="525596">
                <a:tc>
                  <a:txBody>
                    <a:bodyPr/>
                    <a:lstStyle/>
                    <a:p>
                      <a:pPr algn="ctr"/>
                      <a:r>
                        <a:rPr lang="en-US" sz="1400" dirty="0" smtClean="0"/>
                        <a:t>Date</a:t>
                      </a:r>
                      <a:endParaRPr lang="en-US" sz="1400" dirty="0"/>
                    </a:p>
                  </a:txBody>
                  <a:tcPr marL="91443" marR="91443" marT="45709" marB="45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‘Postage Stamp’ TCOS Rate (per 4CP kW)</a:t>
                      </a:r>
                      <a:endParaRPr lang="en-US" sz="1400" dirty="0"/>
                    </a:p>
                  </a:txBody>
                  <a:tcPr marL="91443" marR="91443" marT="45709" marB="45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4/16/2010</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$26.05</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4/8</a:t>
                      </a:r>
                      <a:r>
                        <a:rPr lang="en-US" sz="1400" baseline="0" dirty="0" smtClean="0"/>
                        <a:t>/</a:t>
                      </a:r>
                      <a:r>
                        <a:rPr lang="en-US" sz="1400" dirty="0" smtClean="0"/>
                        <a:t>2011</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$28.10</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4/12/2012</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$29.36</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3/23/2013</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$30.95</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11/30/2013</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$40.86</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78">
                <a:tc>
                  <a:txBody>
                    <a:bodyPr/>
                    <a:lstStyle/>
                    <a:p>
                      <a:pPr algn="ctr"/>
                      <a:r>
                        <a:rPr lang="en-US" sz="1400" dirty="0" smtClean="0"/>
                        <a:t>3/19/2014</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   $41.08</a:t>
                      </a:r>
                      <a:endParaRPr lang="en-US" sz="1400" dirty="0"/>
                    </a:p>
                  </a:txBody>
                  <a:tcPr marL="91443" marR="91443" marT="45709" marB="4570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2258" name="TextBox 10"/>
          <p:cNvSpPr txBox="1">
            <a:spLocks noChangeArrowheads="1"/>
          </p:cNvSpPr>
          <p:nvPr/>
        </p:nvSpPr>
        <p:spPr bwMode="auto">
          <a:xfrm>
            <a:off x="2286000" y="4260850"/>
            <a:ext cx="5715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3800">
                <a:latin typeface="Batang" panose="02030600000101010101" pitchFamily="18" charset="-127"/>
                <a:ea typeface="Batang" panose="02030600000101010101" pitchFamily="18" charset="-127"/>
              </a:rPr>
              <a:t>}</a:t>
            </a:r>
            <a:endParaRPr lang="en-US" altLang="en-US" sz="8000">
              <a:latin typeface="Batang" panose="02030600000101010101" pitchFamily="18" charset="-127"/>
              <a:ea typeface="Batang" panose="02030600000101010101" pitchFamily="18" charset="-127"/>
            </a:endParaRPr>
          </a:p>
        </p:txBody>
      </p:sp>
      <p:sp>
        <p:nvSpPr>
          <p:cNvPr id="52259" name="TextBox 11"/>
          <p:cNvSpPr txBox="1">
            <a:spLocks noChangeArrowheads="1"/>
          </p:cNvSpPr>
          <p:nvPr/>
        </p:nvSpPr>
        <p:spPr bwMode="auto">
          <a:xfrm>
            <a:off x="3200400" y="4895850"/>
            <a:ext cx="992188" cy="1200150"/>
          </a:xfrm>
          <a:prstGeom prst="rect">
            <a:avLst/>
          </a:prstGeom>
          <a:solidFill>
            <a:srgbClr val="0099FF">
              <a:alpha val="6705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latin typeface="Arial Narrow" panose="020B0606020202030204" pitchFamily="34" charset="0"/>
              </a:rPr>
              <a:t>58% increase  in 4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52400"/>
            <a:ext cx="8229600" cy="1143000"/>
          </a:xfrm>
        </p:spPr>
        <p:txBody>
          <a:bodyPr/>
          <a:lstStyle/>
          <a:p>
            <a:pPr eaLnBrk="1" hangingPunct="1"/>
            <a:r>
              <a:rPr lang="en-US" altLang="en-US" sz="3600" smtClean="0"/>
              <a:t>Background</a:t>
            </a:r>
          </a:p>
        </p:txBody>
      </p:sp>
      <p:sp>
        <p:nvSpPr>
          <p:cNvPr id="16387" name="TextBox 16"/>
          <p:cNvSpPr txBox="1">
            <a:spLocks noChangeArrowheads="1"/>
          </p:cNvSpPr>
          <p:nvPr/>
        </p:nvSpPr>
        <p:spPr bwMode="auto">
          <a:xfrm>
            <a:off x="609600" y="1447800"/>
            <a:ext cx="8077200"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indent="-22860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defRPr/>
            </a:pPr>
            <a:r>
              <a:rPr lang="en-US" altLang="en-US" sz="2400" dirty="0" smtClean="0"/>
              <a:t>The survey revealed the numbers of current customers in the ERCOT region subject to retail price response/demand response products, including: </a:t>
            </a:r>
          </a:p>
          <a:p>
            <a:pPr marL="342900" indent="-342900" eaLnBrk="1" hangingPunct="1">
              <a:spcBef>
                <a:spcPct val="0"/>
              </a:spcBef>
              <a:buSzPct val="69000"/>
              <a:buFont typeface="Wingdings" panose="05000000000000000000" pitchFamily="2" charset="2"/>
              <a:buChar char="Ø"/>
              <a:defRPr/>
            </a:pPr>
            <a:r>
              <a:rPr lang="en-US" altLang="en-US" sz="2000" dirty="0" smtClean="0"/>
              <a:t>Time of Use pricing </a:t>
            </a:r>
          </a:p>
          <a:p>
            <a:pPr marL="342900" indent="-342900" eaLnBrk="1" hangingPunct="1">
              <a:spcBef>
                <a:spcPct val="0"/>
              </a:spcBef>
              <a:buSzPct val="69000"/>
              <a:buFont typeface="Wingdings" panose="05000000000000000000" pitchFamily="2" charset="2"/>
              <a:buChar char="Ø"/>
              <a:defRPr/>
            </a:pPr>
            <a:r>
              <a:rPr lang="en-US" altLang="en-US" sz="2000" dirty="0" smtClean="0"/>
              <a:t>Critical Peak pricing/rebates </a:t>
            </a:r>
          </a:p>
          <a:p>
            <a:pPr marL="342900" indent="-342900" eaLnBrk="1" hangingPunct="1">
              <a:spcBef>
                <a:spcPct val="0"/>
              </a:spcBef>
              <a:buSzPct val="69000"/>
              <a:buFont typeface="Wingdings" panose="05000000000000000000" pitchFamily="2" charset="2"/>
              <a:buChar char="Ø"/>
              <a:defRPr/>
            </a:pPr>
            <a:r>
              <a:rPr lang="en-US" altLang="en-US" sz="2000" dirty="0" smtClean="0"/>
              <a:t>Real-Time pricing </a:t>
            </a:r>
          </a:p>
          <a:p>
            <a:pPr marL="342900" indent="-342900" eaLnBrk="1" hangingPunct="1">
              <a:spcBef>
                <a:spcPct val="0"/>
              </a:spcBef>
              <a:buSzPct val="69000"/>
              <a:buFont typeface="Wingdings" panose="05000000000000000000" pitchFamily="2" charset="2"/>
              <a:buChar char="Ø"/>
              <a:defRPr/>
            </a:pPr>
            <a:r>
              <a:rPr lang="en-US" altLang="en-US" sz="2000" dirty="0" smtClean="0"/>
              <a:t>Direct Load Control </a:t>
            </a:r>
          </a:p>
          <a:p>
            <a:pPr marL="342900" indent="-342900" eaLnBrk="1" hangingPunct="1">
              <a:spcBef>
                <a:spcPct val="0"/>
              </a:spcBef>
              <a:buSzPct val="69000"/>
              <a:buFont typeface="Wingdings" panose="05000000000000000000" pitchFamily="2" charset="2"/>
              <a:buChar char="Ø"/>
              <a:defRPr/>
            </a:pPr>
            <a:r>
              <a:rPr lang="en-US" altLang="en-US" sz="2000" dirty="0" smtClean="0"/>
              <a:t>4CP response </a:t>
            </a:r>
            <a:endParaRPr lang="en-US" altLang="en-US" sz="2400" dirty="0" smtClean="0"/>
          </a:p>
          <a:p>
            <a:pPr lvl="1" eaLnBrk="1" hangingPunct="1">
              <a:spcBef>
                <a:spcPts val="600"/>
              </a:spcBef>
              <a:spcAft>
                <a:spcPts val="600"/>
              </a:spcAft>
              <a:buFont typeface="Arial" pitchFamily="34" charset="0"/>
              <a:buChar char="•"/>
              <a:defRPr/>
            </a:pPr>
            <a:r>
              <a:rPr lang="en-US" altLang="en-US" sz="2400" dirty="0" smtClean="0"/>
              <a:t>For REPs in the competitive market, the survey did not ask for the LSE’s estimates of the MWs of demand reduction or strike prices </a:t>
            </a:r>
          </a:p>
          <a:p>
            <a:pPr lvl="1" eaLnBrk="1" hangingPunct="1">
              <a:spcBef>
                <a:spcPts val="600"/>
              </a:spcBef>
              <a:spcAft>
                <a:spcPts val="600"/>
              </a:spcAft>
              <a:buFont typeface="Arial" pitchFamily="34" charset="0"/>
              <a:buChar char="•"/>
              <a:defRPr/>
            </a:pPr>
            <a:r>
              <a:rPr lang="en-US" altLang="en-US" sz="2400" dirty="0" smtClean="0"/>
              <a:t>ERCOT then worked with Load Serving Entities to develop a plan for collecting and analyzing data</a:t>
            </a:r>
            <a:endParaRPr lang="en-US" altLang="en-US" sz="2000" dirty="0" smtClean="0"/>
          </a:p>
        </p:txBody>
      </p:sp>
      <p:sp>
        <p:nvSpPr>
          <p:cNvPr id="4" name="Slide Number Placeholder 3"/>
          <p:cNvSpPr>
            <a:spLocks noGrp="1"/>
          </p:cNvSpPr>
          <p:nvPr>
            <p:ph type="sldNum" sz="quarter" idx="10"/>
          </p:nvPr>
        </p:nvSpPr>
        <p:spPr/>
        <p:txBody>
          <a:bodyPr/>
          <a:lstStyle/>
          <a:p>
            <a:pPr>
              <a:defRPr/>
            </a:pPr>
            <a:r>
              <a:rPr lang="en-US" dirty="0" smtClean="0"/>
              <a:t>4</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Project path</a:t>
            </a:r>
          </a:p>
        </p:txBody>
      </p:sp>
      <p:sp>
        <p:nvSpPr>
          <p:cNvPr id="17411" name="Content Placeholder 2"/>
          <p:cNvSpPr>
            <a:spLocks noGrp="1"/>
          </p:cNvSpPr>
          <p:nvPr>
            <p:ph idx="1"/>
          </p:nvPr>
        </p:nvSpPr>
        <p:spPr>
          <a:xfrm>
            <a:off x="457200" y="1295400"/>
            <a:ext cx="8229600" cy="4876800"/>
          </a:xfrm>
        </p:spPr>
        <p:txBody>
          <a:bodyPr/>
          <a:lstStyle/>
          <a:p>
            <a:pPr marL="0" indent="0">
              <a:lnSpc>
                <a:spcPct val="80000"/>
              </a:lnSpc>
              <a:buFont typeface="Arial" panose="020B0604020202020204" pitchFamily="34" charset="0"/>
              <a:buNone/>
              <a:defRPr/>
            </a:pPr>
            <a:r>
              <a:rPr lang="en-US" altLang="en-US" sz="2700" dirty="0" smtClean="0"/>
              <a:t>Phase 1 – Initial Survey </a:t>
            </a:r>
          </a:p>
          <a:p>
            <a:pPr lvl="1">
              <a:lnSpc>
                <a:spcPct val="80000"/>
              </a:lnSpc>
              <a:defRPr/>
            </a:pPr>
            <a:r>
              <a:rPr lang="en-US" altLang="en-US" sz="2400" dirty="0" smtClean="0"/>
              <a:t>Results presented to market in </a:t>
            </a:r>
            <a:r>
              <a:rPr lang="en-US" altLang="en-US" sz="2400" dirty="0"/>
              <a:t>Aug 2012 </a:t>
            </a:r>
            <a:r>
              <a:rPr lang="en-US" altLang="en-US" sz="2400" dirty="0" smtClean="0"/>
              <a:t>(RMS and DSWG)</a:t>
            </a:r>
          </a:p>
          <a:p>
            <a:pPr marL="0" indent="0">
              <a:lnSpc>
                <a:spcPct val="80000"/>
              </a:lnSpc>
              <a:buFont typeface="Arial" panose="020B0604020202020204" pitchFamily="34" charset="0"/>
              <a:buNone/>
              <a:defRPr/>
            </a:pPr>
            <a:r>
              <a:rPr lang="en-US" altLang="en-US" sz="2700" dirty="0" smtClean="0"/>
              <a:t>Phase 2 – Data collection </a:t>
            </a:r>
          </a:p>
          <a:p>
            <a:pPr lvl="1">
              <a:lnSpc>
                <a:spcPct val="80000"/>
              </a:lnSpc>
              <a:defRPr/>
            </a:pPr>
            <a:r>
              <a:rPr lang="en-US" altLang="en-US" sz="2400" dirty="0" smtClean="0"/>
              <a:t>Collected ESIID information from REPs Summer 2013</a:t>
            </a:r>
          </a:p>
          <a:p>
            <a:pPr lvl="1">
              <a:lnSpc>
                <a:spcPct val="80000"/>
              </a:lnSpc>
              <a:defRPr/>
            </a:pPr>
            <a:r>
              <a:rPr lang="en-US" altLang="en-US" sz="2400" dirty="0" smtClean="0"/>
              <a:t>Additional survey used to collect events from REPS</a:t>
            </a:r>
          </a:p>
          <a:p>
            <a:pPr lvl="1">
              <a:lnSpc>
                <a:spcPct val="80000"/>
              </a:lnSpc>
              <a:defRPr/>
            </a:pPr>
            <a:r>
              <a:rPr lang="en-US" altLang="en-US" sz="2400" dirty="0" smtClean="0"/>
              <a:t>Phone calls with NOIEs </a:t>
            </a:r>
          </a:p>
          <a:p>
            <a:pPr marL="0" indent="0">
              <a:lnSpc>
                <a:spcPct val="80000"/>
              </a:lnSpc>
              <a:buFont typeface="Arial" panose="020B0604020202020204" pitchFamily="34" charset="0"/>
              <a:buNone/>
              <a:defRPr/>
            </a:pPr>
            <a:r>
              <a:rPr lang="en-US" altLang="en-US" sz="2700" dirty="0" smtClean="0"/>
              <a:t>Phase 3 – Analysis </a:t>
            </a:r>
          </a:p>
          <a:p>
            <a:pPr lvl="1">
              <a:lnSpc>
                <a:spcPct val="80000"/>
              </a:lnSpc>
              <a:defRPr/>
            </a:pPr>
            <a:r>
              <a:rPr lang="en-US" altLang="en-US" sz="2400" dirty="0" smtClean="0"/>
              <a:t>After data collection, evaluation of price elasticity and how it affects:</a:t>
            </a:r>
          </a:p>
          <a:p>
            <a:pPr lvl="2">
              <a:lnSpc>
                <a:spcPct val="80000"/>
              </a:lnSpc>
              <a:defRPr/>
            </a:pPr>
            <a:r>
              <a:rPr lang="en-US" altLang="en-US" sz="2000" dirty="0" smtClean="0"/>
              <a:t>Load forecasting</a:t>
            </a:r>
          </a:p>
          <a:p>
            <a:pPr lvl="2">
              <a:lnSpc>
                <a:spcPct val="80000"/>
              </a:lnSpc>
              <a:defRPr/>
            </a:pPr>
            <a:r>
              <a:rPr lang="en-US" altLang="en-US" sz="2000" dirty="0" smtClean="0"/>
              <a:t>Wholesale market price formation</a:t>
            </a:r>
          </a:p>
          <a:p>
            <a:pPr lvl="2">
              <a:lnSpc>
                <a:spcPct val="80000"/>
              </a:lnSpc>
              <a:defRPr/>
            </a:pPr>
            <a:r>
              <a:rPr lang="en-US" altLang="en-US" sz="2000" dirty="0" smtClean="0"/>
              <a:t>Resource adequacy</a:t>
            </a:r>
          </a:p>
          <a:p>
            <a:pPr marL="0" indent="0">
              <a:lnSpc>
                <a:spcPct val="80000"/>
              </a:lnSpc>
              <a:buFont typeface="Arial" panose="020B0604020202020204" pitchFamily="34" charset="0"/>
              <a:buNone/>
              <a:defRPr/>
            </a:pPr>
            <a:r>
              <a:rPr lang="en-US" altLang="en-US" sz="2700" dirty="0" smtClean="0"/>
              <a:t>Phase 4 – Report to market</a:t>
            </a:r>
          </a:p>
          <a:p>
            <a:pPr lvl="2">
              <a:lnSpc>
                <a:spcPct val="80000"/>
              </a:lnSpc>
              <a:defRPr/>
            </a:pPr>
            <a:endParaRPr lang="en-US" altLang="en-US" sz="2000" dirty="0" smtClean="0"/>
          </a:p>
          <a:p>
            <a:pPr>
              <a:lnSpc>
                <a:spcPct val="80000"/>
              </a:lnSpc>
              <a:buFontTx/>
              <a:buNone/>
              <a:defRPr/>
            </a:pPr>
            <a:endParaRPr lang="en-US" altLang="en-US" sz="2700" dirty="0" smtClean="0"/>
          </a:p>
          <a:p>
            <a:pPr>
              <a:lnSpc>
                <a:spcPct val="80000"/>
              </a:lnSpc>
              <a:defRPr/>
            </a:pPr>
            <a:endParaRPr lang="en-US" altLang="en-US" sz="2700" dirty="0" smtClean="0"/>
          </a:p>
        </p:txBody>
      </p:sp>
      <p:sp>
        <p:nvSpPr>
          <p:cNvPr id="17412" name="Left Arrow 8"/>
          <p:cNvSpPr>
            <a:spLocks noChangeArrowheads="1"/>
          </p:cNvSpPr>
          <p:nvPr/>
        </p:nvSpPr>
        <p:spPr bwMode="auto">
          <a:xfrm rot="-1140167">
            <a:off x="5014913" y="5102225"/>
            <a:ext cx="1970087" cy="706438"/>
          </a:xfrm>
          <a:prstGeom prst="leftArrow">
            <a:avLst>
              <a:gd name="adj1" fmla="val 50000"/>
              <a:gd name="adj2" fmla="val 48803"/>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We are here!</a:t>
            </a:r>
          </a:p>
        </p:txBody>
      </p:sp>
      <p:sp>
        <p:nvSpPr>
          <p:cNvPr id="4" name="Slide Number Placeholder 3"/>
          <p:cNvSpPr>
            <a:spLocks noGrp="1"/>
          </p:cNvSpPr>
          <p:nvPr>
            <p:ph type="sldNum" sz="quarter" idx="10"/>
          </p:nvPr>
        </p:nvSpPr>
        <p:spPr/>
        <p:txBody>
          <a:bodyPr/>
          <a:lstStyle/>
          <a:p>
            <a:pPr>
              <a:defRPr/>
            </a:pPr>
            <a:r>
              <a:rPr lang="en-US" dirty="0"/>
              <a:t>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Evaluation Project</a:t>
            </a:r>
          </a:p>
        </p:txBody>
      </p:sp>
      <p:sp>
        <p:nvSpPr>
          <p:cNvPr id="18435" name="Content Placeholder 2"/>
          <p:cNvSpPr>
            <a:spLocks noGrp="1"/>
          </p:cNvSpPr>
          <p:nvPr>
            <p:ph idx="1"/>
          </p:nvPr>
        </p:nvSpPr>
        <p:spPr/>
        <p:txBody>
          <a:bodyPr/>
          <a:lstStyle/>
          <a:p>
            <a:pPr>
              <a:defRPr/>
            </a:pPr>
            <a:r>
              <a:rPr lang="en-US" altLang="en-US" sz="2400" dirty="0"/>
              <a:t>ERCOT worked with Frontier for analysis and reporting</a:t>
            </a:r>
          </a:p>
          <a:p>
            <a:pPr lvl="1">
              <a:defRPr/>
            </a:pPr>
            <a:r>
              <a:rPr lang="en-US" altLang="en-US" sz="2400" dirty="0"/>
              <a:t>Defined approach, data requirements for a subset of the categories</a:t>
            </a:r>
          </a:p>
          <a:p>
            <a:pPr lvl="1">
              <a:defRPr/>
            </a:pPr>
            <a:r>
              <a:rPr lang="en-US" altLang="en-US" sz="2400" dirty="0"/>
              <a:t>Report on findings and results including presentations to stakeholders</a:t>
            </a:r>
          </a:p>
          <a:p>
            <a:pPr lvl="1">
              <a:defRPr/>
            </a:pPr>
            <a:r>
              <a:rPr lang="en-US" altLang="en-US" sz="2400" dirty="0"/>
              <a:t>All data is anonymized and Frontier signed NDA</a:t>
            </a:r>
          </a:p>
          <a:p>
            <a:pPr marL="342900" lvl="1" indent="-342900">
              <a:buFont typeface="Arial" panose="020B0604020202020204" pitchFamily="34" charset="0"/>
              <a:buChar char="•"/>
              <a:defRPr/>
            </a:pPr>
            <a:r>
              <a:rPr lang="en-US" altLang="en-US" sz="2400" dirty="0"/>
              <a:t>Using the information collected from the survey and customer usage information in ERCOT’s possession, our analysis sought to quantify the amount of demand reduction that ERCOT could expect from these various programs and products during various events (e.g., a potential 4CP event or a spike in wholesale market prices).</a:t>
            </a:r>
          </a:p>
          <a:p>
            <a:pPr>
              <a:defRPr/>
            </a:pPr>
            <a:endParaRPr lang="en-US" altLang="en-US" sz="4000" dirty="0" smtClean="0"/>
          </a:p>
        </p:txBody>
      </p:sp>
      <p:sp>
        <p:nvSpPr>
          <p:cNvPr id="4" name="Slide Number Placeholder 3"/>
          <p:cNvSpPr>
            <a:spLocks noGrp="1"/>
          </p:cNvSpPr>
          <p:nvPr>
            <p:ph type="sldNum" sz="quarter" idx="10"/>
          </p:nvPr>
        </p:nvSpPr>
        <p:spPr/>
        <p:txBody>
          <a:bodyPr/>
          <a:lstStyle/>
          <a:p>
            <a:pPr>
              <a:defRPr/>
            </a:pPr>
            <a:r>
              <a:rPr lang="en-US"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z="3200" smtClean="0"/>
              <a:t>Summary Statistics</a:t>
            </a:r>
          </a:p>
        </p:txBody>
      </p:sp>
      <p:sp>
        <p:nvSpPr>
          <p:cNvPr id="4" name="Slide Number Placeholder 3"/>
          <p:cNvSpPr>
            <a:spLocks noGrp="1"/>
          </p:cNvSpPr>
          <p:nvPr>
            <p:ph type="sldNum" sz="quarter" idx="10"/>
          </p:nvPr>
        </p:nvSpPr>
        <p:spPr/>
        <p:txBody>
          <a:bodyPr/>
          <a:lstStyle/>
          <a:p>
            <a:pPr>
              <a:defRPr/>
            </a:pPr>
            <a:r>
              <a:rPr lang="en-US" dirty="0"/>
              <a:t>7</a:t>
            </a:r>
          </a:p>
        </p:txBody>
      </p:sp>
      <p:pic>
        <p:nvPicPr>
          <p:cNvPr id="194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1295400"/>
            <a:ext cx="82708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288" y="3197225"/>
            <a:ext cx="8570912"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z="3200" smtClean="0"/>
              <a:t>Summary Statistics</a:t>
            </a:r>
          </a:p>
        </p:txBody>
      </p:sp>
      <p:sp>
        <p:nvSpPr>
          <p:cNvPr id="20483" name="Content Placeholder 2"/>
          <p:cNvSpPr>
            <a:spLocks noGrp="1"/>
          </p:cNvSpPr>
          <p:nvPr>
            <p:ph idx="1"/>
          </p:nvPr>
        </p:nvSpPr>
        <p:spPr>
          <a:xfrm>
            <a:off x="381000" y="1371600"/>
            <a:ext cx="8382000" cy="4800600"/>
          </a:xfrm>
        </p:spPr>
        <p:txBody>
          <a:bodyPr/>
          <a:lstStyle/>
          <a:p>
            <a:pPr eaLnBrk="1" hangingPunct="1"/>
            <a:r>
              <a:rPr lang="en-US" altLang="en-US" sz="1800" smtClean="0"/>
              <a:t>21 REPs submitted validated ESIIDs to ERCOT</a:t>
            </a:r>
          </a:p>
          <a:p>
            <a:pPr marL="457200" lvl="1" indent="0" eaLnBrk="1" hangingPunct="1">
              <a:buFont typeface="Arial" panose="020B0604020202020204" pitchFamily="34" charset="0"/>
              <a:buNone/>
            </a:pPr>
            <a:endParaRPr lang="en-US" altLang="en-US" sz="1400" smtClean="0"/>
          </a:p>
          <a:p>
            <a:pPr eaLnBrk="1" hangingPunct="1"/>
            <a:r>
              <a:rPr lang="en-US" altLang="en-US" sz="1800" smtClean="0"/>
              <a:t>177,451 ESIIDs with validated submissions</a:t>
            </a:r>
          </a:p>
          <a:p>
            <a:pPr marL="457200" lvl="1" indent="0" eaLnBrk="1" hangingPunct="1"/>
            <a:r>
              <a:rPr lang="en-US" altLang="en-US" sz="1800" smtClean="0"/>
              <a:t>18,385 were excluded from analysis</a:t>
            </a:r>
          </a:p>
          <a:p>
            <a:pPr lvl="2" eaLnBrk="1" hangingPunct="1"/>
            <a:r>
              <a:rPr lang="en-US" altLang="en-US" sz="1800" smtClean="0"/>
              <a:t>1,780 ESIIDs became inactive/de-energized after June 15 and still not active</a:t>
            </a:r>
          </a:p>
          <a:p>
            <a:pPr lvl="2" eaLnBrk="1" hangingPunct="1"/>
            <a:r>
              <a:rPr lang="en-US" altLang="en-US" sz="1800" smtClean="0"/>
              <a:t>2,214 ESIIDs became inactive/de-energized after June 15 and went to different REP</a:t>
            </a:r>
          </a:p>
          <a:p>
            <a:pPr lvl="2" eaLnBrk="1" hangingPunct="1"/>
            <a:r>
              <a:rPr lang="en-US" altLang="en-US" sz="1800" smtClean="0"/>
              <a:t>956 ESIIDs became inactive/de-energized after June 15 and returned to same REP</a:t>
            </a:r>
          </a:p>
          <a:p>
            <a:pPr lvl="2" eaLnBrk="1" hangingPunct="1"/>
            <a:r>
              <a:rPr lang="en-US" altLang="en-US" sz="1800" smtClean="0"/>
              <a:t>13,322 ESIIDs stayed and went to different REP</a:t>
            </a:r>
          </a:p>
          <a:p>
            <a:pPr marL="457200" lvl="1" indent="0" eaLnBrk="1" hangingPunct="1"/>
            <a:r>
              <a:rPr lang="en-US" altLang="en-US" sz="1800" smtClean="0"/>
              <a:t>117,570 ESIIDs were reported on Time of Use pricing products</a:t>
            </a:r>
          </a:p>
          <a:p>
            <a:pPr lvl="2" eaLnBrk="1" hangingPunct="1"/>
            <a:r>
              <a:rPr lang="en-US" altLang="en-US" sz="1800" smtClean="0"/>
              <a:t>TOU products are incentives for long-term behavioral shifts rather than event-based demand response.  Analysis of these products and premises is beyond the scope of this initial analysis and is deferred to a future project.</a:t>
            </a:r>
          </a:p>
          <a:p>
            <a:pPr marL="457200" lvl="1" indent="0" eaLnBrk="1" hangingPunct="1"/>
            <a:r>
              <a:rPr lang="en-US" altLang="en-US" sz="1800" smtClean="0"/>
              <a:t>41,496 ESIIDs remained for analysis by Frontier</a:t>
            </a:r>
          </a:p>
          <a:p>
            <a:pPr lvl="2" eaLnBrk="1" hangingPunct="1"/>
            <a:endParaRPr lang="en-US" altLang="en-US" sz="1400" smtClean="0"/>
          </a:p>
        </p:txBody>
      </p:sp>
      <p:sp>
        <p:nvSpPr>
          <p:cNvPr id="4" name="Slide Number Placeholder 3"/>
          <p:cNvSpPr>
            <a:spLocks noGrp="1"/>
          </p:cNvSpPr>
          <p:nvPr>
            <p:ph type="sldNum" sz="quarter" idx="10"/>
          </p:nvPr>
        </p:nvSpPr>
        <p:spPr/>
        <p:txBody>
          <a:bodyPr/>
          <a:lstStyle/>
          <a:p>
            <a:pPr>
              <a:defRPr/>
            </a:pPr>
            <a:r>
              <a:rPr lang="en-US" dirty="0"/>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z="3200" smtClean="0"/>
              <a:t>Summary Statistics</a:t>
            </a:r>
          </a:p>
        </p:txBody>
      </p:sp>
      <p:sp>
        <p:nvSpPr>
          <p:cNvPr id="4" name="Slide Number Placeholder 3"/>
          <p:cNvSpPr>
            <a:spLocks noGrp="1"/>
          </p:cNvSpPr>
          <p:nvPr>
            <p:ph type="sldNum" sz="quarter" idx="10"/>
          </p:nvPr>
        </p:nvSpPr>
        <p:spPr/>
        <p:txBody>
          <a:bodyPr/>
          <a:lstStyle/>
          <a:p>
            <a:pPr>
              <a:defRPr/>
            </a:pPr>
            <a:r>
              <a:rPr lang="en-US" dirty="0" smtClean="0"/>
              <a:t>9</a:t>
            </a:r>
            <a:endParaRPr lang="en-US" dirty="0"/>
          </a:p>
        </p:txBody>
      </p:sp>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t="34721"/>
          <a:stretch>
            <a:fillRect/>
          </a:stretch>
        </p:blipFill>
        <p:spPr bwMode="auto">
          <a:xfrm>
            <a:off x="495300" y="1924050"/>
            <a:ext cx="8313738"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3733800"/>
            <a:ext cx="82677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Box 5"/>
          <p:cNvSpPr txBox="1">
            <a:spLocks noChangeArrowheads="1"/>
          </p:cNvSpPr>
          <p:nvPr/>
        </p:nvSpPr>
        <p:spPr bwMode="auto">
          <a:xfrm>
            <a:off x="1619250" y="3276600"/>
            <a:ext cx="57912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t>Premises participating in multiple programs</a:t>
            </a:r>
          </a:p>
        </p:txBody>
      </p:sp>
      <p:sp>
        <p:nvSpPr>
          <p:cNvPr id="21511" name="TextBox 11"/>
          <p:cNvSpPr txBox="1">
            <a:spLocks noChangeArrowheads="1"/>
          </p:cNvSpPr>
          <p:nvPr/>
        </p:nvSpPr>
        <p:spPr bwMode="auto">
          <a:xfrm>
            <a:off x="1619250" y="1447800"/>
            <a:ext cx="57912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t>Premises participating in a single program</a:t>
            </a:r>
          </a:p>
        </p:txBody>
      </p:sp>
      <p:sp>
        <p:nvSpPr>
          <p:cNvPr id="8" name="Rectangle 7"/>
          <p:cNvSpPr/>
          <p:nvPr/>
        </p:nvSpPr>
        <p:spPr>
          <a:xfrm>
            <a:off x="304800" y="1447800"/>
            <a:ext cx="8629650" cy="1524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solidFill>
                <a:srgbClr val="FFFFFF"/>
              </a:solidFill>
              <a:cs typeface="Arial" pitchFamily="34" charset="0"/>
            </a:endParaRPr>
          </a:p>
        </p:txBody>
      </p:sp>
      <p:sp>
        <p:nvSpPr>
          <p:cNvPr id="14" name="Rectangle 13"/>
          <p:cNvSpPr/>
          <p:nvPr/>
        </p:nvSpPr>
        <p:spPr>
          <a:xfrm>
            <a:off x="304800" y="3276600"/>
            <a:ext cx="8629650" cy="25908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endParaRPr lang="en-US" altLang="en-US" sz="1800" smtClean="0">
              <a:solidFill>
                <a:srgbClr val="FFFFFF"/>
              </a:solidFill>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1597</TotalTime>
  <Words>2368</Words>
  <Application>Microsoft Office PowerPoint</Application>
  <PresentationFormat>On-screen Show (4:3)</PresentationFormat>
  <Paragraphs>418</Paragraphs>
  <Slides>39</Slides>
  <Notes>39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Calibri</vt:lpstr>
      <vt:lpstr>Arial</vt:lpstr>
      <vt:lpstr>Wingdings</vt:lpstr>
      <vt:lpstr>Times New Roman</vt:lpstr>
      <vt:lpstr>Symbol</vt:lpstr>
      <vt:lpstr>Calibri (body)</vt:lpstr>
      <vt:lpstr>Courier New</vt:lpstr>
      <vt:lpstr>Batang</vt:lpstr>
      <vt:lpstr>Arial Narrow</vt:lpstr>
      <vt:lpstr>Office Theme</vt:lpstr>
      <vt:lpstr>PowerPoint Presentation</vt:lpstr>
      <vt:lpstr>Background</vt:lpstr>
      <vt:lpstr>Purpose of the project</vt:lpstr>
      <vt:lpstr>Background</vt:lpstr>
      <vt:lpstr>Project path</vt:lpstr>
      <vt:lpstr>Evaluation Project</vt:lpstr>
      <vt:lpstr>Summary Statistics</vt:lpstr>
      <vt:lpstr>Summary Statistics</vt:lpstr>
      <vt:lpstr>Summary Statistics</vt:lpstr>
      <vt:lpstr>Approach to Quantifying Changes in Demand Associated with DR Actions</vt:lpstr>
      <vt:lpstr>Approach to Quantifying Changes in Demand Associated with DR Actions</vt:lpstr>
      <vt:lpstr>Approach to Quantifying Changes in Demand Associated with DR Actions</vt:lpstr>
      <vt:lpstr>4CP Response: A Summary</vt:lpstr>
      <vt:lpstr>Customer Segment  Providing the 4CP Response</vt:lpstr>
      <vt:lpstr>Energy Consumption (in kWh) by Transmission Voltage Customers on  CP of June 27, 2013, Contrasted against Baseline Energy</vt:lpstr>
      <vt:lpstr>Energy Consumption (in kWh) by Transmission Voltage Customers on  CP of July 31st, 2013, Contrasted against Baseline Energy</vt:lpstr>
      <vt:lpstr>Energy Consumption (in kWh) by Transmission Voltage Customers on  CP of August 7th, 2013, Contrasted against Baseline Energy</vt:lpstr>
      <vt:lpstr>Energy Consumption (in kWh) by Transmission Voltage Customers on  CP of September 3rd, 2013, Contrasted against Baseline Energy</vt:lpstr>
      <vt:lpstr>Distribution of the 4CP Response in 2013  by TDU Service Area</vt:lpstr>
      <vt:lpstr>Load Control Programs</vt:lpstr>
      <vt:lpstr>Peak Rebate Programs</vt:lpstr>
      <vt:lpstr>Response to a Price Spike</vt:lpstr>
      <vt:lpstr>Response to Price Spikes by Consumers  with IDR Meters in Competitive Areas</vt:lpstr>
      <vt:lpstr>Response to Price Spikes by Consumers with IDR Meters in Competitive Areas– Baseline Approach</vt:lpstr>
      <vt:lpstr>Observations</vt:lpstr>
      <vt:lpstr>Next Steps</vt:lpstr>
      <vt:lpstr>PowerPoint Presentation</vt:lpstr>
      <vt:lpstr>Pricing Events -- June</vt:lpstr>
      <vt:lpstr>Pricing Events – July</vt:lpstr>
      <vt:lpstr>Pricing Events – August</vt:lpstr>
      <vt:lpstr>Pricing Events – September</vt:lpstr>
      <vt:lpstr>4CP Background</vt:lpstr>
      <vt:lpstr>How 4CP Works</vt:lpstr>
      <vt:lpstr>Historic 4CP Intervals (2003-2013)</vt:lpstr>
      <vt:lpstr>Summer peak interval trends</vt:lpstr>
      <vt:lpstr>Summer peak interval trends</vt:lpstr>
      <vt:lpstr>Summer peak interval trends</vt:lpstr>
      <vt:lpstr>Summer peak interval trends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Linden</dc:creator>
  <cp:lastModifiedBy>tgarza</cp:lastModifiedBy>
  <cp:revision>133</cp:revision>
  <dcterms:created xsi:type="dcterms:W3CDTF">2009-04-15T18:17:37Z</dcterms:created>
  <dcterms:modified xsi:type="dcterms:W3CDTF">2017-02-07T20:36:44Z</dcterms:modified>
</cp:coreProperties>
</file>