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xlsb" ContentType="application/vnd.ms-excel.sheet.binary.macroEnabled.12"/>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3"/>
  </p:notesMasterIdLst>
  <p:handoutMasterIdLst>
    <p:handoutMasterId r:id="rId24"/>
  </p:handoutMasterIdLst>
  <p:sldIdLst>
    <p:sldId id="258" r:id="rId2"/>
    <p:sldId id="463" r:id="rId3"/>
    <p:sldId id="465" r:id="rId4"/>
    <p:sldId id="486" r:id="rId5"/>
    <p:sldId id="487" r:id="rId6"/>
    <p:sldId id="488" r:id="rId7"/>
    <p:sldId id="492" r:id="rId8"/>
    <p:sldId id="493" r:id="rId9"/>
    <p:sldId id="475" r:id="rId10"/>
    <p:sldId id="476" r:id="rId11"/>
    <p:sldId id="490" r:id="rId12"/>
    <p:sldId id="480" r:id="rId13"/>
    <p:sldId id="481" r:id="rId14"/>
    <p:sldId id="494" r:id="rId15"/>
    <p:sldId id="483" r:id="rId16"/>
    <p:sldId id="482" r:id="rId17"/>
    <p:sldId id="452" r:id="rId18"/>
    <p:sldId id="472" r:id="rId19"/>
    <p:sldId id="473" r:id="rId20"/>
    <p:sldId id="478" r:id="rId21"/>
    <p:sldId id="443" r:id="rId22"/>
  </p:sldIdLst>
  <p:sldSz cx="9144000" cy="6858000" type="screen4x3"/>
  <p:notesSz cx="6858000" cy="918051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 uri="{2D200454-40CA-4A62-9FC3-DE9A4176ACB9}">
      <p15:notesGuideLst xmlns:p15="http://schemas.microsoft.com/office/powerpoint/2012/main">
        <p15:guide id="1" orient="horz" pos="2892">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83851" autoAdjust="0"/>
  </p:normalViewPr>
  <p:slideViewPr>
    <p:cSldViewPr>
      <p:cViewPr varScale="1">
        <p:scale>
          <a:sx n="100" d="100"/>
          <a:sy n="100" d="100"/>
        </p:scale>
        <p:origin x="869" y="7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73D8CF0A-E132-47BD-8F28-3E904783701E}" type="slidenum">
              <a:rPr lang="en-US" altLang="en-US"/>
              <a:pPr/>
              <a:t>‹#›</a:t>
            </a:fld>
            <a:endParaRPr lang="en-US" altLang="en-US"/>
          </a:p>
        </p:txBody>
      </p:sp>
    </p:spTree>
    <p:extLst>
      <p:ext uri="{BB962C8B-B14F-4D97-AF65-F5344CB8AC3E}">
        <p14:creationId xmlns:p14="http://schemas.microsoft.com/office/powerpoint/2010/main" val="4101515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EAE4E8AB-A7B7-4FFA-AA29-C38E70400841}" type="slidenum">
              <a:rPr lang="en-US" altLang="en-US"/>
              <a:pPr/>
              <a:t>‹#›</a:t>
            </a:fld>
            <a:endParaRPr lang="en-US" altLang="en-US"/>
          </a:p>
        </p:txBody>
      </p:sp>
    </p:spTree>
    <p:extLst>
      <p:ext uri="{BB962C8B-B14F-4D97-AF65-F5344CB8AC3E}">
        <p14:creationId xmlns:p14="http://schemas.microsoft.com/office/powerpoint/2010/main" val="1597180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October 16, 2012</a:t>
            </a:r>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a:t>DR/Price Response Survey</a:t>
            </a:r>
            <a:endParaRPr lang="en-US" dirty="0"/>
          </a:p>
        </p:txBody>
      </p:sp>
    </p:spTree>
    <p:extLst>
      <p:ext uri="{BB962C8B-B14F-4D97-AF65-F5344CB8AC3E}">
        <p14:creationId xmlns:p14="http://schemas.microsoft.com/office/powerpoint/2010/main" val="250929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74E85042-B6D1-4644-8E5C-CF4B75191B37}"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3483908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66348272-3957-4616-B736-59CB96C664A8}"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3219630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77D7784A-2056-4D0F-AAEF-B3E856732D63}"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2462845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fld id="{A68C42AC-E9D8-4FA9-A165-1AEE910F9606}"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22136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2DC381C5-886C-49A1-B006-171117E63C05}"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624068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fld id="{25B0CFD3-0078-4058-82AC-E9A737AFF60C}"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5485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30115A10-3132-4D14-99B2-B7EDBEEB9B23}"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3005985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fld id="{7923A2BB-ACE6-4922-A193-09A0ED6ADE84}" type="slidenum">
              <a:rPr lang="en-US" altLang="en-US"/>
              <a:pPr/>
              <a:t>‹#›</a:t>
            </a:fld>
            <a:endParaRPr lang="en-US" altLang="en-US"/>
          </a:p>
        </p:txBody>
      </p:sp>
      <p:sp>
        <p:nvSpPr>
          <p:cNvPr id="8"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9"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2999734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fld id="{97457856-79BA-48CD-9D10-7F6867B85A09}" type="slidenum">
              <a:rPr lang="en-US" altLang="en-US"/>
              <a:pPr/>
              <a:t>‹#›</a:t>
            </a:fld>
            <a:endParaRPr lang="en-US" altLang="en-US"/>
          </a:p>
        </p:txBody>
      </p:sp>
      <p:sp>
        <p:nvSpPr>
          <p:cNvPr id="4" name="Rectangle 3"/>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5"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754365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fld id="{A8C966B6-5AC9-4584-8E43-FAE41DAE38C0}" type="slidenum">
              <a:rPr lang="en-US" altLang="en-US"/>
              <a:pPr/>
              <a:t>‹#›</a:t>
            </a:fld>
            <a:endParaRPr lang="en-US" altLang="en-US"/>
          </a:p>
        </p:txBody>
      </p:sp>
      <p:sp>
        <p:nvSpPr>
          <p:cNvPr id="3"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4"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989845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6C3F2D31-CE94-4D56-B5D5-738F419BED48}"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641166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D0E211C9-B425-46BC-923E-D6D9D2A6E7DB}"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a:t>August 5, 2015</a:t>
            </a:r>
          </a:p>
        </p:txBody>
      </p:sp>
    </p:spTree>
    <p:extLst>
      <p:ext uri="{BB962C8B-B14F-4D97-AF65-F5344CB8AC3E}">
        <p14:creationId xmlns:p14="http://schemas.microsoft.com/office/powerpoint/2010/main" val="1761418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7BDDE463-40FE-4D00-B536-637124682D84}" type="slidenum">
              <a:rPr lang="en-US" altLang="en-US"/>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r>
              <a:rPr lang="en-US"/>
              <a:t>DR/Price Response Survey</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r>
              <a:rPr lang="en-US"/>
              <a:t>October 16, 2012</a:t>
            </a: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fld id="{BC9C8D2F-61FB-4552-850B-FF55F160F62B}" type="slidenum">
              <a:rPr lang="en-US" altLang="en-US" sz="1400"/>
              <a:pPr algn="ctr" eaLnBrk="1" hangingPunct="1"/>
              <a:t>‹#›</a:t>
            </a:fld>
            <a:endParaRPr lang="en-US" altLang="en-US" sz="1400"/>
          </a:p>
        </p:txBody>
      </p:sp>
    </p:spTree>
  </p:cSld>
  <p:clrMap bg1="lt1" tx1="dk1" bg2="lt2" tx2="dk2" accent1="accent1" accent2="accent2" accent3="accent3" accent4="accent4" accent5="accent5" accent6="accent6" hlink="hlink" folHlink="folHlink"/>
  <p:sldLayoutIdLst>
    <p:sldLayoutId id="2147484638" r:id="rId1"/>
    <p:sldLayoutId id="2147484639" r:id="rId2"/>
    <p:sldLayoutId id="2147484640" r:id="rId3"/>
    <p:sldLayoutId id="2147484641" r:id="rId4"/>
    <p:sldLayoutId id="2147484642" r:id="rId5"/>
    <p:sldLayoutId id="2147484643" r:id="rId6"/>
    <p:sldLayoutId id="2147484644" r:id="rId7"/>
    <p:sldLayoutId id="2147484645" r:id="rId8"/>
    <p:sldLayoutId id="2147484646" r:id="rId9"/>
    <p:sldLayoutId id="2147484647" r:id="rId10"/>
    <p:sldLayoutId id="2147484648" r:id="rId11"/>
    <p:sldLayoutId id="2147484649" r:id="rId12"/>
    <p:sldLayoutId id="2147484650"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Binary_Worksheet2.xlsb"/><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c.ymcdn.com/sites/www.peakload.org/resource/resmgr/2014FallArchive/Schellenberg.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content/about/governance/legal/Antitrust%20Admonition%20v3.17.09.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paul.wattles@ercot.com" TargetMode="External"/><Relationship Id="rId2" Type="http://schemas.openxmlformats.org/officeDocument/2006/relationships/hyperlink" Target="mailto:carl.raish@ercot.com" TargetMode="External"/><Relationship Id="rId1" Type="http://schemas.openxmlformats.org/officeDocument/2006/relationships/slideLayout" Target="../slideLayouts/slideLayout2.xml"/><Relationship Id="rId4" Type="http://schemas.openxmlformats.org/officeDocument/2006/relationships/hyperlink" Target="mailto:karen.farley@ercot.com"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4.xml"/><Relationship Id="rId5" Type="http://schemas.openxmlformats.org/officeDocument/2006/relationships/image" Target="../media/image6.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Binary_Worksheet1.xlsb"/><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
            </a:r>
            <a:br>
              <a:rPr lang="en-US" altLang="en-US" sz="2400" b="1" dirty="0" smtClean="0">
                <a:latin typeface="+mn-lt"/>
              </a:rPr>
            </a:br>
            <a:r>
              <a:rPr lang="en-US" altLang="en-US" sz="2400" b="1" dirty="0" smtClean="0">
                <a:latin typeface="+mn-lt"/>
              </a:rPr>
              <a:t>Workshop</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24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50000"/>
              </a:spcBef>
              <a:buFontTx/>
              <a:buNone/>
            </a:pPr>
            <a:r>
              <a:rPr lang="en-US" altLang="en-US" sz="1800">
                <a:solidFill>
                  <a:schemeClr val="bg1"/>
                </a:solidFill>
              </a:rPr>
              <a:t>Paul Wattles</a:t>
            </a:r>
          </a:p>
          <a:p>
            <a:pPr eaLnBrk="1" hangingPunct="1">
              <a:spcBef>
                <a:spcPct val="50000"/>
              </a:spcBef>
              <a:buFontTx/>
              <a:buNone/>
            </a:pPr>
            <a:r>
              <a:rPr lang="en-US" altLang="en-US" sz="1800">
                <a:solidFill>
                  <a:schemeClr val="bg1"/>
                </a:solidFill>
              </a:rPr>
              <a:t>Carl Raish</a:t>
            </a:r>
          </a:p>
          <a:p>
            <a:pPr eaLnBrk="1" hangingPunct="1">
              <a:spcBef>
                <a:spcPct val="50000"/>
              </a:spcBef>
              <a:buFontTx/>
              <a:buNone/>
            </a:pPr>
            <a:r>
              <a:rPr lang="en-US" altLang="en-US" sz="1800">
                <a:solidFill>
                  <a:schemeClr val="bg1"/>
                </a:solidFill>
              </a:rPr>
              <a:t>Karen Farley</a:t>
            </a:r>
          </a:p>
          <a:p>
            <a:pPr eaLnBrk="1" hangingPunct="1">
              <a:spcBef>
                <a:spcPct val="50000"/>
              </a:spcBef>
              <a:buFontTx/>
              <a:buNone/>
            </a:pPr>
            <a:endParaRPr lang="en-US" altLang="en-US" sz="1800">
              <a:solidFill>
                <a:schemeClr val="bg1"/>
              </a:solidFill>
            </a:endParaRPr>
          </a:p>
          <a:p>
            <a:pPr eaLnBrk="1" hangingPunct="1">
              <a:spcBef>
                <a:spcPct val="50000"/>
              </a:spcBef>
              <a:buFontTx/>
              <a:buNone/>
            </a:pPr>
            <a:r>
              <a:rPr lang="en-US" altLang="en-US" sz="1800" b="0">
                <a:solidFill>
                  <a:schemeClr val="bg1"/>
                </a:solidFill>
              </a:rPr>
              <a:t>REP Roundtable</a:t>
            </a:r>
          </a:p>
          <a:p>
            <a:pPr eaLnBrk="1" hangingPunct="1">
              <a:spcBef>
                <a:spcPct val="50000"/>
              </a:spcBef>
              <a:buFontTx/>
              <a:buNone/>
            </a:pPr>
            <a:r>
              <a:rPr lang="en-US" altLang="en-US" sz="1800" b="0">
                <a:solidFill>
                  <a:schemeClr val="bg1"/>
                </a:solidFill>
              </a:rPr>
              <a:t>August 5, 2015 – </a:t>
            </a:r>
            <a:r>
              <a:rPr lang="en-US" altLang="en-US" sz="1800" b="0">
                <a:solidFill>
                  <a:srgbClr val="FF0000"/>
                </a:solidFill>
              </a:rPr>
              <a:t>Updates in RED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z="1800" smtClean="0"/>
              <a:t>Product enrollment changes - 2013 vs 2014 (reported at Feb DSWG)</a:t>
            </a:r>
          </a:p>
        </p:txBody>
      </p:sp>
      <p:sp>
        <p:nvSpPr>
          <p:cNvPr id="24579" name="TextBox 5"/>
          <p:cNvSpPr txBox="1">
            <a:spLocks noChangeArrowheads="1"/>
          </p:cNvSpPr>
          <p:nvPr/>
        </p:nvSpPr>
        <p:spPr bwMode="auto">
          <a:xfrm>
            <a:off x="542925" y="4114800"/>
            <a:ext cx="8001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pPr>
            <a:r>
              <a:rPr lang="en-US" altLang="en-US" sz="1400"/>
              <a:t>Enrollment changes are independent of reporting REP and 2013 Product</a:t>
            </a:r>
          </a:p>
          <a:p>
            <a:pPr lvl="1" eaLnBrk="1" hangingPunct="1">
              <a:spcBef>
                <a:spcPct val="0"/>
              </a:spcBef>
              <a:buFont typeface="Arial" panose="020B0604020202020204" pitchFamily="34" charset="0"/>
              <a:buChar char="•"/>
            </a:pPr>
            <a:r>
              <a:rPr lang="en-US" altLang="en-US" sz="1400"/>
              <a:t>Some ESI IDs participating in both 2013 and 2014 changed to a new REP and/or to different product(s)</a:t>
            </a:r>
          </a:p>
          <a:p>
            <a:pPr eaLnBrk="1" hangingPunct="1">
              <a:spcBef>
                <a:spcPct val="0"/>
              </a:spcBef>
            </a:pPr>
            <a:r>
              <a:rPr lang="en-US" altLang="en-US" sz="1400"/>
              <a:t>Examples:  </a:t>
            </a:r>
          </a:p>
          <a:p>
            <a:pPr lvl="1" eaLnBrk="1" hangingPunct="1">
              <a:spcBef>
                <a:spcPct val="0"/>
              </a:spcBef>
              <a:buFont typeface="Arial" panose="020B0604020202020204" pitchFamily="34" charset="0"/>
              <a:buChar char="•"/>
            </a:pPr>
            <a:r>
              <a:rPr lang="en-US" altLang="en-US" sz="1400"/>
              <a:t>An ESI ID on REP A’s TOU product who switched to REP B’s PR product would show up in the middle columns</a:t>
            </a:r>
          </a:p>
          <a:p>
            <a:pPr lvl="1" eaLnBrk="1" hangingPunct="1">
              <a:spcBef>
                <a:spcPct val="0"/>
              </a:spcBef>
              <a:buFont typeface="Arial" panose="020B0604020202020204" pitchFamily="34" charset="0"/>
              <a:buChar char="•"/>
            </a:pPr>
            <a:r>
              <a:rPr lang="en-US" altLang="en-US" sz="1400"/>
              <a:t>An ESI ID that rolled off of all retail DR products by 9/30/14 would show up in left columns</a:t>
            </a:r>
          </a:p>
          <a:p>
            <a:pPr lvl="1" eaLnBrk="1" hangingPunct="1">
              <a:spcBef>
                <a:spcPct val="0"/>
              </a:spcBef>
              <a:buFont typeface="Arial" panose="020B0604020202020204" pitchFamily="34" charset="0"/>
              <a:buChar char="•"/>
            </a:pPr>
            <a:r>
              <a:rPr lang="en-US" altLang="en-US" sz="1400"/>
              <a:t>An ESI ID new to retail DR products in 2014 would show up in right columns</a:t>
            </a:r>
          </a:p>
        </p:txBody>
      </p:sp>
      <p:graphicFrame>
        <p:nvGraphicFramePr>
          <p:cNvPr id="24580" name="Object 3"/>
          <p:cNvGraphicFramePr>
            <a:graphicFrameLocks noChangeAspect="1"/>
          </p:cNvGraphicFramePr>
          <p:nvPr/>
        </p:nvGraphicFramePr>
        <p:xfrm>
          <a:off x="304800" y="914400"/>
          <a:ext cx="8616950" cy="3048000"/>
        </p:xfrm>
        <a:graphic>
          <a:graphicData uri="http://schemas.openxmlformats.org/presentationml/2006/ole">
            <mc:AlternateContent xmlns:mc="http://schemas.openxmlformats.org/markup-compatibility/2006">
              <mc:Choice xmlns:v="urn:schemas-microsoft-com:vml" Requires="v">
                <p:oleObj spid="_x0000_s24584" name="Binary Worksheet" r:id="rId3" imgW="8029457" imgH="2343025" progId="Excel.SheetBinaryMacroEnabled.12">
                  <p:embed/>
                </p:oleObj>
              </mc:Choice>
              <mc:Fallback>
                <p:oleObj name="Binary Worksheet" r:id="rId3" imgW="8029457" imgH="2343025" progId="Excel.SheetBinaryMacroEnabled.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14400"/>
                        <a:ext cx="86169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8"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Improvements and lessons learned</a:t>
            </a:r>
          </a:p>
        </p:txBody>
      </p:sp>
      <p:sp>
        <p:nvSpPr>
          <p:cNvPr id="20483" name="Content Placeholder 2"/>
          <p:cNvSpPr>
            <a:spLocks noGrp="1"/>
          </p:cNvSpPr>
          <p:nvPr>
            <p:ph idx="1"/>
          </p:nvPr>
        </p:nvSpPr>
        <p:spPr>
          <a:xfrm>
            <a:off x="457200" y="1066800"/>
            <a:ext cx="8229600" cy="5029200"/>
          </a:xfrm>
        </p:spPr>
        <p:txBody>
          <a:bodyPr>
            <a:normAutofit/>
          </a:bodyPr>
          <a:lstStyle/>
          <a:p>
            <a:pPr marL="0" indent="0">
              <a:lnSpc>
                <a:spcPct val="300000"/>
              </a:lnSpc>
              <a:buFontTx/>
              <a:buNone/>
              <a:defRPr/>
            </a:pPr>
            <a:r>
              <a:rPr lang="en-US" dirty="0" smtClean="0"/>
              <a:t>Review of Product Categories</a:t>
            </a:r>
            <a:endParaRPr lang="en-US" dirty="0"/>
          </a:p>
          <a:p>
            <a:pPr marL="0" indent="0">
              <a:lnSpc>
                <a:spcPct val="300000"/>
              </a:lnSpc>
              <a:buFontTx/>
              <a:buNone/>
              <a:defRPr/>
            </a:pPr>
            <a:r>
              <a:rPr lang="en-US" dirty="0" smtClean="0"/>
              <a:t>Review of Error Codes</a:t>
            </a:r>
            <a:endParaRPr lang="en-US" dirty="0"/>
          </a:p>
          <a:p>
            <a:pPr marL="0" indent="0">
              <a:lnSpc>
                <a:spcPct val="300000"/>
              </a:lnSpc>
              <a:buFontTx/>
              <a:buNone/>
              <a:defRPr/>
            </a:pPr>
            <a:r>
              <a:rPr lang="en-US" dirty="0" smtClean="0"/>
              <a:t>Review Lessons Learned</a:t>
            </a:r>
            <a:endParaRPr lang="en-US" dirty="0"/>
          </a:p>
          <a:p>
            <a:pPr marL="0" indent="0">
              <a:lnSpc>
                <a:spcPct val="300000"/>
              </a:lnSpc>
              <a:buFontTx/>
              <a:buNone/>
              <a:defRPr/>
            </a:pPr>
            <a:endParaRPr lang="en-US" b="0" dirty="0" smtClean="0"/>
          </a:p>
          <a:p>
            <a:pPr marL="0" indent="0">
              <a:lnSpc>
                <a:spcPct val="300000"/>
              </a:lnSpc>
              <a:buFontTx/>
              <a:buNone/>
              <a:defRPr/>
            </a:pPr>
            <a:endParaRPr lang="en-US" b="0" dirty="0"/>
          </a:p>
          <a:p>
            <a:pPr marL="457200" lvl="1" indent="0">
              <a:lnSpc>
                <a:spcPct val="300000"/>
              </a:lnSpc>
              <a:buFontTx/>
              <a:buNone/>
              <a:defRPr/>
            </a:pPr>
            <a:endParaRPr lang="en-US" altLang="en-US" dirty="0" smtClean="0"/>
          </a:p>
          <a:p>
            <a:pPr lvl="2">
              <a:lnSpc>
                <a:spcPct val="300000"/>
              </a:lnSpc>
              <a:defRPr/>
            </a:pPr>
            <a:endParaRPr lang="en-US" altLang="en-US" dirty="0" smtClean="0"/>
          </a:p>
          <a:p>
            <a:pPr lvl="1">
              <a:lnSpc>
                <a:spcPct val="300000"/>
              </a:lnSpc>
              <a:defRPr/>
            </a:pPr>
            <a:endParaRPr lang="en-US" altLang="en-US" dirty="0" smtClean="0"/>
          </a:p>
          <a:p>
            <a:pPr lvl="1">
              <a:lnSpc>
                <a:spcPct val="300000"/>
              </a:lnSpc>
              <a:defRPr/>
            </a:pPr>
            <a:endParaRPr lang="en-US" altLang="en-US" dirty="0" smtClean="0"/>
          </a:p>
          <a:p>
            <a:pPr>
              <a:lnSpc>
                <a:spcPct val="300000"/>
              </a:lnSpc>
              <a:buFontTx/>
              <a:buNone/>
              <a:defRPr/>
            </a:pPr>
            <a:endParaRPr lang="en-US" altLang="en-US" dirty="0" smtClean="0"/>
          </a:p>
          <a:p>
            <a:pPr>
              <a:lnSpc>
                <a:spcPct val="300000"/>
              </a:lnSpc>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Current Categories pg. 1 of 3 </a:t>
            </a:r>
          </a:p>
        </p:txBody>
      </p:sp>
      <p:sp>
        <p:nvSpPr>
          <p:cNvPr id="35843" name="Content Placeholder 2"/>
          <p:cNvSpPr>
            <a:spLocks noGrp="1"/>
          </p:cNvSpPr>
          <p:nvPr>
            <p:ph idx="1"/>
          </p:nvPr>
        </p:nvSpPr>
        <p:spPr>
          <a:xfrm>
            <a:off x="457200" y="838200"/>
            <a:ext cx="8229600" cy="5638800"/>
          </a:xfrm>
        </p:spPr>
        <p:txBody>
          <a:bodyPr>
            <a:noAutofit/>
          </a:bodyPr>
          <a:lstStyle/>
          <a:p>
            <a:pPr marL="0" indent="0">
              <a:buFontTx/>
              <a:buNone/>
              <a:defRPr/>
            </a:pPr>
            <a:r>
              <a:rPr lang="en-US" sz="1400" dirty="0"/>
              <a:t>Demand Response category </a:t>
            </a:r>
            <a:r>
              <a:rPr lang="en-US" sz="1400" dirty="0" smtClean="0">
                <a:solidFill>
                  <a:srgbClr val="FF0000"/>
                </a:solidFill>
              </a:rPr>
              <a:t>(improved) </a:t>
            </a:r>
            <a:r>
              <a:rPr lang="en-US" sz="1400" dirty="0" smtClean="0"/>
              <a:t>definitions:</a:t>
            </a:r>
            <a:endParaRPr lang="en-US" sz="1400" dirty="0"/>
          </a:p>
          <a:p>
            <a:pPr marL="0" indent="0">
              <a:buFontTx/>
              <a:buNone/>
              <a:defRPr/>
            </a:pPr>
            <a:r>
              <a:rPr lang="en-US" sz="1400" dirty="0"/>
              <a:t>RTP – Real Time Pricing - </a:t>
            </a:r>
            <a:r>
              <a:rPr lang="en-US" sz="1400" b="0" dirty="0"/>
              <a:t>retail prices for all hours or intervals based on ERCOT Real-Time Settlement Point Prices for the premise Load Zone, calculated every 15 minutes, or other real-time wholesale price indicator(s). </a:t>
            </a:r>
            <a:endParaRPr lang="en-US" sz="1400" dirty="0"/>
          </a:p>
          <a:p>
            <a:pPr marL="0" indent="0">
              <a:buFontTx/>
              <a:buNone/>
              <a:defRPr/>
            </a:pPr>
            <a:endParaRPr lang="en-US" sz="1400" dirty="0" smtClean="0"/>
          </a:p>
          <a:p>
            <a:pPr marL="0" indent="0">
              <a:buFontTx/>
              <a:buNone/>
              <a:defRPr/>
            </a:pPr>
            <a:r>
              <a:rPr lang="en-US" sz="1400" dirty="0" smtClean="0"/>
              <a:t>BI – Block &amp; Index – </a:t>
            </a:r>
            <a:r>
              <a:rPr lang="en-US" sz="1400" b="0" dirty="0" smtClean="0"/>
              <a:t>fixed pricing for a defined volume of usage, coupled with pricing indexed to the wholesale market for usage exceeding the block.  Block prices and volumes may vary by time of day/week. (</a:t>
            </a:r>
            <a:r>
              <a:rPr lang="en-US" sz="1400" b="0" dirty="0" smtClean="0">
                <a:solidFill>
                  <a:srgbClr val="FF0000"/>
                </a:solidFill>
              </a:rPr>
              <a:t>removed last line from definition - </a:t>
            </a:r>
            <a:r>
              <a:rPr lang="en-US" sz="1400" b="0" i="1" dirty="0" smtClean="0">
                <a:solidFill>
                  <a:srgbClr val="FF0000"/>
                </a:solidFill>
              </a:rPr>
              <a:t>Option could include if usage dips below the block.)</a:t>
            </a:r>
            <a:endParaRPr lang="en-US" sz="1400" dirty="0"/>
          </a:p>
          <a:p>
            <a:pPr marL="0" indent="0">
              <a:buFontTx/>
              <a:buNone/>
              <a:defRPr/>
            </a:pPr>
            <a:endParaRPr lang="en-US" sz="1400" dirty="0" smtClean="0"/>
          </a:p>
          <a:p>
            <a:pPr marL="0" indent="0">
              <a:buFontTx/>
              <a:buNone/>
              <a:defRPr/>
            </a:pPr>
            <a:r>
              <a:rPr lang="en-US" sz="1400" dirty="0" smtClean="0"/>
              <a:t>PR </a:t>
            </a:r>
            <a:r>
              <a:rPr lang="en-US" sz="1400" dirty="0"/>
              <a:t>– Peak Rebates </a:t>
            </a:r>
            <a:r>
              <a:rPr lang="en-US" sz="1400" dirty="0" smtClean="0"/>
              <a:t>– </a:t>
            </a:r>
            <a:r>
              <a:rPr lang="en-US" sz="1400" b="0" dirty="0" smtClean="0">
                <a:solidFill>
                  <a:srgbClr val="FF0000"/>
                </a:solidFill>
              </a:rPr>
              <a:t>a retail offering in which the customer is eligible for a financial incentive paid for </a:t>
            </a:r>
            <a:r>
              <a:rPr lang="en-US" sz="1400" b="0" dirty="0">
                <a:solidFill>
                  <a:srgbClr val="FF0000"/>
                </a:solidFill>
              </a:rPr>
              <a:t>load reductions taken during periods of time identified by the </a:t>
            </a:r>
            <a:r>
              <a:rPr lang="en-US" sz="1400" b="0" dirty="0" smtClean="0">
                <a:solidFill>
                  <a:srgbClr val="FF0000"/>
                </a:solidFill>
              </a:rPr>
              <a:t>LSE, and communicated to the customer during the prior day or the event day, or both.  LSE has defined a method to identify whether a customer has responded and to quantify the response amount.  Payment (rebate) to customer is based upon customer’s response.</a:t>
            </a:r>
            <a:endParaRPr lang="en-US" sz="1400" dirty="0"/>
          </a:p>
          <a:p>
            <a:pPr>
              <a:defRPr/>
            </a:pPr>
            <a:r>
              <a:rPr lang="en-US" sz="1200" b="0" i="1" dirty="0">
                <a:solidFill>
                  <a:srgbClr val="FF0000"/>
                </a:solidFill>
              </a:rPr>
              <a:t>Peak Rebate examples - </a:t>
            </a:r>
            <a:endParaRPr lang="en-US" sz="1200" b="0" dirty="0">
              <a:solidFill>
                <a:srgbClr val="FF0000"/>
              </a:solidFill>
            </a:endParaRPr>
          </a:p>
          <a:p>
            <a:pPr>
              <a:defRPr/>
            </a:pPr>
            <a:r>
              <a:rPr lang="en-US" sz="1200" b="0" i="1" dirty="0">
                <a:solidFill>
                  <a:srgbClr val="FF0000"/>
                </a:solidFill>
              </a:rPr>
              <a:t>No DLC: The REP sends an email one day prior if high prices are forecasted, and sends a reminder text/tweet the morning of the following day.  The REP identifies responding customers using a recent similar weather day as a baseline to estimate what the customer’s load would have been.  If the customer’s actual load during the predicted intervals was lower than the baseline, the REP agrees to pay the customer $100 / kw of reduction</a:t>
            </a:r>
            <a:r>
              <a:rPr lang="en-US" sz="1200" b="0" i="1" dirty="0" smtClean="0">
                <a:solidFill>
                  <a:srgbClr val="FF0000"/>
                </a:solidFill>
              </a:rPr>
              <a:t>.</a:t>
            </a:r>
            <a:endParaRPr lang="en-US" sz="1400" dirty="0">
              <a:solidFill>
                <a:srgbClr val="FF0000"/>
              </a:solidFill>
            </a:endParaRPr>
          </a:p>
          <a:p>
            <a:pPr>
              <a:defRPr/>
            </a:pPr>
            <a:r>
              <a:rPr lang="en-US" sz="1200" b="0" i="1" dirty="0">
                <a:solidFill>
                  <a:srgbClr val="FF0000"/>
                </a:solidFill>
              </a:rPr>
              <a:t>DLC: REP sends email one day prior if high prices are forecasted, and sends a reminder text/tweet the morning of the following day.  When high prices materialize, the REP sends a signal to the customer’s web-enabled thermostat to increase its set point by 3 degrees.  The REP establishes a baseline for the customer to estimate what the customer’s load would have been.  If the customer’s actual load during the predicted intervals was lower than the baseline, the REP agrees to pay the customer $100 / kw of reduction.</a:t>
            </a:r>
            <a:endParaRPr lang="en-US" sz="1200" b="0" dirty="0">
              <a:solidFill>
                <a:srgbClr val="FF0000"/>
              </a:solidFill>
            </a:endParaRPr>
          </a:p>
          <a:p>
            <a:pPr marL="0" indent="0">
              <a:buFontTx/>
              <a:buNone/>
              <a:defRPr/>
            </a:pPr>
            <a:endParaRPr lang="en-US" sz="1400" b="0" dirty="0" smtClean="0"/>
          </a:p>
          <a:p>
            <a:pPr marL="0" indent="0">
              <a:buFontTx/>
              <a:buNone/>
              <a:defRPr/>
            </a:pPr>
            <a:endParaRPr lang="en-US" altLang="en-US" sz="1400" b="0" dirty="0"/>
          </a:p>
          <a:p>
            <a:pPr marL="0" indent="0">
              <a:buFontTx/>
              <a:buNone/>
              <a:defRPr/>
            </a:pPr>
            <a:endParaRPr lang="en-US" sz="1400" b="0" dirty="0"/>
          </a:p>
          <a:p>
            <a:pPr marL="0" indent="0">
              <a:buFontTx/>
              <a:buNone/>
              <a:defRPr/>
            </a:pPr>
            <a:r>
              <a:rPr lang="en-US" sz="1400" dirty="0"/>
              <a:t> </a:t>
            </a:r>
          </a:p>
          <a:p>
            <a:pPr marL="0" indent="0">
              <a:buFontTx/>
              <a:buNone/>
              <a:defRPr/>
            </a:pPr>
            <a:r>
              <a:rPr lang="en-US" sz="1400" dirty="0"/>
              <a:t> </a:t>
            </a:r>
          </a:p>
          <a:p>
            <a:pPr>
              <a:defRPr/>
            </a:pPr>
            <a:endParaRPr lang="en-US" altLang="en-US" sz="1400"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Current Categories pg. 2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sz="1400" dirty="0"/>
              <a:t>CPP – Critical Peak Pricing – </a:t>
            </a:r>
            <a:r>
              <a:rPr lang="en-US" sz="1400" b="0" dirty="0"/>
              <a:t>prices that rise during critical peaks: limited duration periods of time identified by the LSE that usually correlate to high prices in the real-time wholesale market. Critical peak events may occur a limited number of times per year and typically are communicated a day in advance. </a:t>
            </a:r>
            <a:endParaRPr lang="en-US" altLang="en-US" sz="1400" dirty="0" smtClean="0"/>
          </a:p>
          <a:p>
            <a:pPr marL="0" indent="0">
              <a:buFontTx/>
              <a:buNone/>
              <a:defRPr/>
            </a:pPr>
            <a:r>
              <a:rPr lang="en-US" altLang="en-US" sz="1400" dirty="0" smtClean="0"/>
              <a:t>TOU </a:t>
            </a:r>
            <a:r>
              <a:rPr lang="en-US" altLang="en-US" sz="1400" dirty="0"/>
              <a:t>– Time of Use — </a:t>
            </a:r>
            <a:r>
              <a:rPr lang="en-US" altLang="en-US" sz="1400" b="0" dirty="0"/>
              <a:t>prices that vary across defined blocks of hours, with predefined prices and schedules.  (As used here, does not apply to seasonal adjustments). </a:t>
            </a:r>
          </a:p>
          <a:p>
            <a:pPr marL="0" indent="0">
              <a:buFontTx/>
              <a:buNone/>
              <a:defRPr/>
            </a:pPr>
            <a:r>
              <a:rPr lang="en-US" sz="1200" b="0" i="1" dirty="0">
                <a:solidFill>
                  <a:srgbClr val="FF0000"/>
                </a:solidFill>
              </a:rPr>
              <a:t>TOU Example – free evening </a:t>
            </a:r>
            <a:r>
              <a:rPr lang="en-US" sz="1200" b="0" i="1" dirty="0" smtClean="0">
                <a:solidFill>
                  <a:srgbClr val="FF0000"/>
                </a:solidFill>
              </a:rPr>
              <a:t>hours</a:t>
            </a:r>
          </a:p>
          <a:p>
            <a:pPr marL="0" indent="0">
              <a:buFontTx/>
              <a:buNone/>
              <a:defRPr/>
            </a:pPr>
            <a:endParaRPr lang="en-US" altLang="en-US" sz="1400" dirty="0" smtClean="0"/>
          </a:p>
          <a:p>
            <a:pPr marL="0" indent="0">
              <a:buFontTx/>
              <a:buNone/>
              <a:defRPr/>
            </a:pPr>
            <a:r>
              <a:rPr lang="en-US" altLang="en-US" sz="1400" dirty="0" smtClean="0"/>
              <a:t>OLC – Other Direct Load Control –</a:t>
            </a:r>
            <a:r>
              <a:rPr lang="en-US" altLang="en-US" sz="1400" b="0" dirty="0" smtClean="0"/>
              <a:t>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  </a:t>
            </a:r>
            <a:r>
              <a:rPr lang="en-US" altLang="en-US" sz="1400" b="0" dirty="0" smtClean="0">
                <a:solidFill>
                  <a:srgbClr val="FF0000"/>
                </a:solidFill>
              </a:rPr>
              <a:t>Customer incentive is predefined and does not vary based upon the response.</a:t>
            </a:r>
          </a:p>
          <a:p>
            <a:pPr>
              <a:defRPr/>
            </a:pPr>
            <a:r>
              <a:rPr lang="en-US" altLang="en-US" sz="1400" dirty="0" smtClean="0"/>
              <a:t> </a:t>
            </a:r>
            <a:r>
              <a:rPr lang="en-US" sz="1200" b="0" i="1" dirty="0">
                <a:solidFill>
                  <a:srgbClr val="FF0000"/>
                </a:solidFill>
              </a:rPr>
              <a:t>OLC Example - </a:t>
            </a:r>
            <a:endParaRPr lang="en-US" sz="1200" b="0" dirty="0">
              <a:solidFill>
                <a:srgbClr val="FF0000"/>
              </a:solidFill>
            </a:endParaRPr>
          </a:p>
          <a:p>
            <a:pPr>
              <a:defRPr/>
            </a:pPr>
            <a:r>
              <a:rPr lang="en-US" sz="1200" b="0" i="1" dirty="0">
                <a:solidFill>
                  <a:srgbClr val="FF0000"/>
                </a:solidFill>
              </a:rPr>
              <a:t>OLC (always has DLC) REP identifies a day on which high prices have, or are about to, materialize. The REP sends a signal to the customer’s web-enabled thermostat to increase its set point by 3 degrees.  The REP agrees to pay the customer $10 / month for each summer month, and the customer agrees to allow the thermostat to be set higher 10 times during the summer for periods up to 2 hours long.  If the customer overrides the REP thermostat setting during a month, the customer’s payment is reduced by $3.</a:t>
            </a:r>
            <a:endParaRPr lang="en-US" sz="1200" b="0" dirty="0">
              <a:solidFill>
                <a:srgbClr val="FF0000"/>
              </a:solidFill>
            </a:endParaRPr>
          </a:p>
          <a:p>
            <a:pPr marL="0" indent="0">
              <a:buFontTx/>
              <a:buNone/>
              <a:defRPr/>
            </a:pPr>
            <a:endParaRPr lang="en-US" altLang="en-US" sz="1400" dirty="0" smtClean="0"/>
          </a:p>
          <a:p>
            <a:pPr marL="0" indent="0">
              <a:buFontTx/>
              <a:buNone/>
              <a:defRPr/>
            </a:pPr>
            <a:r>
              <a:rPr lang="en-US" altLang="en-US" sz="1400" dirty="0" smtClean="0"/>
              <a:t>OTH – Other Voluntary Demand Response Product – </a:t>
            </a:r>
            <a:r>
              <a:rPr lang="en-US" altLang="en-US" sz="1400" b="0" dirty="0" smtClean="0"/>
              <a:t>any retail product not covered in the other categories that includes a demand response incentive or signal.</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Current Categories pg. 3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altLang="en-US" sz="1400" dirty="0" smtClean="0"/>
              <a:t> </a:t>
            </a:r>
          </a:p>
          <a:p>
            <a:pPr marL="0" indent="0">
              <a:buFontTx/>
              <a:buNone/>
              <a:defRPr/>
            </a:pPr>
            <a:r>
              <a:rPr lang="en-US" altLang="en-US" sz="1800" i="1" dirty="0" smtClean="0">
                <a:solidFill>
                  <a:srgbClr val="FF0000"/>
                </a:solidFill>
              </a:rPr>
              <a:t>NOTE – will not use 4CP and FO categories for summer 2015 data collection</a:t>
            </a:r>
          </a:p>
          <a:p>
            <a:pPr marL="0" indent="0">
              <a:buFontTx/>
              <a:buNone/>
              <a:defRPr/>
            </a:pPr>
            <a:r>
              <a:rPr lang="en-US" sz="1400" dirty="0" smtClean="0">
                <a:solidFill>
                  <a:schemeClr val="bg2">
                    <a:lumMod val="60000"/>
                    <a:lumOff val="40000"/>
                  </a:schemeClr>
                </a:solidFill>
              </a:rPr>
              <a:t>4CP – Four Coincident Peak – </a:t>
            </a:r>
            <a:r>
              <a:rPr lang="en-US" sz="1400" b="0" dirty="0" smtClean="0">
                <a:solidFill>
                  <a:schemeClr val="bg2">
                    <a:lumMod val="60000"/>
                    <a:lumOff val="40000"/>
                  </a:schemeClr>
                </a:solidFill>
              </a:rPr>
              <a:t>predictor signals or direct load control provided to customers in advance of potential Four Coincident Peak (4CP) intervals during summer months (June through September). Reducing load during such intervals lowers transmission charges.  4CP charges apply to large customers (peak demand ≥700 kW) in competitive choice areas, and also to NOIEs at the boundary meter level.  </a:t>
            </a:r>
          </a:p>
          <a:p>
            <a:pPr marL="0" indent="0">
              <a:buFontTx/>
              <a:buNone/>
              <a:defRPr/>
            </a:pPr>
            <a:endParaRPr lang="en-US" sz="1400" b="0" dirty="0" smtClean="0">
              <a:solidFill>
                <a:schemeClr val="bg2">
                  <a:lumMod val="60000"/>
                  <a:lumOff val="40000"/>
                </a:schemeClr>
              </a:solidFill>
            </a:endParaRPr>
          </a:p>
          <a:p>
            <a:pPr marL="0" indent="0">
              <a:buFontTx/>
              <a:buNone/>
              <a:defRPr/>
            </a:pPr>
            <a:r>
              <a:rPr lang="en-US" altLang="en-US" sz="1400" dirty="0" smtClean="0">
                <a:solidFill>
                  <a:schemeClr val="bg2">
                    <a:lumMod val="60000"/>
                    <a:lumOff val="40000"/>
                  </a:schemeClr>
                </a:solidFill>
              </a:rPr>
              <a:t>FO – Financial Option – </a:t>
            </a:r>
            <a:r>
              <a:rPr lang="en-US" altLang="en-US" sz="1400" b="0" dirty="0" smtClean="0">
                <a:solidFill>
                  <a:schemeClr val="bg2">
                    <a:lumMod val="60000"/>
                    <a:lumOff val="40000"/>
                  </a:schemeClr>
                </a:solidFill>
              </a:rPr>
              <a:t>product where LSE purchases an option from the customer that is backed by a specified level of DR and uses it for portfolio trades in the wholesale market. </a:t>
            </a:r>
          </a:p>
          <a:p>
            <a:pPr marL="0" indent="0">
              <a:buFontTx/>
              <a:buNone/>
              <a:defRPr/>
            </a:pPr>
            <a:endParaRPr lang="en-US" altLang="en-US" sz="1400" b="0" dirty="0">
              <a:solidFill>
                <a:schemeClr val="bg2">
                  <a:lumMod val="60000"/>
                  <a:lumOff val="40000"/>
                </a:schemeClr>
              </a:solidFill>
            </a:endParaRPr>
          </a:p>
          <a:p>
            <a:pPr marL="0" indent="0">
              <a:buFontTx/>
              <a:buNone/>
              <a:defRPr/>
            </a:pPr>
            <a:r>
              <a:rPr lang="en-US" sz="1400" dirty="0" smtClean="0">
                <a:solidFill>
                  <a:srgbClr val="FF0000"/>
                </a:solidFill>
              </a:rPr>
              <a:t>4CP - ERCOT can </a:t>
            </a:r>
            <a:r>
              <a:rPr lang="en-US" sz="1400" dirty="0">
                <a:solidFill>
                  <a:srgbClr val="FF0000"/>
                </a:solidFill>
              </a:rPr>
              <a:t>do the 4CP analysis without the need to ask the LSEs to provide data in the survey.  </a:t>
            </a:r>
          </a:p>
          <a:p>
            <a:pPr marL="0" indent="0">
              <a:buFontTx/>
              <a:buNone/>
              <a:defRPr/>
            </a:pPr>
            <a:endParaRPr lang="en-US" sz="1400" dirty="0">
              <a:solidFill>
                <a:srgbClr val="FF0000"/>
              </a:solidFill>
            </a:endParaRPr>
          </a:p>
          <a:p>
            <a:pPr marL="0" indent="0">
              <a:buFontTx/>
              <a:buNone/>
              <a:defRPr/>
            </a:pPr>
            <a:r>
              <a:rPr lang="en-US" sz="1400" dirty="0" smtClean="0">
                <a:solidFill>
                  <a:srgbClr val="FF0000"/>
                </a:solidFill>
              </a:rPr>
              <a:t>FO – category has not been used for 2 years</a:t>
            </a:r>
            <a:endParaRPr lang="en-US" sz="1400" dirty="0">
              <a:solidFill>
                <a:srgbClr val="FF0000"/>
              </a:solidFill>
            </a:endParaRPr>
          </a:p>
          <a:p>
            <a:pPr marL="0" indent="0">
              <a:buFontTx/>
              <a:buNone/>
              <a:defRPr/>
            </a:pPr>
            <a:endParaRPr lang="en-US" altLang="en-US" sz="1400" b="0" dirty="0" smtClean="0">
              <a:solidFill>
                <a:schemeClr val="bg2">
                  <a:lumMod val="60000"/>
                  <a:lumOff val="40000"/>
                </a:schemeClr>
              </a:solidFill>
            </a:endParaRPr>
          </a:p>
          <a:p>
            <a:pPr marL="0" indent="0">
              <a:buFontTx/>
              <a:buNone/>
              <a:defRPr/>
            </a:pPr>
            <a:endParaRPr lang="en-US" sz="1400" b="0" dirty="0" smtClean="0"/>
          </a:p>
          <a:p>
            <a:pPr marL="0" indent="0">
              <a:buFontTx/>
              <a:buNone/>
              <a:defRPr/>
            </a:pPr>
            <a:endParaRPr lang="en-US" altLang="en-US" sz="1400" b="0" dirty="0" smtClean="0"/>
          </a:p>
          <a:p>
            <a:pPr marL="0" indent="0">
              <a:buFontTx/>
              <a:buNone/>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Error Codes – Overview from 2014</a:t>
            </a:r>
          </a:p>
        </p:txBody>
      </p:sp>
      <p:sp>
        <p:nvSpPr>
          <p:cNvPr id="29699" name="Content Placeholder 2"/>
          <p:cNvSpPr>
            <a:spLocks noGrp="1"/>
          </p:cNvSpPr>
          <p:nvPr>
            <p:ph idx="1"/>
          </p:nvPr>
        </p:nvSpPr>
        <p:spPr>
          <a:xfrm>
            <a:off x="457200" y="838200"/>
            <a:ext cx="8229600" cy="5638800"/>
          </a:xfrm>
        </p:spPr>
        <p:txBody>
          <a:bodyPr/>
          <a:lstStyle/>
          <a:p>
            <a:pPr marL="0" indent="0">
              <a:buFontTx/>
              <a:buNone/>
            </a:pPr>
            <a:r>
              <a:rPr lang="en-US" altLang="en-US" smtClean="0"/>
              <a:t>Error codes:</a:t>
            </a:r>
          </a:p>
          <a:p>
            <a:pPr marL="0" indent="0">
              <a:buFontTx/>
              <a:buNone/>
            </a:pPr>
            <a:endParaRPr lang="en-US" altLang="en-US" smtClean="0">
              <a:solidFill>
                <a:srgbClr val="FF0000"/>
              </a:solidFill>
            </a:endParaRPr>
          </a:p>
          <a:p>
            <a:pPr marL="0" indent="0">
              <a:buFontTx/>
              <a:buNone/>
            </a:pPr>
            <a:endParaRPr lang="en-US" altLang="en-US" smtClean="0">
              <a:solidFill>
                <a:srgbClr val="FF0000"/>
              </a:solidFill>
            </a:endParaRPr>
          </a:p>
          <a:p>
            <a:pPr marL="0" indent="0">
              <a:lnSpc>
                <a:spcPct val="80000"/>
              </a:lnSpc>
              <a:buFontTx/>
              <a:buNone/>
            </a:pPr>
            <a:endParaRPr lang="en-US" altLang="en-US" sz="1400" smtClean="0">
              <a:latin typeface="Times New Roman" panose="02020603050405020304" pitchFamily="18" charset="0"/>
              <a:cs typeface="Times New Roman" panose="02020603050405020304" pitchFamily="18" charset="0"/>
            </a:endParaRPr>
          </a:p>
          <a:p>
            <a:pPr marL="0" indent="0">
              <a:lnSpc>
                <a:spcPct val="80000"/>
              </a:lnSpc>
              <a:buFontTx/>
              <a:buNone/>
            </a:pPr>
            <a:endParaRPr lang="en-US" altLang="en-US" sz="1400" smtClean="0">
              <a:latin typeface="Times New Roman" panose="02020603050405020304" pitchFamily="18" charset="0"/>
              <a:cs typeface="Times New Roman" panose="02020603050405020304" pitchFamily="18" charset="0"/>
            </a:endParaRPr>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buFontTx/>
              <a:buNone/>
            </a:pPr>
            <a:endParaRPr lang="en-US" altLang="en-US" smtClean="0">
              <a:solidFill>
                <a:srgbClr val="FF0000"/>
              </a:solidFill>
            </a:endParaRPr>
          </a:p>
          <a:p>
            <a:pPr marL="0" indent="0">
              <a:buFontTx/>
              <a:buNone/>
            </a:pPr>
            <a:endParaRPr lang="en-US" altLang="en-US" smtClean="0">
              <a:solidFill>
                <a:srgbClr val="FF0000"/>
              </a:solidFill>
            </a:endParaRPr>
          </a:p>
          <a:p>
            <a:pPr marL="0" indent="0">
              <a:buFontTx/>
              <a:buNone/>
            </a:pPr>
            <a:endParaRPr lang="en-US" altLang="en-US" smtClean="0">
              <a:solidFill>
                <a:srgbClr val="FF0000"/>
              </a:solidFill>
            </a:endParaRPr>
          </a:p>
          <a:p>
            <a:pPr marL="0" indent="0">
              <a:buFontTx/>
              <a:buNone/>
            </a:pPr>
            <a:endParaRPr lang="en-US" altLang="en-US"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
        <p:nvSpPr>
          <p:cNvPr id="29702" name="Rectangle 1"/>
          <p:cNvSpPr>
            <a:spLocks noChangeArrowheads="1"/>
          </p:cNvSpPr>
          <p:nvPr/>
        </p:nvSpPr>
        <p:spPr bwMode="auto">
          <a:xfrm>
            <a:off x="930275" y="31654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spcBef>
                <a:spcPct val="0"/>
              </a:spcBef>
              <a:buFontTx/>
              <a:buNone/>
            </a:pPr>
            <a:endParaRPr lang="en-US" altLang="en-US" sz="1800" b="0"/>
          </a:p>
        </p:txBody>
      </p:sp>
      <p:graphicFrame>
        <p:nvGraphicFramePr>
          <p:cNvPr id="4" name="Table 3"/>
          <p:cNvGraphicFramePr>
            <a:graphicFrameLocks noGrp="1"/>
          </p:cNvGraphicFramePr>
          <p:nvPr/>
        </p:nvGraphicFramePr>
        <p:xfrm>
          <a:off x="533400" y="1752600"/>
          <a:ext cx="7772400" cy="3505200"/>
        </p:xfrm>
        <a:graphic>
          <a:graphicData uri="http://schemas.openxmlformats.org/drawingml/2006/table">
            <a:tbl>
              <a:tblPr firstRow="1" bandRow="1">
                <a:tableStyleId>{21E4AEA4-8DFA-4A89-87EB-49C32662AFE0}</a:tableStyleId>
              </a:tblPr>
              <a:tblGrid>
                <a:gridCol w="3352800"/>
                <a:gridCol w="4419600"/>
              </a:tblGrid>
              <a:tr h="409353">
                <a:tc>
                  <a:txBody>
                    <a:bodyPr/>
                    <a:lstStyle/>
                    <a:p>
                      <a:r>
                        <a:rPr lang="en-US" sz="1800" dirty="0" smtClean="0"/>
                        <a:t>Error Code</a:t>
                      </a:r>
                      <a:endParaRPr lang="en-US" sz="1800" dirty="0"/>
                    </a:p>
                  </a:txBody>
                  <a:tcPr/>
                </a:tc>
                <a:tc>
                  <a:txBody>
                    <a:bodyPr/>
                    <a:lstStyle/>
                    <a:p>
                      <a:r>
                        <a:rPr lang="en-US" sz="1800" dirty="0" smtClean="0"/>
                        <a:t>Totals from 2014 submissions</a:t>
                      </a:r>
                      <a:endParaRPr lang="en-US" sz="1800" dirty="0"/>
                    </a:p>
                  </a:txBody>
                  <a:tcPr/>
                </a:tc>
              </a:tr>
              <a:tr h="409353">
                <a:tc>
                  <a:txBody>
                    <a:bodyPr/>
                    <a:lstStyle/>
                    <a:p>
                      <a:r>
                        <a:rPr lang="en-US" sz="1800" dirty="0" smtClean="0"/>
                        <a:t>Not ROR </a:t>
                      </a:r>
                      <a:r>
                        <a:rPr lang="en-US" sz="1800" smtClean="0"/>
                        <a:t>on snapshot date</a:t>
                      </a:r>
                      <a:endParaRPr lang="en-US" sz="1800" dirty="0"/>
                    </a:p>
                  </a:txBody>
                  <a:tcPr/>
                </a:tc>
                <a:tc>
                  <a:txBody>
                    <a:bodyPr/>
                    <a:lstStyle/>
                    <a:p>
                      <a:r>
                        <a:rPr lang="en-US" sz="1800" dirty="0" smtClean="0"/>
                        <a:t>182,675</a:t>
                      </a:r>
                      <a:endParaRPr lang="en-US" sz="1800" dirty="0"/>
                    </a:p>
                  </a:txBody>
                  <a:tcPr/>
                </a:tc>
              </a:tr>
              <a:tr h="409353">
                <a:tc>
                  <a:txBody>
                    <a:bodyPr/>
                    <a:lstStyle/>
                    <a:p>
                      <a:r>
                        <a:rPr lang="en-US" sz="1800" dirty="0" smtClean="0"/>
                        <a:t>Invalid</a:t>
                      </a:r>
                      <a:r>
                        <a:rPr lang="en-US" sz="1800" baseline="0" dirty="0" smtClean="0"/>
                        <a:t> Meter</a:t>
                      </a:r>
                      <a:endParaRPr lang="en-US" sz="1800" dirty="0"/>
                    </a:p>
                  </a:txBody>
                  <a:tcPr/>
                </a:tc>
                <a:tc>
                  <a:txBody>
                    <a:bodyPr/>
                    <a:lstStyle/>
                    <a:p>
                      <a:r>
                        <a:rPr lang="en-US" sz="1800" dirty="0" smtClean="0"/>
                        <a:t>46,768</a:t>
                      </a:r>
                      <a:endParaRPr lang="en-US" sz="1800" dirty="0"/>
                    </a:p>
                  </a:txBody>
                  <a:tcPr/>
                </a:tc>
              </a:tr>
              <a:tr h="639731">
                <a:tc>
                  <a:txBody>
                    <a:bodyPr/>
                    <a:lstStyle/>
                    <a:p>
                      <a:r>
                        <a:rPr lang="en-US" sz="1800" dirty="0" smtClean="0"/>
                        <a:t>Start Date before ROR</a:t>
                      </a:r>
                      <a:endParaRPr lang="en-US" sz="1800" dirty="0"/>
                    </a:p>
                  </a:txBody>
                  <a:tcPr/>
                </a:tc>
                <a:tc>
                  <a:txBody>
                    <a:bodyPr/>
                    <a:lstStyle/>
                    <a:p>
                      <a:r>
                        <a:rPr lang="en-US" sz="1800" dirty="0" smtClean="0"/>
                        <a:t>31,895</a:t>
                      </a:r>
                      <a:endParaRPr lang="en-US" sz="1800" dirty="0"/>
                    </a:p>
                  </a:txBody>
                  <a:tcPr/>
                </a:tc>
              </a:tr>
              <a:tr h="409353">
                <a:tc>
                  <a:txBody>
                    <a:bodyPr/>
                    <a:lstStyle/>
                    <a:p>
                      <a:r>
                        <a:rPr lang="en-US" sz="1800" dirty="0" smtClean="0"/>
                        <a:t>Invalid ESI ID</a:t>
                      </a:r>
                      <a:endParaRPr lang="en-US" sz="1800" dirty="0"/>
                    </a:p>
                  </a:txBody>
                  <a:tcPr/>
                </a:tc>
                <a:tc>
                  <a:txBody>
                    <a:bodyPr/>
                    <a:lstStyle/>
                    <a:p>
                      <a:r>
                        <a:rPr lang="en-US" sz="1800" dirty="0" smtClean="0"/>
                        <a:t>11,171</a:t>
                      </a:r>
                      <a:endParaRPr lang="en-US" sz="1800" dirty="0"/>
                    </a:p>
                  </a:txBody>
                  <a:tcPr/>
                </a:tc>
              </a:tr>
              <a:tr h="409353">
                <a:tc>
                  <a:txBody>
                    <a:bodyPr/>
                    <a:lstStyle/>
                    <a:p>
                      <a:r>
                        <a:rPr lang="en-US" sz="1800" dirty="0" smtClean="0"/>
                        <a:t>Invalid LP</a:t>
                      </a:r>
                      <a:endParaRPr lang="en-US" sz="1800" dirty="0"/>
                    </a:p>
                  </a:txBody>
                  <a:tcPr/>
                </a:tc>
                <a:tc>
                  <a:txBody>
                    <a:bodyPr/>
                    <a:lstStyle/>
                    <a:p>
                      <a:r>
                        <a:rPr lang="en-US" sz="1800" dirty="0" smtClean="0"/>
                        <a:t>10,990</a:t>
                      </a:r>
                      <a:endParaRPr lang="en-US" sz="1800" dirty="0"/>
                    </a:p>
                  </a:txBody>
                  <a:tcPr/>
                </a:tc>
              </a:tr>
              <a:tr h="409353">
                <a:tc>
                  <a:txBody>
                    <a:bodyPr/>
                    <a:lstStyle/>
                    <a:p>
                      <a:r>
                        <a:rPr lang="en-US" sz="1800" dirty="0" smtClean="0"/>
                        <a:t>4CP Wrong LP</a:t>
                      </a:r>
                      <a:endParaRPr lang="en-US" sz="1800" dirty="0"/>
                    </a:p>
                  </a:txBody>
                  <a:tcPr/>
                </a:tc>
                <a:tc>
                  <a:txBody>
                    <a:bodyPr/>
                    <a:lstStyle/>
                    <a:p>
                      <a:r>
                        <a:rPr lang="en-US" sz="1800" dirty="0" smtClean="0"/>
                        <a:t>2,177</a:t>
                      </a:r>
                      <a:endParaRPr lang="en-US" sz="1800" dirty="0"/>
                    </a:p>
                  </a:txBody>
                  <a:tcPr/>
                </a:tc>
              </a:tr>
              <a:tr h="409353">
                <a:tc>
                  <a:txBody>
                    <a:bodyPr/>
                    <a:lstStyle/>
                    <a:p>
                      <a:r>
                        <a:rPr lang="en-US" sz="1800" dirty="0" smtClean="0"/>
                        <a:t>Res</a:t>
                      </a:r>
                      <a:r>
                        <a:rPr lang="en-US" sz="1800" baseline="0" dirty="0" smtClean="0"/>
                        <a:t> LP Inconsistent</a:t>
                      </a:r>
                      <a:endParaRPr lang="en-US" sz="1800" dirty="0"/>
                    </a:p>
                  </a:txBody>
                  <a:tcPr/>
                </a:tc>
                <a:tc>
                  <a:txBody>
                    <a:bodyPr/>
                    <a:lstStyle/>
                    <a:p>
                      <a:r>
                        <a:rPr lang="en-US" sz="1800" dirty="0" smtClean="0"/>
                        <a:t>386</a:t>
                      </a: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Error Codes</a:t>
            </a:r>
          </a:p>
        </p:txBody>
      </p:sp>
      <p:sp>
        <p:nvSpPr>
          <p:cNvPr id="30723" name="Content Placeholder 2"/>
          <p:cNvSpPr>
            <a:spLocks noGrp="1"/>
          </p:cNvSpPr>
          <p:nvPr>
            <p:ph idx="1"/>
          </p:nvPr>
        </p:nvSpPr>
        <p:spPr>
          <a:xfrm>
            <a:off x="457200" y="838200"/>
            <a:ext cx="8229600" cy="5638800"/>
          </a:xfrm>
        </p:spPr>
        <p:txBody>
          <a:bodyPr/>
          <a:lstStyle/>
          <a:p>
            <a:pPr marL="0" indent="0">
              <a:buFontTx/>
              <a:buNone/>
            </a:pPr>
            <a:r>
              <a:rPr lang="en-US" altLang="en-US" smtClean="0"/>
              <a:t>Error codes:</a:t>
            </a:r>
          </a:p>
          <a:p>
            <a:pPr marL="0" indent="0">
              <a:buFontTx/>
              <a:buNone/>
            </a:pPr>
            <a:endParaRPr lang="en-US" altLang="en-US" smtClean="0">
              <a:solidFill>
                <a:srgbClr val="FF0000"/>
              </a:solidFill>
            </a:endParaRPr>
          </a:p>
          <a:p>
            <a:pPr marL="0" indent="0">
              <a:lnSpc>
                <a:spcPct val="80000"/>
              </a:lnSpc>
              <a:buFontTx/>
              <a:buNone/>
            </a:pPr>
            <a:r>
              <a:rPr lang="en-US" altLang="en-US" sz="1400" smtClean="0"/>
              <a:t>Invalid ESI ID - </a:t>
            </a:r>
            <a:r>
              <a:rPr lang="en-US" altLang="en-US" sz="1400" b="0" smtClean="0"/>
              <a:t>ESIID is not in ERCOT settlement system or as of Sept 30 has an Inactive or De-energized Status</a:t>
            </a:r>
          </a:p>
          <a:p>
            <a:pPr marL="0" indent="0">
              <a:lnSpc>
                <a:spcPct val="80000"/>
              </a:lnSpc>
              <a:buFontTx/>
              <a:buNone/>
            </a:pPr>
            <a:endParaRPr lang="en-US" altLang="en-US" sz="1400" b="0" smtClean="0"/>
          </a:p>
          <a:p>
            <a:pPr marL="0" indent="0">
              <a:lnSpc>
                <a:spcPct val="80000"/>
              </a:lnSpc>
              <a:buFontTx/>
              <a:buNone/>
            </a:pPr>
            <a:r>
              <a:rPr lang="en-US" altLang="en-US" sz="1400" smtClean="0"/>
              <a:t>Not ROR </a:t>
            </a:r>
            <a:r>
              <a:rPr lang="en-US" altLang="en-US" sz="1400" b="0" smtClean="0"/>
              <a:t>- Reporting REP is not the REP of Record as of Sept 30 </a:t>
            </a:r>
          </a:p>
          <a:p>
            <a:pPr marL="0" indent="0">
              <a:lnSpc>
                <a:spcPct val="80000"/>
              </a:lnSpc>
              <a:buFontTx/>
              <a:buNone/>
            </a:pPr>
            <a:endParaRPr lang="en-US" altLang="en-US" sz="1400" b="0" smtClean="0"/>
          </a:p>
          <a:p>
            <a:pPr marL="0" indent="0">
              <a:lnSpc>
                <a:spcPct val="80000"/>
              </a:lnSpc>
              <a:buFontTx/>
              <a:buNone/>
            </a:pPr>
            <a:r>
              <a:rPr lang="en-US" altLang="en-US" sz="1400" smtClean="0"/>
              <a:t>Start Date Before ROR </a:t>
            </a:r>
            <a:r>
              <a:rPr lang="en-US" altLang="en-US" sz="1400" b="0" smtClean="0"/>
              <a:t>- Reporting REP was not the REP of Record as of participation start date</a:t>
            </a:r>
          </a:p>
          <a:p>
            <a:pPr marL="0" indent="0">
              <a:lnSpc>
                <a:spcPct val="80000"/>
              </a:lnSpc>
              <a:buFontTx/>
              <a:buNone/>
            </a:pPr>
            <a:endParaRPr lang="en-US" altLang="en-US" sz="1400" b="0" smtClean="0"/>
          </a:p>
          <a:p>
            <a:pPr marL="0" indent="0">
              <a:lnSpc>
                <a:spcPct val="80000"/>
              </a:lnSpc>
              <a:buFontTx/>
              <a:buNone/>
            </a:pPr>
            <a:r>
              <a:rPr lang="en-US" altLang="en-US" sz="1400" smtClean="0"/>
              <a:t>4CP Wrong LP </a:t>
            </a:r>
            <a:r>
              <a:rPr lang="en-US" altLang="en-US" sz="1400" b="0" smtClean="0"/>
              <a:t>- Profile Type for ESIID not BUSIDRRQ</a:t>
            </a:r>
          </a:p>
          <a:p>
            <a:pPr marL="0" indent="0">
              <a:lnSpc>
                <a:spcPct val="80000"/>
              </a:lnSpc>
              <a:buFontTx/>
              <a:buNone/>
            </a:pPr>
            <a:endParaRPr lang="en-US" altLang="en-US" sz="1400" b="0" smtClean="0"/>
          </a:p>
          <a:p>
            <a:pPr marL="0" indent="0">
              <a:lnSpc>
                <a:spcPct val="80000"/>
              </a:lnSpc>
              <a:buFontTx/>
              <a:buNone/>
            </a:pPr>
            <a:r>
              <a:rPr lang="en-US" altLang="en-US" sz="1400" smtClean="0"/>
              <a:t>RES LP Inconsistent </a:t>
            </a:r>
            <a:r>
              <a:rPr lang="en-US" altLang="en-US" sz="1400" b="0" smtClean="0"/>
              <a:t>- Profile Type for ESIID is RESHIWR or RESLOWR for category code BI or FO</a:t>
            </a:r>
          </a:p>
          <a:p>
            <a:pPr marL="0" indent="0">
              <a:lnSpc>
                <a:spcPct val="80000"/>
              </a:lnSpc>
              <a:buFontTx/>
              <a:buNone/>
            </a:pPr>
            <a:endParaRPr lang="en-US" altLang="en-US" sz="1400" b="0" smtClean="0"/>
          </a:p>
          <a:p>
            <a:pPr marL="0" indent="0">
              <a:lnSpc>
                <a:spcPct val="80000"/>
              </a:lnSpc>
              <a:buFontTx/>
              <a:buNone/>
            </a:pPr>
            <a:r>
              <a:rPr lang="en-US" altLang="en-US" sz="1400" smtClean="0"/>
              <a:t>Invalid LP </a:t>
            </a:r>
            <a:r>
              <a:rPr lang="en-US" altLang="en-US" sz="1400" b="0" smtClean="0"/>
              <a:t>- Profile Type for ESIID is NMLIGHT or NMFLAT</a:t>
            </a:r>
          </a:p>
          <a:p>
            <a:pPr marL="0" indent="0">
              <a:lnSpc>
                <a:spcPct val="80000"/>
              </a:lnSpc>
              <a:buFontTx/>
              <a:buNone/>
            </a:pPr>
            <a:endParaRPr lang="en-US" altLang="en-US" sz="1400" b="0" smtClean="0"/>
          </a:p>
          <a:p>
            <a:pPr marL="0" indent="0">
              <a:lnSpc>
                <a:spcPct val="80000"/>
              </a:lnSpc>
              <a:buFontTx/>
              <a:buNone/>
            </a:pPr>
            <a:r>
              <a:rPr lang="en-US" altLang="en-US" sz="1400" smtClean="0"/>
              <a:t>Invalid Meter </a:t>
            </a:r>
            <a:r>
              <a:rPr lang="en-US" altLang="en-US" sz="1400" b="0" smtClean="0"/>
              <a:t>- Category Code is RTP, BI, CPP, PR, or FO for ESIID with Meter Type NIDR</a:t>
            </a:r>
          </a:p>
          <a:p>
            <a:pPr marL="0" indent="0">
              <a:lnSpc>
                <a:spcPct val="80000"/>
              </a:lnSpc>
              <a:buFontTx/>
              <a:buNone/>
            </a:pPr>
            <a:r>
              <a:rPr lang="en-US" altLang="en-US" sz="1400" b="0" smtClean="0"/>
              <a:t/>
            </a:r>
            <a:br>
              <a:rPr lang="en-US" altLang="en-US" sz="1400" b="0" smtClean="0"/>
            </a:br>
            <a:r>
              <a:rPr lang="en-US" altLang="en-US" sz="1400" smtClean="0"/>
              <a:t>Duplicate Row </a:t>
            </a:r>
            <a:r>
              <a:rPr lang="en-US" altLang="en-US" sz="1400" b="0" smtClean="0"/>
              <a:t>- Input record is identical to a previous record except for sequence number</a:t>
            </a:r>
          </a:p>
          <a:p>
            <a:pPr marL="0" indent="0">
              <a:lnSpc>
                <a:spcPct val="80000"/>
              </a:lnSpc>
              <a:buFontTx/>
              <a:buNone/>
            </a:pPr>
            <a:endParaRPr lang="en-US" altLang="en-US" sz="1400" b="0" smtClean="0"/>
          </a:p>
          <a:p>
            <a:pPr marL="0" indent="0">
              <a:lnSpc>
                <a:spcPct val="80000"/>
              </a:lnSpc>
              <a:buFontTx/>
              <a:buNone/>
            </a:pPr>
            <a:r>
              <a:rPr lang="en-US" altLang="en-US" sz="1400" smtClean="0"/>
              <a:t>Matching Consecutive Category / DLC codes </a:t>
            </a:r>
            <a:r>
              <a:rPr lang="en-US" altLang="en-US" sz="1400" b="0" smtClean="0"/>
              <a:t>- Input record is identical to the previous chronological record, based on start date, except for sequence number and start date</a:t>
            </a:r>
          </a:p>
          <a:p>
            <a:pPr marL="0" indent="0">
              <a:lnSpc>
                <a:spcPct val="80000"/>
              </a:lnSpc>
              <a:buFontTx/>
              <a:buNone/>
            </a:pPr>
            <a:endParaRPr lang="en-US" altLang="en-US" sz="1400" smtClean="0">
              <a:latin typeface="Times New Roman" panose="02020603050405020304" pitchFamily="18" charset="0"/>
              <a:cs typeface="Times New Roman" panose="02020603050405020304" pitchFamily="18" charset="0"/>
            </a:endParaRPr>
          </a:p>
          <a:p>
            <a:pPr marL="0" indent="0">
              <a:lnSpc>
                <a:spcPct val="80000"/>
              </a:lnSpc>
              <a:buFontTx/>
              <a:buNone/>
            </a:pPr>
            <a:endParaRPr lang="en-US" altLang="en-US" sz="1400" smtClean="0">
              <a:latin typeface="Times New Roman" panose="02020603050405020304" pitchFamily="18" charset="0"/>
              <a:cs typeface="Times New Roman" panose="02020603050405020304" pitchFamily="18" charset="0"/>
            </a:endParaRPr>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lnSpc>
                <a:spcPct val="80000"/>
              </a:lnSpc>
              <a:buFontTx/>
              <a:buNone/>
            </a:pPr>
            <a:endParaRPr lang="en-US" altLang="en-US" sz="1400" b="0" smtClean="0"/>
          </a:p>
          <a:p>
            <a:pPr marL="0" indent="0">
              <a:buFontTx/>
              <a:buNone/>
            </a:pPr>
            <a:endParaRPr lang="en-US" altLang="en-US" smtClean="0">
              <a:solidFill>
                <a:srgbClr val="FF0000"/>
              </a:solidFill>
            </a:endParaRPr>
          </a:p>
          <a:p>
            <a:pPr marL="0" indent="0">
              <a:buFontTx/>
              <a:buNone/>
            </a:pPr>
            <a:endParaRPr lang="en-US" altLang="en-US" smtClean="0">
              <a:solidFill>
                <a:srgbClr val="FF0000"/>
              </a:solidFill>
            </a:endParaRPr>
          </a:p>
          <a:p>
            <a:pPr marL="0" indent="0">
              <a:buFontTx/>
              <a:buNone/>
            </a:pPr>
            <a:endParaRPr lang="en-US" altLang="en-US" smtClean="0">
              <a:solidFill>
                <a:srgbClr val="FF0000"/>
              </a:solidFill>
            </a:endParaRPr>
          </a:p>
          <a:p>
            <a:pPr marL="0" indent="0">
              <a:buFontTx/>
              <a:buNone/>
            </a:pPr>
            <a:endParaRPr lang="en-US" altLang="en-US"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t>Lessons Learned</a:t>
            </a:r>
          </a:p>
        </p:txBody>
      </p:sp>
      <p:sp>
        <p:nvSpPr>
          <p:cNvPr id="20483" name="Content Placeholder 2"/>
          <p:cNvSpPr>
            <a:spLocks noGrp="1"/>
          </p:cNvSpPr>
          <p:nvPr>
            <p:ph idx="1"/>
          </p:nvPr>
        </p:nvSpPr>
        <p:spPr>
          <a:xfrm>
            <a:off x="457200" y="1066800"/>
            <a:ext cx="8229600" cy="5029200"/>
          </a:xfrm>
        </p:spPr>
        <p:txBody>
          <a:bodyPr>
            <a:normAutofit fontScale="77500" lnSpcReduction="20000"/>
          </a:bodyPr>
          <a:lstStyle/>
          <a:p>
            <a:pPr>
              <a:defRPr/>
            </a:pPr>
            <a:r>
              <a:rPr lang="en-US" altLang="en-US" dirty="0" smtClean="0"/>
              <a:t>Lessons Learned / Discussion</a:t>
            </a:r>
          </a:p>
          <a:p>
            <a:pPr lvl="1">
              <a:defRPr/>
            </a:pPr>
            <a:r>
              <a:rPr lang="en-US" altLang="en-US" dirty="0" smtClean="0">
                <a:solidFill>
                  <a:srgbClr val="FF0000"/>
                </a:solidFill>
              </a:rPr>
              <a:t>Default Peak Time Rebate – presentation that Carl Raish found – </a:t>
            </a:r>
          </a:p>
          <a:p>
            <a:pPr lvl="1">
              <a:defRPr/>
            </a:pPr>
            <a:r>
              <a:rPr lang="en-US" altLang="en-US" b="1" dirty="0">
                <a:solidFill>
                  <a:srgbClr val="FF0000"/>
                </a:solidFill>
                <a:hlinkClick r:id="rId2"/>
              </a:rPr>
              <a:t>http://</a:t>
            </a:r>
            <a:r>
              <a:rPr lang="en-US" altLang="en-US" b="1" dirty="0" smtClean="0">
                <a:solidFill>
                  <a:srgbClr val="FF0000"/>
                </a:solidFill>
                <a:hlinkClick r:id="rId2"/>
              </a:rPr>
              <a:t>c.ymcdn.com/sites/www.peakload.org/resource/resmgr/2014FallArchive/Schellenberg.pdf</a:t>
            </a:r>
            <a:endParaRPr lang="en-US" altLang="en-US" b="1" dirty="0" smtClean="0">
              <a:solidFill>
                <a:srgbClr val="FF0000"/>
              </a:solidFill>
            </a:endParaRPr>
          </a:p>
          <a:p>
            <a:pPr lvl="1">
              <a:defRPr/>
            </a:pPr>
            <a:endParaRPr lang="en-US" altLang="en-US" b="1" dirty="0" smtClean="0">
              <a:solidFill>
                <a:srgbClr val="FF0000"/>
              </a:solidFill>
            </a:endParaRPr>
          </a:p>
          <a:p>
            <a:pPr marL="914400" lvl="1" indent="-457200">
              <a:buFont typeface="+mj-lt"/>
              <a:buAutoNum type="arabicPeriod"/>
              <a:defRPr/>
            </a:pPr>
            <a:r>
              <a:rPr lang="en-US" altLang="en-US" dirty="0" smtClean="0"/>
              <a:t>Follow-up survey for event identification</a:t>
            </a:r>
          </a:p>
          <a:p>
            <a:pPr lvl="2">
              <a:defRPr/>
            </a:pPr>
            <a:r>
              <a:rPr lang="en-US" altLang="en-US" dirty="0" smtClean="0"/>
              <a:t>Any updates to the survey questions? (links to questions in appendix)</a:t>
            </a:r>
          </a:p>
          <a:p>
            <a:pPr lvl="2">
              <a:defRPr/>
            </a:pPr>
            <a:r>
              <a:rPr lang="en-US" altLang="en-US" dirty="0" smtClean="0"/>
              <a:t>What </a:t>
            </a:r>
            <a:r>
              <a:rPr lang="en-US" altLang="en-US" dirty="0"/>
              <a:t>is the best way to collect this info in the future</a:t>
            </a:r>
            <a:r>
              <a:rPr lang="en-US" altLang="en-US" dirty="0" smtClean="0"/>
              <a:t>?</a:t>
            </a:r>
          </a:p>
          <a:p>
            <a:pPr lvl="2">
              <a:defRPr/>
            </a:pPr>
            <a:r>
              <a:rPr lang="en-US" altLang="en-US" dirty="0" smtClean="0"/>
              <a:t>Should the </a:t>
            </a:r>
            <a:r>
              <a:rPr lang="en-US" altLang="en-US" dirty="0"/>
              <a:t>event identification questions </a:t>
            </a:r>
            <a:r>
              <a:rPr lang="en-US" altLang="en-US" dirty="0" smtClean="0"/>
              <a:t>continue to be product specific?</a:t>
            </a:r>
          </a:p>
          <a:p>
            <a:pPr lvl="2">
              <a:defRPr/>
            </a:pPr>
            <a:r>
              <a:rPr lang="en-US" altLang="en-US" dirty="0" smtClean="0">
                <a:solidFill>
                  <a:srgbClr val="FF0000"/>
                </a:solidFill>
              </a:rPr>
              <a:t>Improvement to survey – provide a view to all answers prior to submission or an email of what you submitted.</a:t>
            </a:r>
            <a:endParaRPr lang="en-US" altLang="en-US" dirty="0">
              <a:solidFill>
                <a:srgbClr val="FF0000"/>
              </a:solidFill>
            </a:endParaRPr>
          </a:p>
          <a:p>
            <a:pPr marL="914400" lvl="1" indent="-457200">
              <a:buFont typeface="+mj-lt"/>
              <a:buAutoNum type="arabicPeriod"/>
              <a:defRPr/>
            </a:pPr>
            <a:r>
              <a:rPr lang="en-US" altLang="en-US" dirty="0"/>
              <a:t>File management</a:t>
            </a:r>
          </a:p>
          <a:p>
            <a:pPr lvl="2">
              <a:defRPr/>
            </a:pPr>
            <a:r>
              <a:rPr lang="en-US" altLang="en-US" dirty="0"/>
              <a:t>Some REPs contract with NAESB service providers -- submission of their files may have been delayed as service providers were not aware of need to transmit to ERCOT</a:t>
            </a:r>
          </a:p>
          <a:p>
            <a:pPr lvl="2">
              <a:defRPr/>
            </a:pPr>
            <a:r>
              <a:rPr lang="en-US" altLang="en-US" dirty="0"/>
              <a:t>Resubmission to address errors in REP files</a:t>
            </a:r>
          </a:p>
          <a:p>
            <a:pPr lvl="2">
              <a:defRPr/>
            </a:pPr>
            <a:r>
              <a:rPr lang="en-US" altLang="en-US" dirty="0" smtClean="0"/>
              <a:t>Response </a:t>
            </a:r>
            <a:r>
              <a:rPr lang="en-US" altLang="en-US" dirty="0"/>
              <a:t>file vs. validation </a:t>
            </a:r>
            <a:r>
              <a:rPr lang="en-US" altLang="en-US" dirty="0" smtClean="0"/>
              <a:t>file</a:t>
            </a:r>
          </a:p>
          <a:p>
            <a:pPr lvl="2">
              <a:defRPr/>
            </a:pPr>
            <a:r>
              <a:rPr lang="en-US" altLang="en-US" dirty="0"/>
              <a:t>Clean data really helps; multiple error cycles burden all resources</a:t>
            </a:r>
          </a:p>
          <a:p>
            <a:pPr>
              <a:defRPr/>
            </a:pPr>
            <a:r>
              <a:rPr lang="en-US" altLang="en-US" dirty="0" smtClean="0"/>
              <a:t>What </a:t>
            </a:r>
            <a:r>
              <a:rPr lang="en-US" altLang="en-US" dirty="0"/>
              <a:t>other lessons learned would the Market like to add to the list for discussion</a:t>
            </a:r>
            <a:r>
              <a:rPr lang="en-US" altLang="en-US" dirty="0" smtClean="0"/>
              <a:t>?</a:t>
            </a:r>
          </a:p>
          <a:p>
            <a:pPr lvl="1">
              <a:defRPr/>
            </a:pPr>
            <a:r>
              <a:rPr lang="en-US" altLang="en-US" dirty="0" smtClean="0">
                <a:solidFill>
                  <a:srgbClr val="FF0000"/>
                </a:solidFill>
              </a:rPr>
              <a:t>ERCOT add examples for each of the categories.  Post updated category definitions and examples to the Demand Response program page </a:t>
            </a:r>
            <a:r>
              <a:rPr lang="en-US" altLang="en-US" smtClean="0">
                <a:solidFill>
                  <a:srgbClr val="FF0000"/>
                </a:solidFill>
              </a:rPr>
              <a:t>for reference.</a:t>
            </a:r>
            <a:endParaRPr lang="en-US" altLang="en-US" dirty="0" smtClean="0">
              <a:solidFill>
                <a:srgbClr val="FF0000"/>
              </a:solidFill>
            </a:endParaRPr>
          </a:p>
          <a:p>
            <a:pPr lvl="1">
              <a:defRPr/>
            </a:pPr>
            <a:r>
              <a:rPr lang="en-US" altLang="en-US" dirty="0" smtClean="0">
                <a:solidFill>
                  <a:srgbClr val="FF0000"/>
                </a:solidFill>
              </a:rPr>
              <a:t>ERCOT provide update to next RMS</a:t>
            </a:r>
            <a:endParaRPr lang="en-US" altLang="en-US" dirty="0"/>
          </a:p>
          <a:p>
            <a:pPr marL="914400" lvl="1" indent="-457200">
              <a:buFont typeface="+mj-lt"/>
              <a:buAutoNum type="arabicPeriod"/>
              <a:defRPr/>
            </a:pPr>
            <a:endParaRPr lang="en-US" altLang="en-US" dirty="0" smtClean="0"/>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Snapshot for Summer 2015</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a:t>2015 Summer data collection timeline</a:t>
            </a:r>
          </a:p>
          <a:p>
            <a:pPr>
              <a:defRPr/>
            </a:pPr>
            <a:r>
              <a:rPr lang="en-US" altLang="en-US" dirty="0"/>
              <a:t>September 30, 2015 </a:t>
            </a:r>
            <a:r>
              <a:rPr lang="en-US" altLang="en-US" b="0" dirty="0"/>
              <a:t>- snapshot by REPs for which ESI IDs are in programs</a:t>
            </a:r>
          </a:p>
          <a:p>
            <a:pPr>
              <a:defRPr/>
            </a:pPr>
            <a:r>
              <a:rPr lang="en-US" altLang="en-US" dirty="0"/>
              <a:t>November 4, 2015 </a:t>
            </a:r>
            <a:r>
              <a:rPr lang="en-US" altLang="en-US" b="0" dirty="0"/>
              <a:t>- file submission to ERCOT*</a:t>
            </a:r>
          </a:p>
          <a:p>
            <a:pPr>
              <a:defRPr/>
            </a:pPr>
            <a:r>
              <a:rPr lang="en-US" altLang="en-US" dirty="0"/>
              <a:t>November 18, 2015 </a:t>
            </a:r>
            <a:r>
              <a:rPr lang="en-US" altLang="en-US" b="0" dirty="0"/>
              <a:t>- error correction file submission to ERCOT</a:t>
            </a:r>
          </a:p>
          <a:p>
            <a:pPr lvl="1">
              <a:defRPr/>
            </a:pPr>
            <a:r>
              <a:rPr lang="en-US" altLang="en-US" dirty="0">
                <a:ea typeface="+mn-ea"/>
                <a:cs typeface="+mn-cs"/>
              </a:rPr>
              <a:t>* pushed file submission back by 2 weeks to allow any error handling to be completed prior to Thanksgiving Holiday</a:t>
            </a:r>
          </a:p>
          <a:p>
            <a:pPr lvl="1">
              <a:defRPr/>
            </a:pPr>
            <a:r>
              <a:rPr lang="en-US" dirty="0">
                <a:ea typeface="+mn-ea"/>
                <a:cs typeface="+mn-cs"/>
              </a:rPr>
              <a:t>REP should make all necessary corrections and re-send the full file to ERCOT. ERCOT will use the last file sent for data analysis</a:t>
            </a:r>
            <a:r>
              <a:rPr lang="en-US" dirty="0" smtClean="0">
                <a:ea typeface="+mn-ea"/>
                <a:cs typeface="+mn-cs"/>
              </a:rPr>
              <a:t>.</a:t>
            </a:r>
          </a:p>
          <a:p>
            <a:pPr lvl="1">
              <a:defRPr/>
            </a:pPr>
            <a:r>
              <a:rPr lang="en-US" altLang="en-US" dirty="0" smtClean="0">
                <a:ea typeface="+mn-ea"/>
                <a:cs typeface="+mn-cs"/>
              </a:rPr>
              <a:t>ERCOT will send survey monkey after receipt of ‘clean data’ or declaring ‘uncle’</a:t>
            </a:r>
            <a:endParaRPr lang="en-US" altLang="en-US" dirty="0">
              <a:ea typeface="+mn-ea"/>
              <a:cs typeface="+mn-cs"/>
            </a:endParaRPr>
          </a:p>
          <a:p>
            <a:pPr>
              <a:defRPr/>
            </a:pPr>
            <a:r>
              <a:rPr lang="en-US" altLang="en-US" dirty="0" smtClean="0">
                <a:solidFill>
                  <a:srgbClr val="FF0000"/>
                </a:solidFill>
              </a:rPr>
              <a:t>December 1, 2015 </a:t>
            </a:r>
            <a:r>
              <a:rPr lang="en-US" altLang="en-US" b="0" dirty="0" smtClean="0"/>
              <a:t>– </a:t>
            </a:r>
            <a:r>
              <a:rPr lang="en-US" altLang="en-US" b="0" dirty="0"/>
              <a:t>ERCOT will send Survey Monkey links to REPs to gather REP-specific event information</a:t>
            </a:r>
          </a:p>
          <a:p>
            <a:pPr>
              <a:defRPr/>
            </a:pPr>
            <a:r>
              <a:rPr lang="en-US" altLang="en-US" dirty="0">
                <a:solidFill>
                  <a:srgbClr val="FF0000"/>
                </a:solidFill>
              </a:rPr>
              <a:t>December </a:t>
            </a:r>
            <a:r>
              <a:rPr lang="en-US" altLang="en-US" dirty="0" smtClean="0">
                <a:solidFill>
                  <a:srgbClr val="FF0000"/>
                </a:solidFill>
              </a:rPr>
              <a:t>11, </a:t>
            </a:r>
            <a:r>
              <a:rPr lang="en-US" altLang="en-US" dirty="0">
                <a:solidFill>
                  <a:srgbClr val="FF0000"/>
                </a:solidFill>
              </a:rPr>
              <a:t>2015 </a:t>
            </a:r>
            <a:r>
              <a:rPr lang="en-US" altLang="en-US" b="0" dirty="0"/>
              <a:t>– Survey Monkey responses due</a:t>
            </a:r>
          </a:p>
          <a:p>
            <a:pPr marL="0" indent="0">
              <a:buFontTx/>
              <a:buNone/>
              <a:defRPr/>
            </a:pPr>
            <a:endParaRPr lang="en-US" altLang="en-US" dirty="0">
              <a:solidFill>
                <a:srgbClr val="FF0000"/>
              </a:solidFill>
            </a:endParaRPr>
          </a:p>
          <a:p>
            <a:pPr>
              <a:defRPr/>
            </a:pPr>
            <a:endParaRPr lang="en-US" altLang="en-US" dirty="0" smtClean="0">
              <a:solidFill>
                <a:srgbClr val="FF0000"/>
              </a:solidFill>
            </a:endParaRP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Next Steps – for future</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smtClean="0"/>
              <a:t>Still for future discussion</a:t>
            </a:r>
          </a:p>
          <a:p>
            <a:pPr>
              <a:defRPr/>
            </a:pPr>
            <a:r>
              <a:rPr lang="en-US" altLang="en-US" dirty="0" smtClean="0"/>
              <a:t>Future years (starting 2016?)</a:t>
            </a:r>
          </a:p>
          <a:p>
            <a:pPr lvl="1">
              <a:defRPr/>
            </a:pPr>
            <a:r>
              <a:rPr lang="en-US" altLang="en-US" dirty="0" smtClean="0"/>
              <a:t>Evaluate 4 submissions for Summer 2016 (June, July, Aug, Sept)</a:t>
            </a:r>
          </a:p>
          <a:p>
            <a:pPr lvl="1">
              <a:defRPr/>
            </a:pPr>
            <a:r>
              <a:rPr lang="en-US" altLang="en-US" dirty="0" smtClean="0"/>
              <a:t>Ask REPs to evaluate winter programs for future consideration</a:t>
            </a:r>
          </a:p>
          <a:p>
            <a:pPr lvl="2">
              <a:defRPr/>
            </a:pPr>
            <a:r>
              <a:rPr lang="en-US" altLang="en-US" dirty="0" smtClean="0"/>
              <a:t>Please review categories to see if definitions fit or if new categories would need to be added</a:t>
            </a:r>
          </a:p>
          <a:p>
            <a:pPr lvl="2">
              <a:defRPr/>
            </a:pPr>
            <a:r>
              <a:rPr lang="en-US" altLang="en-US" dirty="0" smtClean="0"/>
              <a:t>Consider possible dates and/or frequency of a winter file submission</a:t>
            </a:r>
          </a:p>
          <a:p>
            <a:pPr>
              <a:defRPr/>
            </a:pPr>
            <a:r>
              <a:rPr lang="en-US" altLang="en-US" dirty="0" smtClean="0"/>
              <a:t>Protocol Revision and/or Market Guide Revision?</a:t>
            </a:r>
          </a:p>
          <a:p>
            <a:pPr>
              <a:defRPr/>
            </a:pPr>
            <a:r>
              <a:rPr lang="en-US" altLang="en-US" dirty="0" smtClean="0"/>
              <a:t>Review categories each year to see if adjustments need to be made</a:t>
            </a:r>
          </a:p>
          <a:p>
            <a:pPr>
              <a:defRPr/>
            </a:pPr>
            <a:r>
              <a:rPr lang="en-US" altLang="en-US" dirty="0" smtClean="0"/>
              <a:t>Review reporting of events via Survey Monkey to see if there is a better method to leverage</a:t>
            </a: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August Round Table Agenda</a:t>
            </a:r>
          </a:p>
        </p:txBody>
      </p:sp>
      <p:sp>
        <p:nvSpPr>
          <p:cNvPr id="16387" name="Content Placeholder 2"/>
          <p:cNvSpPr>
            <a:spLocks noGrp="1"/>
          </p:cNvSpPr>
          <p:nvPr>
            <p:ph idx="1"/>
          </p:nvPr>
        </p:nvSpPr>
        <p:spPr/>
        <p:txBody>
          <a:bodyPr/>
          <a:lstStyle/>
          <a:p>
            <a:r>
              <a:rPr lang="en-US" altLang="en-US" smtClean="0">
                <a:solidFill>
                  <a:srgbClr val="FF0000"/>
                </a:solidFill>
              </a:rPr>
              <a:t>2:30</a:t>
            </a:r>
            <a:r>
              <a:rPr lang="en-US" altLang="en-US" smtClean="0"/>
              <a:t>pm – Welcome, </a:t>
            </a:r>
            <a:r>
              <a:rPr lang="en-US" altLang="en-US" smtClean="0">
                <a:hlinkClick r:id="rId2"/>
              </a:rPr>
              <a:t>antitrust admonition</a:t>
            </a:r>
            <a:r>
              <a:rPr lang="en-US" altLang="en-US" smtClean="0"/>
              <a:t>, introductions</a:t>
            </a:r>
          </a:p>
          <a:p>
            <a:r>
              <a:rPr lang="en-US" altLang="en-US" smtClean="0">
                <a:solidFill>
                  <a:srgbClr val="FF0000"/>
                </a:solidFill>
              </a:rPr>
              <a:t>2:35</a:t>
            </a:r>
            <a:r>
              <a:rPr lang="en-US" altLang="en-US" smtClean="0"/>
              <a:t>pm – 2014 analysis presentation from Carl Raish</a:t>
            </a:r>
          </a:p>
          <a:p>
            <a:r>
              <a:rPr lang="en-US" altLang="en-US" smtClean="0">
                <a:solidFill>
                  <a:srgbClr val="FF0000"/>
                </a:solidFill>
              </a:rPr>
              <a:t>3:15</a:t>
            </a:r>
            <a:r>
              <a:rPr lang="en-US" altLang="en-US" smtClean="0"/>
              <a:t>pm – Review 2014 product categories / error codes</a:t>
            </a:r>
          </a:p>
          <a:p>
            <a:r>
              <a:rPr lang="en-US" altLang="en-US" smtClean="0">
                <a:solidFill>
                  <a:srgbClr val="FF0000"/>
                </a:solidFill>
              </a:rPr>
              <a:t>3:30</a:t>
            </a:r>
            <a:r>
              <a:rPr lang="en-US" altLang="en-US" smtClean="0"/>
              <a:t>pm – Lessons learned and feedback from Market</a:t>
            </a:r>
          </a:p>
          <a:p>
            <a:r>
              <a:rPr lang="en-US" altLang="en-US" smtClean="0">
                <a:solidFill>
                  <a:srgbClr val="FF0000"/>
                </a:solidFill>
              </a:rPr>
              <a:t>3:35</a:t>
            </a:r>
            <a:r>
              <a:rPr lang="en-US" altLang="en-US" smtClean="0"/>
              <a:t>pm – 2015 snapshot / data collection timeline</a:t>
            </a:r>
          </a:p>
          <a:p>
            <a:r>
              <a:rPr lang="en-US" altLang="en-US" smtClean="0">
                <a:solidFill>
                  <a:srgbClr val="FF0000"/>
                </a:solidFill>
              </a:rPr>
              <a:t>3:45</a:t>
            </a:r>
            <a:r>
              <a:rPr lang="en-US" altLang="en-US" smtClean="0"/>
              <a:t>pm – Next steps</a:t>
            </a:r>
          </a:p>
          <a:p>
            <a:pPr lvl="1"/>
            <a:endParaRPr lang="en-US" altLang="en-US" smtClean="0"/>
          </a:p>
          <a:p>
            <a:pPr lvl="1"/>
            <a:endParaRPr lang="en-US" altLang="en-US" smtClean="0"/>
          </a:p>
          <a:p>
            <a:pPr lvl="1"/>
            <a:endParaRPr lang="en-US" altLang="en-US"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Take Aways</a:t>
            </a:r>
          </a:p>
        </p:txBody>
      </p:sp>
      <p:sp>
        <p:nvSpPr>
          <p:cNvPr id="20483" name="Content Placeholder 2"/>
          <p:cNvSpPr>
            <a:spLocks noGrp="1"/>
          </p:cNvSpPr>
          <p:nvPr>
            <p:ph idx="1"/>
          </p:nvPr>
        </p:nvSpPr>
        <p:spPr/>
        <p:txBody>
          <a:bodyPr>
            <a:normAutofit fontScale="92500" lnSpcReduction="10000"/>
          </a:bodyPr>
          <a:lstStyle/>
          <a:p>
            <a:pPr>
              <a:defRPr/>
            </a:pPr>
            <a:r>
              <a:rPr lang="en-US" altLang="en-US" dirty="0" smtClean="0"/>
              <a:t>REPs </a:t>
            </a:r>
          </a:p>
          <a:p>
            <a:pPr lvl="1">
              <a:defRPr/>
            </a:pPr>
            <a:r>
              <a:rPr lang="en-US" altLang="en-US" dirty="0" smtClean="0"/>
              <a:t>Prepare to take the snapshot for Sept 30</a:t>
            </a:r>
            <a:r>
              <a:rPr lang="en-US" altLang="en-US" baseline="30000" dirty="0" smtClean="0"/>
              <a:t>th</a:t>
            </a:r>
            <a:endParaRPr lang="en-US" altLang="en-US" dirty="0" smtClean="0"/>
          </a:p>
          <a:p>
            <a:pPr lvl="1">
              <a:defRPr/>
            </a:pPr>
            <a:r>
              <a:rPr lang="en-US" altLang="en-US" dirty="0" smtClean="0"/>
              <a:t>Log self-initiated </a:t>
            </a:r>
            <a:r>
              <a:rPr lang="en-US" altLang="en-US" dirty="0"/>
              <a:t>events in preparation for the </a:t>
            </a:r>
            <a:r>
              <a:rPr lang="en-US" altLang="en-US" dirty="0" smtClean="0"/>
              <a:t>survey</a:t>
            </a:r>
          </a:p>
          <a:p>
            <a:pPr lvl="1">
              <a:defRPr/>
            </a:pPr>
            <a:r>
              <a:rPr lang="en-US" altLang="en-US" dirty="0" smtClean="0"/>
              <a:t>Map product types to the categories in the guide</a:t>
            </a:r>
          </a:p>
          <a:p>
            <a:pPr lvl="1">
              <a:defRPr/>
            </a:pPr>
            <a:r>
              <a:rPr lang="en-US" altLang="en-US" dirty="0" smtClean="0">
                <a:solidFill>
                  <a:srgbClr val="FF0000"/>
                </a:solidFill>
              </a:rPr>
              <a:t>If unsure which category to use – please ask</a:t>
            </a:r>
          </a:p>
          <a:p>
            <a:pPr lvl="2">
              <a:defRPr/>
            </a:pPr>
            <a:r>
              <a:rPr lang="en-US" altLang="en-US" dirty="0" smtClean="0">
                <a:solidFill>
                  <a:srgbClr val="FF0000"/>
                </a:solidFill>
              </a:rPr>
              <a:t>Carl Raish (</a:t>
            </a:r>
            <a:r>
              <a:rPr lang="en-US" altLang="en-US" dirty="0" smtClean="0">
                <a:solidFill>
                  <a:srgbClr val="FF0000"/>
                </a:solidFill>
                <a:hlinkClick r:id="rId2"/>
              </a:rPr>
              <a:t>carl.raish@ercot.com</a:t>
            </a:r>
            <a:r>
              <a:rPr lang="en-US" altLang="en-US" dirty="0" smtClean="0">
                <a:solidFill>
                  <a:srgbClr val="FF0000"/>
                </a:solidFill>
              </a:rPr>
              <a:t>) </a:t>
            </a:r>
          </a:p>
          <a:p>
            <a:pPr lvl="2">
              <a:defRPr/>
            </a:pPr>
            <a:r>
              <a:rPr lang="en-US" altLang="en-US" dirty="0" smtClean="0">
                <a:solidFill>
                  <a:srgbClr val="FF0000"/>
                </a:solidFill>
              </a:rPr>
              <a:t>Paul Wattles (</a:t>
            </a:r>
            <a:r>
              <a:rPr lang="en-US" altLang="en-US" dirty="0" smtClean="0">
                <a:solidFill>
                  <a:srgbClr val="FF0000"/>
                </a:solidFill>
                <a:hlinkClick r:id="rId3"/>
              </a:rPr>
              <a:t>paul.wattles@ercot.com</a:t>
            </a:r>
            <a:r>
              <a:rPr lang="en-US" altLang="en-US" dirty="0" smtClean="0">
                <a:solidFill>
                  <a:srgbClr val="FF0000"/>
                </a:solidFill>
              </a:rPr>
              <a:t>) </a:t>
            </a:r>
          </a:p>
          <a:p>
            <a:pPr lvl="2">
              <a:defRPr/>
            </a:pPr>
            <a:r>
              <a:rPr lang="en-US" altLang="en-US" dirty="0" smtClean="0">
                <a:solidFill>
                  <a:srgbClr val="FF0000"/>
                </a:solidFill>
              </a:rPr>
              <a:t>Karen Farley (</a:t>
            </a:r>
            <a:r>
              <a:rPr lang="en-US" altLang="en-US" dirty="0" smtClean="0">
                <a:solidFill>
                  <a:srgbClr val="FF0000"/>
                </a:solidFill>
                <a:hlinkClick r:id="rId4"/>
              </a:rPr>
              <a:t>karen.farley@ercot.com</a:t>
            </a:r>
            <a:r>
              <a:rPr lang="en-US" altLang="en-US" dirty="0" smtClean="0">
                <a:solidFill>
                  <a:srgbClr val="FF0000"/>
                </a:solidFill>
              </a:rPr>
              <a:t>) </a:t>
            </a:r>
          </a:p>
          <a:p>
            <a:pPr>
              <a:defRPr/>
            </a:pPr>
            <a:r>
              <a:rPr lang="en-US" altLang="en-US" dirty="0" smtClean="0"/>
              <a:t>ERCOT</a:t>
            </a:r>
          </a:p>
          <a:p>
            <a:pPr lvl="1">
              <a:defRPr/>
            </a:pPr>
            <a:r>
              <a:rPr lang="en-US" altLang="en-US" dirty="0" smtClean="0"/>
              <a:t>Prepare reminder market notice with the dates and send to primary contacts.</a:t>
            </a:r>
          </a:p>
          <a:p>
            <a:pPr lvl="1">
              <a:defRPr/>
            </a:pPr>
            <a:r>
              <a:rPr lang="en-US" altLang="en-US" dirty="0" smtClean="0"/>
              <a:t>Provide update of 2014 analysis to next DSWG, </a:t>
            </a:r>
            <a:r>
              <a:rPr lang="en-US" altLang="en-US" dirty="0" smtClean="0">
                <a:solidFill>
                  <a:srgbClr val="FF0000"/>
                </a:solidFill>
              </a:rPr>
              <a:t>presentations will post to DSWG meeting.</a:t>
            </a:r>
          </a:p>
          <a:p>
            <a:pPr lvl="1">
              <a:defRPr/>
            </a:pPr>
            <a:r>
              <a:rPr lang="en-US" altLang="en-US" dirty="0" smtClean="0"/>
              <a:t>ERCOT will continue work on RTP, BI and TOU analysis for future report to market.</a:t>
            </a:r>
          </a:p>
          <a:p>
            <a:pPr lvl="1">
              <a:defRPr/>
            </a:pPr>
            <a:endParaRPr lang="en-US" altLang="en-US" dirty="0"/>
          </a:p>
          <a:p>
            <a:pPr marL="914400" lvl="1" indent="-457200">
              <a:buFont typeface="+mj-lt"/>
              <a:buAutoNum type="arabicPeriod"/>
              <a:defRPr/>
            </a:pPr>
            <a:endParaRPr lang="en-US" altLang="en-US" dirty="0" smtClean="0"/>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Questions?</a:t>
            </a:r>
          </a:p>
        </p:txBody>
      </p:sp>
      <p:grpSp>
        <p:nvGrpSpPr>
          <p:cNvPr id="35843" name="Group 3"/>
          <p:cNvGrpSpPr>
            <a:grpSpLocks/>
          </p:cNvGrpSpPr>
          <p:nvPr/>
        </p:nvGrpSpPr>
        <p:grpSpPr bwMode="auto">
          <a:xfrm>
            <a:off x="3962400" y="2514600"/>
            <a:ext cx="1143000" cy="1936750"/>
            <a:chOff x="1968" y="672"/>
            <a:chExt cx="1416" cy="2400"/>
          </a:xfrm>
        </p:grpSpPr>
        <p:pic>
          <p:nvPicPr>
            <p:cNvPr id="35846"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35848"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200" b="0">
                  <a:latin typeface="Britannic Bold" panose="020B0903060703020204" pitchFamily="34" charset="0"/>
                </a:rPr>
                <a:t>OFF</a:t>
              </a:r>
            </a:p>
          </p:txBody>
        </p:sp>
      </p:grpSp>
      <p:sp>
        <p:nvSpPr>
          <p:cNvPr id="8"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9"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PUC Rule</a:t>
            </a:r>
          </a:p>
        </p:txBody>
      </p:sp>
      <p:sp>
        <p:nvSpPr>
          <p:cNvPr id="17411" name="Content Placeholder 2"/>
          <p:cNvSpPr>
            <a:spLocks noGrp="1"/>
          </p:cNvSpPr>
          <p:nvPr>
            <p:ph idx="1"/>
          </p:nvPr>
        </p:nvSpPr>
        <p:spPr/>
        <p:txBody>
          <a:bodyPr/>
          <a:lstStyle/>
          <a:p>
            <a:r>
              <a:rPr lang="en-US" altLang="en-US" sz="2400" smtClean="0"/>
              <a:t>Pursuant to PUC Subst. Rule §25.505(e) (5), </a:t>
            </a:r>
            <a:r>
              <a:rPr lang="en-US" altLang="en-US" sz="2400" b="0" smtClean="0"/>
              <a:t>“Load Serving Entities (LSEs) shall provide ERCOT with complete information on load response capabilities that are self-arranged or pursuant to bilateral agreements between LSEs and their customers”</a:t>
            </a:r>
          </a:p>
          <a:p>
            <a:endParaRPr lang="en-US" altLang="en-US" sz="240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
        <p:nvSpPr>
          <p:cNvPr id="18437" name="Rectangle 2"/>
          <p:cNvSpPr>
            <a:spLocks noChangeArrowheads="1"/>
          </p:cNvSpPr>
          <p:nvPr/>
        </p:nvSpPr>
        <p:spPr bwMode="auto">
          <a:xfrm>
            <a:off x="0" y="838200"/>
            <a:ext cx="91440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b="1">
                <a:solidFill>
                  <a:schemeClr val="tx1"/>
                </a:solidFill>
                <a:latin typeface="Arial" panose="020B0604020202020204" pitchFamily="34" charset="0"/>
              </a:defRPr>
            </a:lvl1pPr>
            <a:lvl2pPr indent="-223838">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lvl="1" eaLnBrk="1" hangingPunct="1">
              <a:spcBef>
                <a:spcPct val="0"/>
              </a:spcBef>
              <a:buFont typeface="Arial" panose="020B0604020202020204" pitchFamily="34" charset="0"/>
              <a:buChar char="•"/>
            </a:pPr>
            <a:r>
              <a:rPr lang="en-US" altLang="en-US" sz="1400">
                <a:solidFill>
                  <a:srgbClr val="FF0000"/>
                </a:solidFill>
              </a:rPr>
              <a:t>Future improvement – keep y axis same for each graph</a:t>
            </a:r>
          </a:p>
          <a:p>
            <a:pPr lvl="1" eaLnBrk="1" hangingPunct="1">
              <a:spcBef>
                <a:spcPct val="0"/>
              </a:spcBef>
              <a:buFont typeface="Arial" panose="020B0604020202020204" pitchFamily="34" charset="0"/>
              <a:buChar char="•"/>
            </a:pPr>
            <a:r>
              <a:rPr lang="en-US" altLang="en-US" sz="1400"/>
              <a:t>ERCOT identified 9 days in 2014 with pricing events … price for 4 or more consecutive intervals exceeded $200 in all four competitive load zones.</a:t>
            </a:r>
          </a:p>
          <a:p>
            <a:pPr lvl="1" eaLnBrk="1" hangingPunct="1">
              <a:spcBef>
                <a:spcPct val="0"/>
              </a:spcBef>
              <a:buFont typeface="Arial" panose="020B0604020202020204" pitchFamily="34" charset="0"/>
              <a:buChar char="•"/>
            </a:pPr>
            <a:endParaRPr lang="en-US" altLang="en-US" sz="700"/>
          </a:p>
          <a:p>
            <a:pPr lvl="1" eaLnBrk="1" hangingPunct="1">
              <a:spcBef>
                <a:spcPct val="0"/>
              </a:spcBef>
              <a:buFont typeface="Arial" panose="020B0604020202020204" pitchFamily="34" charset="0"/>
              <a:buChar char="•"/>
            </a:pPr>
            <a:r>
              <a:rPr lang="en-US" altLang="en-US" sz="1400"/>
              <a:t>Graphs compare actual prices on those days to the average price for that day-type and month</a:t>
            </a:r>
          </a:p>
        </p:txBody>
      </p:sp>
      <p:pic>
        <p:nvPicPr>
          <p:cNvPr id="184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924050"/>
            <a:ext cx="38655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9" name="TextBox 3"/>
          <p:cNvSpPr txBox="1">
            <a:spLocks noChangeArrowheads="1"/>
          </p:cNvSpPr>
          <p:nvPr/>
        </p:nvSpPr>
        <p:spPr bwMode="auto">
          <a:xfrm>
            <a:off x="1828800" y="2030413"/>
            <a:ext cx="18113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Jan 6 – EEA event</a:t>
            </a:r>
          </a:p>
        </p:txBody>
      </p:sp>
      <p:pic>
        <p:nvPicPr>
          <p:cNvPr id="1844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1914525"/>
            <a:ext cx="3865563"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41" name="TextBox 12"/>
          <p:cNvSpPr txBox="1">
            <a:spLocks noChangeArrowheads="1"/>
          </p:cNvSpPr>
          <p:nvPr/>
        </p:nvSpPr>
        <p:spPr bwMode="auto">
          <a:xfrm>
            <a:off x="5767388" y="1979613"/>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Feb 10</a:t>
            </a:r>
          </a:p>
        </p:txBody>
      </p:sp>
      <p:pic>
        <p:nvPicPr>
          <p:cNvPr id="18442"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14800"/>
            <a:ext cx="38655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3"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43400" y="4114800"/>
            <a:ext cx="38655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44" name="TextBox 15"/>
          <p:cNvSpPr txBox="1">
            <a:spLocks noChangeArrowheads="1"/>
          </p:cNvSpPr>
          <p:nvPr/>
        </p:nvSpPr>
        <p:spPr bwMode="auto">
          <a:xfrm>
            <a:off x="1981200" y="4191000"/>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Mar 2</a:t>
            </a:r>
          </a:p>
        </p:txBody>
      </p:sp>
      <p:sp>
        <p:nvSpPr>
          <p:cNvPr id="18445" name="TextBox 16"/>
          <p:cNvSpPr txBox="1">
            <a:spLocks noChangeArrowheads="1"/>
          </p:cNvSpPr>
          <p:nvPr/>
        </p:nvSpPr>
        <p:spPr bwMode="auto">
          <a:xfrm>
            <a:off x="6096000" y="4211638"/>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Mar 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4038" y="4102100"/>
            <a:ext cx="3865562"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363" y="4102100"/>
            <a:ext cx="3865562"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4038" y="1924050"/>
            <a:ext cx="3865562"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1924050"/>
            <a:ext cx="38655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2" name="Title 1"/>
          <p:cNvSpPr>
            <a:spLocks noGrp="1"/>
          </p:cNvSpPr>
          <p:nvPr>
            <p:ph type="title"/>
          </p:nvPr>
        </p:nvSpPr>
        <p:spPr/>
        <p:txBody>
          <a:bodyPr/>
          <a:lstStyle/>
          <a:p>
            <a:r>
              <a:rPr lang="en-US" altLang="en-US" smtClean="0"/>
              <a:t>Pricing Events – 2014 (continued)</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
        <p:nvSpPr>
          <p:cNvPr id="19465" name="TextBox 12"/>
          <p:cNvSpPr txBox="1">
            <a:spLocks noChangeArrowheads="1"/>
          </p:cNvSpPr>
          <p:nvPr/>
        </p:nvSpPr>
        <p:spPr bwMode="auto">
          <a:xfrm>
            <a:off x="6116638" y="1957388"/>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Apr 7</a:t>
            </a:r>
          </a:p>
        </p:txBody>
      </p:sp>
      <p:sp>
        <p:nvSpPr>
          <p:cNvPr id="19466" name="TextBox 15"/>
          <p:cNvSpPr txBox="1">
            <a:spLocks noChangeArrowheads="1"/>
          </p:cNvSpPr>
          <p:nvPr/>
        </p:nvSpPr>
        <p:spPr bwMode="auto">
          <a:xfrm>
            <a:off x="1933575" y="4170363"/>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May 30</a:t>
            </a:r>
          </a:p>
        </p:txBody>
      </p:sp>
      <p:sp>
        <p:nvSpPr>
          <p:cNvPr id="19467" name="TextBox 16"/>
          <p:cNvSpPr txBox="1">
            <a:spLocks noChangeArrowheads="1"/>
          </p:cNvSpPr>
          <p:nvPr/>
        </p:nvSpPr>
        <p:spPr bwMode="auto">
          <a:xfrm>
            <a:off x="6019800" y="4179888"/>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Sep 21</a:t>
            </a:r>
          </a:p>
        </p:txBody>
      </p:sp>
      <p:sp>
        <p:nvSpPr>
          <p:cNvPr id="19468" name="TextBox 17"/>
          <p:cNvSpPr txBox="1">
            <a:spLocks noChangeArrowheads="1"/>
          </p:cNvSpPr>
          <p:nvPr/>
        </p:nvSpPr>
        <p:spPr bwMode="auto">
          <a:xfrm>
            <a:off x="2043113" y="2011363"/>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Mar 16</a:t>
            </a:r>
          </a:p>
        </p:txBody>
      </p:sp>
      <p:sp>
        <p:nvSpPr>
          <p:cNvPr id="19469" name="Rectangle 20"/>
          <p:cNvSpPr>
            <a:spLocks noChangeArrowheads="1"/>
          </p:cNvSpPr>
          <p:nvPr/>
        </p:nvSpPr>
        <p:spPr bwMode="auto">
          <a:xfrm>
            <a:off x="0" y="838200"/>
            <a:ext cx="9144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b="1">
                <a:solidFill>
                  <a:schemeClr val="tx1"/>
                </a:solidFill>
                <a:latin typeface="Arial" panose="020B0604020202020204" pitchFamily="34" charset="0"/>
              </a:defRPr>
            </a:lvl1pPr>
            <a:lvl2pPr indent="-223838">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lvl="1" eaLnBrk="1" hangingPunct="1">
              <a:spcBef>
                <a:spcPct val="0"/>
              </a:spcBef>
              <a:buFont typeface="Arial" panose="020B0604020202020204" pitchFamily="34" charset="0"/>
              <a:buChar char="•"/>
            </a:pPr>
            <a:r>
              <a:rPr lang="en-US" altLang="en-US" sz="1600"/>
              <a:t>ERCOT identified 9 days in 2014 with pricing events … price for 4 or more consecutive intervals exceeded $200 in all four competitive load zones.</a:t>
            </a:r>
          </a:p>
          <a:p>
            <a:pPr lvl="1" eaLnBrk="1" hangingPunct="1">
              <a:spcBef>
                <a:spcPct val="0"/>
              </a:spcBef>
              <a:buFont typeface="Arial" panose="020B0604020202020204" pitchFamily="34" charset="0"/>
              <a:buChar char="•"/>
            </a:pPr>
            <a:endParaRPr lang="en-US" altLang="en-US" sz="800"/>
          </a:p>
          <a:p>
            <a:pPr lvl="1" eaLnBrk="1" hangingPunct="1">
              <a:spcBef>
                <a:spcPct val="0"/>
              </a:spcBef>
              <a:buFont typeface="Arial" panose="020B0604020202020204" pitchFamily="34" charset="0"/>
              <a:buChar char="•"/>
            </a:pPr>
            <a:r>
              <a:rPr lang="en-US" altLang="en-US" sz="1600"/>
              <a:t>Graphs compare actual prices on those days to the average price for that day-type and month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0013" y="2133600"/>
            <a:ext cx="3863975"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3" name="Title 1"/>
          <p:cNvSpPr>
            <a:spLocks noGrp="1"/>
          </p:cNvSpPr>
          <p:nvPr>
            <p:ph type="title"/>
          </p:nvPr>
        </p:nvSpPr>
        <p:spPr/>
        <p:txBody>
          <a:bodyPr/>
          <a:lstStyle/>
          <a:p>
            <a:r>
              <a:rPr lang="en-US" altLang="en-US" smtClean="0"/>
              <a:t>Pricing Events – 2014 (continued)</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
        <p:nvSpPr>
          <p:cNvPr id="20486" name="TextBox 17"/>
          <p:cNvSpPr txBox="1">
            <a:spLocks noChangeArrowheads="1"/>
          </p:cNvSpPr>
          <p:nvPr/>
        </p:nvSpPr>
        <p:spPr bwMode="auto">
          <a:xfrm>
            <a:off x="4114800" y="2209800"/>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Nov 13</a:t>
            </a:r>
          </a:p>
        </p:txBody>
      </p:sp>
      <p:sp>
        <p:nvSpPr>
          <p:cNvPr id="20487" name="Rectangle 14"/>
          <p:cNvSpPr>
            <a:spLocks noChangeArrowheads="1"/>
          </p:cNvSpPr>
          <p:nvPr/>
        </p:nvSpPr>
        <p:spPr bwMode="auto">
          <a:xfrm>
            <a:off x="0" y="838200"/>
            <a:ext cx="9144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b="1">
                <a:solidFill>
                  <a:schemeClr val="tx1"/>
                </a:solidFill>
                <a:latin typeface="Arial" panose="020B0604020202020204" pitchFamily="34" charset="0"/>
              </a:defRPr>
            </a:lvl1pPr>
            <a:lvl2pPr indent="-223838">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lvl="1" eaLnBrk="1" hangingPunct="1">
              <a:spcBef>
                <a:spcPct val="0"/>
              </a:spcBef>
              <a:buFont typeface="Arial" panose="020B0604020202020204" pitchFamily="34" charset="0"/>
              <a:buChar char="•"/>
            </a:pPr>
            <a:r>
              <a:rPr lang="en-US" altLang="en-US" sz="1600"/>
              <a:t>ERCOT identified 9 days in 2014 with pricing events … price for 4 or more consecutive intervals exceeded $200 in all four competitive load zones.</a:t>
            </a:r>
          </a:p>
          <a:p>
            <a:pPr lvl="1" eaLnBrk="1" hangingPunct="1">
              <a:spcBef>
                <a:spcPct val="0"/>
              </a:spcBef>
              <a:buFont typeface="Arial" panose="020B0604020202020204" pitchFamily="34" charset="0"/>
              <a:buChar char="•"/>
            </a:pPr>
            <a:endParaRPr lang="en-US" altLang="en-US" sz="800"/>
          </a:p>
          <a:p>
            <a:pPr lvl="1" eaLnBrk="1" hangingPunct="1">
              <a:spcBef>
                <a:spcPct val="0"/>
              </a:spcBef>
              <a:buFont typeface="Arial" panose="020B0604020202020204" pitchFamily="34" charset="0"/>
              <a:buChar char="•"/>
            </a:pPr>
            <a:r>
              <a:rPr lang="en-US" altLang="en-US" sz="1600"/>
              <a:t>Graphs compare actual prices on those days to the average price for that day-type and month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2014 OLC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pic>
        <p:nvPicPr>
          <p:cNvPr id="21509" name="Picture 6"/>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656138" y="914400"/>
            <a:ext cx="4140200" cy="2514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3581400"/>
            <a:ext cx="419735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581400"/>
            <a:ext cx="411480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2" name="TextBox 1"/>
          <p:cNvSpPr txBox="1">
            <a:spLocks noChangeArrowheads="1"/>
          </p:cNvSpPr>
          <p:nvPr/>
        </p:nvSpPr>
        <p:spPr bwMode="auto">
          <a:xfrm>
            <a:off x="6019800" y="992188"/>
            <a:ext cx="16764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May Composite Day</a:t>
            </a:r>
          </a:p>
        </p:txBody>
      </p:sp>
      <p:sp>
        <p:nvSpPr>
          <p:cNvPr id="21513" name="TextBox 9"/>
          <p:cNvSpPr txBox="1">
            <a:spLocks noChangeArrowheads="1"/>
          </p:cNvSpPr>
          <p:nvPr/>
        </p:nvSpPr>
        <p:spPr bwMode="auto">
          <a:xfrm>
            <a:off x="1524000" y="3702050"/>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Early Oct Composite Day</a:t>
            </a:r>
          </a:p>
        </p:txBody>
      </p:sp>
      <p:sp>
        <p:nvSpPr>
          <p:cNvPr id="21514" name="TextBox 10"/>
          <p:cNvSpPr txBox="1">
            <a:spLocks noChangeArrowheads="1"/>
          </p:cNvSpPr>
          <p:nvPr/>
        </p:nvSpPr>
        <p:spPr bwMode="auto">
          <a:xfrm>
            <a:off x="5791200" y="3657600"/>
            <a:ext cx="2209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Mid October Composite Day</a:t>
            </a:r>
          </a:p>
        </p:txBody>
      </p:sp>
      <p:sp>
        <p:nvSpPr>
          <p:cNvPr id="21515" name="TextBox 2"/>
          <p:cNvSpPr txBox="1">
            <a:spLocks noChangeArrowheads="1"/>
          </p:cNvSpPr>
          <p:nvPr/>
        </p:nvSpPr>
        <p:spPr bwMode="auto">
          <a:xfrm>
            <a:off x="152400" y="685800"/>
            <a:ext cx="44958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pPr>
            <a:r>
              <a:rPr lang="en-US" altLang="en-US" sz="1600" b="0"/>
              <a:t>5 Reps reported OLC programs in 2014</a:t>
            </a:r>
          </a:p>
          <a:p>
            <a:pPr eaLnBrk="1" hangingPunct="1">
              <a:spcBef>
                <a:spcPct val="0"/>
              </a:spcBef>
            </a:pPr>
            <a:endParaRPr lang="en-US" altLang="en-US" sz="600" b="0"/>
          </a:p>
          <a:p>
            <a:pPr eaLnBrk="1" hangingPunct="1">
              <a:spcBef>
                <a:spcPct val="0"/>
              </a:spcBef>
            </a:pPr>
            <a:r>
              <a:rPr lang="en-US" altLang="en-US" sz="1600" b="0"/>
              <a:t>~19,200 Res and 64 Bus customers</a:t>
            </a:r>
          </a:p>
          <a:p>
            <a:pPr eaLnBrk="1" hangingPunct="1">
              <a:spcBef>
                <a:spcPct val="0"/>
              </a:spcBef>
            </a:pPr>
            <a:endParaRPr lang="en-US" altLang="en-US" sz="600" b="0"/>
          </a:p>
          <a:p>
            <a:pPr eaLnBrk="1" hangingPunct="1">
              <a:spcBef>
                <a:spcPct val="0"/>
              </a:spcBef>
            </a:pPr>
            <a:r>
              <a:rPr lang="en-US" altLang="en-US" sz="1600" b="0"/>
              <a:t>3 Reps reported 7 deployments in 2014 affecting 3,200 Res and 5 Bus customers</a:t>
            </a:r>
          </a:p>
          <a:p>
            <a:pPr eaLnBrk="1" hangingPunct="1">
              <a:spcBef>
                <a:spcPct val="0"/>
              </a:spcBef>
            </a:pPr>
            <a:endParaRPr lang="en-US" altLang="en-US" sz="600" b="0"/>
          </a:p>
          <a:p>
            <a:pPr eaLnBrk="1" hangingPunct="1">
              <a:spcBef>
                <a:spcPct val="0"/>
              </a:spcBef>
            </a:pPr>
            <a:r>
              <a:rPr lang="en-US" altLang="en-US" sz="1600" b="0"/>
              <a:t>4 events (3 in Aug, 1 in Oct) showed no evidence of any load reduction</a:t>
            </a:r>
          </a:p>
          <a:p>
            <a:pPr eaLnBrk="1" hangingPunct="1">
              <a:spcBef>
                <a:spcPct val="0"/>
              </a:spcBef>
            </a:pPr>
            <a:endParaRPr lang="en-US" altLang="en-US" sz="600" b="0"/>
          </a:p>
          <a:p>
            <a:pPr eaLnBrk="1" hangingPunct="1">
              <a:spcBef>
                <a:spcPct val="0"/>
              </a:spcBef>
            </a:pPr>
            <a:r>
              <a:rPr lang="en-US" altLang="en-US" sz="1600" b="0"/>
              <a:t>May and October days combined into composite graphs to approximate the total OLC load reduction that could occur with same-day deployment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2014 PR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grpSp>
        <p:nvGrpSpPr>
          <p:cNvPr id="22533" name="Group 7"/>
          <p:cNvGrpSpPr>
            <a:grpSpLocks/>
          </p:cNvGrpSpPr>
          <p:nvPr/>
        </p:nvGrpSpPr>
        <p:grpSpPr bwMode="auto">
          <a:xfrm>
            <a:off x="346075" y="3502025"/>
            <a:ext cx="4164013" cy="2663825"/>
            <a:chOff x="4676143" y="972694"/>
            <a:chExt cx="4163057" cy="2532506"/>
          </a:xfrm>
        </p:grpSpPr>
        <p:pic>
          <p:nvPicPr>
            <p:cNvPr id="225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6143" y="972694"/>
              <a:ext cx="4163057" cy="253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9" name="TextBox 1"/>
            <p:cNvSpPr txBox="1">
              <a:spLocks noChangeArrowheads="1"/>
            </p:cNvSpPr>
            <p:nvPr/>
          </p:nvSpPr>
          <p:spPr bwMode="auto">
            <a:xfrm>
              <a:off x="5867400" y="1013635"/>
              <a:ext cx="182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August Composite Day</a:t>
              </a:r>
            </a:p>
          </p:txBody>
        </p:sp>
      </p:grpSp>
      <p:grpSp>
        <p:nvGrpSpPr>
          <p:cNvPr id="22534" name="Group 6"/>
          <p:cNvGrpSpPr>
            <a:grpSpLocks/>
          </p:cNvGrpSpPr>
          <p:nvPr/>
        </p:nvGrpSpPr>
        <p:grpSpPr bwMode="auto">
          <a:xfrm>
            <a:off x="4600575" y="3502025"/>
            <a:ext cx="4162425" cy="2663825"/>
            <a:chOff x="304800" y="3622158"/>
            <a:chExt cx="4163057" cy="2543139"/>
          </a:xfrm>
        </p:grpSpPr>
        <p:pic>
          <p:nvPicPr>
            <p:cNvPr id="2253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622158"/>
              <a:ext cx="4163057" cy="2543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7" name="TextBox 9"/>
            <p:cNvSpPr txBox="1">
              <a:spLocks noChangeArrowheads="1"/>
            </p:cNvSpPr>
            <p:nvPr/>
          </p:nvSpPr>
          <p:spPr bwMode="auto">
            <a:xfrm>
              <a:off x="1371600" y="3689499"/>
              <a:ext cx="2057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200" b="0"/>
                <a:t>September Composite Day</a:t>
              </a:r>
            </a:p>
          </p:txBody>
        </p:sp>
      </p:grpSp>
      <p:sp>
        <p:nvSpPr>
          <p:cNvPr id="22535" name="TextBox 2"/>
          <p:cNvSpPr txBox="1">
            <a:spLocks noChangeArrowheads="1"/>
          </p:cNvSpPr>
          <p:nvPr/>
        </p:nvSpPr>
        <p:spPr bwMode="auto">
          <a:xfrm>
            <a:off x="346075" y="730250"/>
            <a:ext cx="82645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pPr>
            <a:r>
              <a:rPr lang="en-US" altLang="en-US" sz="1600" b="0"/>
              <a:t>6 Reps reported PR programs in 2014</a:t>
            </a:r>
          </a:p>
          <a:p>
            <a:pPr eaLnBrk="1" hangingPunct="1">
              <a:spcBef>
                <a:spcPct val="0"/>
              </a:spcBef>
            </a:pPr>
            <a:endParaRPr lang="en-US" altLang="en-US" sz="600" b="0"/>
          </a:p>
          <a:p>
            <a:pPr eaLnBrk="1" hangingPunct="1">
              <a:spcBef>
                <a:spcPct val="0"/>
              </a:spcBef>
            </a:pPr>
            <a:r>
              <a:rPr lang="en-US" altLang="en-US" sz="1600" b="0"/>
              <a:t>~ 410,700 Res and 30,200 Bus customers</a:t>
            </a:r>
          </a:p>
          <a:p>
            <a:pPr lvl="1" eaLnBrk="1" hangingPunct="1">
              <a:spcBef>
                <a:spcPct val="0"/>
              </a:spcBef>
              <a:buFont typeface="Arial" panose="020B0604020202020204" pitchFamily="34" charset="0"/>
              <a:buChar char="•"/>
            </a:pPr>
            <a:r>
              <a:rPr lang="en-US" altLang="en-US" sz="1600"/>
              <a:t>With DLC: Res 4,400 Bus 4</a:t>
            </a:r>
          </a:p>
          <a:p>
            <a:pPr eaLnBrk="1" hangingPunct="1">
              <a:spcBef>
                <a:spcPct val="0"/>
              </a:spcBef>
            </a:pPr>
            <a:endParaRPr lang="en-US" altLang="en-US" sz="600" b="0"/>
          </a:p>
          <a:p>
            <a:pPr eaLnBrk="1" hangingPunct="1">
              <a:spcBef>
                <a:spcPct val="0"/>
              </a:spcBef>
            </a:pPr>
            <a:r>
              <a:rPr lang="en-US" altLang="en-US" sz="1600" b="0"/>
              <a:t>4 Reps reported 9 deployments in 2014 affecting 32,100 Res and 143 Bus customers</a:t>
            </a:r>
          </a:p>
          <a:p>
            <a:pPr lvl="1" eaLnBrk="1" hangingPunct="1">
              <a:spcBef>
                <a:spcPct val="0"/>
              </a:spcBef>
              <a:buFont typeface="Arial" panose="020B0604020202020204" pitchFamily="34" charset="0"/>
              <a:buChar char="•"/>
            </a:pPr>
            <a:r>
              <a:rPr lang="en-US" altLang="en-US" sz="1600"/>
              <a:t>With DLC: Res 4,400 Bus 4</a:t>
            </a:r>
          </a:p>
          <a:p>
            <a:pPr eaLnBrk="1" hangingPunct="1">
              <a:spcBef>
                <a:spcPct val="0"/>
              </a:spcBef>
            </a:pPr>
            <a:endParaRPr lang="en-US" altLang="en-US" sz="600" b="0"/>
          </a:p>
          <a:p>
            <a:pPr eaLnBrk="1" hangingPunct="1">
              <a:spcBef>
                <a:spcPct val="0"/>
              </a:spcBef>
            </a:pPr>
            <a:r>
              <a:rPr lang="en-US" altLang="en-US" sz="1600" b="0"/>
              <a:t>3 events (1 in Sep, 2 in Oct) showed no evidence of any load reduction</a:t>
            </a:r>
          </a:p>
          <a:p>
            <a:pPr eaLnBrk="1" hangingPunct="1">
              <a:spcBef>
                <a:spcPct val="0"/>
              </a:spcBef>
            </a:pPr>
            <a:endParaRPr lang="en-US" altLang="en-US" sz="600" b="0"/>
          </a:p>
          <a:p>
            <a:pPr eaLnBrk="1" hangingPunct="1">
              <a:spcBef>
                <a:spcPct val="0"/>
              </a:spcBef>
            </a:pPr>
            <a:r>
              <a:rPr lang="en-US" altLang="en-US" sz="1600" b="0"/>
              <a:t>6 events showed obvious reductions ranging from 27 – 40 MW</a:t>
            </a:r>
          </a:p>
          <a:p>
            <a:pPr eaLnBrk="1" hangingPunct="1">
              <a:spcBef>
                <a:spcPct val="0"/>
              </a:spcBef>
            </a:pPr>
            <a:endParaRPr lang="en-US" altLang="en-US" sz="600" b="0"/>
          </a:p>
          <a:p>
            <a:pPr eaLnBrk="1" hangingPunct="1">
              <a:spcBef>
                <a:spcPct val="0"/>
              </a:spcBef>
            </a:pPr>
            <a:r>
              <a:rPr lang="en-US" altLang="en-US" sz="1600" b="0"/>
              <a:t>August and September days are combined into composite graphs to approximate the total PR load reduction that could occur with same-day deployment</a:t>
            </a:r>
            <a:endParaRPr lang="en-US" altLang="en-US" sz="1800" b="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z="1800" smtClean="0"/>
              <a:t>Product types &amp; REP-reported enrollment (reported at Feb DSWG)</a:t>
            </a:r>
          </a:p>
        </p:txBody>
      </p:sp>
      <p:graphicFrame>
        <p:nvGraphicFramePr>
          <p:cNvPr id="23555" name="Object 4"/>
          <p:cNvGraphicFramePr>
            <a:graphicFrameLocks noChangeAspect="1"/>
          </p:cNvGraphicFramePr>
          <p:nvPr/>
        </p:nvGraphicFramePr>
        <p:xfrm>
          <a:off x="373063" y="976313"/>
          <a:ext cx="8313737" cy="3367087"/>
        </p:xfrm>
        <a:graphic>
          <a:graphicData uri="http://schemas.openxmlformats.org/presentationml/2006/ole">
            <mc:AlternateContent xmlns:mc="http://schemas.openxmlformats.org/markup-compatibility/2006">
              <mc:Choice xmlns:v="urn:schemas-microsoft-com:vml" Requires="v">
                <p:oleObj spid="_x0000_s23560" name="Binary Worksheet" r:id="rId3" imgW="6105441" imgH="2143090" progId="Excel.SheetBinaryMacroEnabled.12">
                  <p:embed/>
                </p:oleObj>
              </mc:Choice>
              <mc:Fallback>
                <p:oleObj name="Binary Worksheet" r:id="rId3" imgW="6105441" imgH="2143090" progId="Excel.SheetBinaryMacroEnabled.12">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063" y="976313"/>
                        <a:ext cx="8313737" cy="336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6" name="Content Placeholder 2"/>
          <p:cNvSpPr>
            <a:spLocks noGrp="1"/>
          </p:cNvSpPr>
          <p:nvPr>
            <p:ph idx="1"/>
          </p:nvPr>
        </p:nvSpPr>
        <p:spPr>
          <a:xfrm>
            <a:off x="457200" y="4495800"/>
            <a:ext cx="8229600" cy="1600200"/>
          </a:xfrm>
        </p:spPr>
        <p:txBody>
          <a:bodyPr/>
          <a:lstStyle/>
          <a:p>
            <a:r>
              <a:rPr lang="en-US" altLang="en-US" sz="1600" smtClean="0"/>
              <a:t>Notes:</a:t>
            </a:r>
          </a:p>
          <a:p>
            <a:pPr lvl="1"/>
            <a:r>
              <a:rPr lang="en-US" altLang="en-US" sz="1600" smtClean="0"/>
              <a:t>170-fold increase in residential Peak Rebate</a:t>
            </a:r>
          </a:p>
          <a:p>
            <a:pPr lvl="1"/>
            <a:r>
              <a:rPr lang="en-US" altLang="en-US" sz="1600" smtClean="0"/>
              <a:t>115% increase in residential Time of Use</a:t>
            </a:r>
          </a:p>
          <a:p>
            <a:pPr lvl="1"/>
            <a:r>
              <a:rPr lang="en-US" altLang="en-US" sz="1600" smtClean="0"/>
              <a:t>123% increase in C&amp;I Real-time Pricing</a:t>
            </a:r>
          </a:p>
          <a:p>
            <a:pPr lvl="1"/>
            <a:r>
              <a:rPr lang="en-US" altLang="en-US" sz="1600" smtClean="0"/>
              <a:t>72% decline in C&amp;I Block &amp; Index Pricing</a:t>
            </a:r>
          </a:p>
        </p:txBody>
      </p:sp>
      <p:sp>
        <p:nvSpPr>
          <p:cNvPr id="7"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8" name="Rectangle 4"/>
          <p:cNvSpPr>
            <a:spLocks noGrp="1" noChangeArrowheads="1"/>
          </p:cNvSpPr>
          <p:nvPr>
            <p:ph type="dt" sz="quarter" idx="12"/>
          </p:nvPr>
        </p:nvSpPr>
        <p:spPr/>
        <p:txBody>
          <a:bodyPr/>
          <a:lstStyle>
            <a:lvl1pPr>
              <a:defRPr/>
            </a:lvl1pPr>
          </a:lstStyle>
          <a:p>
            <a:pPr>
              <a:defRPr/>
            </a:pPr>
            <a:r>
              <a:rPr lang="en-US" dirty="0" smtClean="0"/>
              <a:t>August 5, 2015</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16602</TotalTime>
  <Words>1940</Words>
  <Application>Microsoft Office PowerPoint</Application>
  <PresentationFormat>On-screen Show (4:3)</PresentationFormat>
  <Paragraphs>289</Paragraphs>
  <Slides>21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7" baseType="lpstr">
      <vt:lpstr>Arial</vt:lpstr>
      <vt:lpstr>Arial Black</vt:lpstr>
      <vt:lpstr>Times New Roman</vt:lpstr>
      <vt:lpstr>Britannic Bold</vt:lpstr>
      <vt:lpstr>Custom Design</vt:lpstr>
      <vt:lpstr>Microsoft Excel Binary Worksheet</vt:lpstr>
      <vt:lpstr>Price Responsive Load / Retail DR    Workshop  </vt:lpstr>
      <vt:lpstr>August Round Table Agenda</vt:lpstr>
      <vt:lpstr>PUC Rule</vt:lpstr>
      <vt:lpstr>Pricing Events – 2014</vt:lpstr>
      <vt:lpstr>Pricing Events – 2014 (continued)</vt:lpstr>
      <vt:lpstr>Pricing Events – 2014 (continued)</vt:lpstr>
      <vt:lpstr>2014 OLC Analysis</vt:lpstr>
      <vt:lpstr>2014 PR Analysis</vt:lpstr>
      <vt:lpstr>Product types &amp; REP-reported enrollment (reported at Feb DSWG)</vt:lpstr>
      <vt:lpstr>Product enrollment changes - 2013 vs 2014 (reported at Feb DSWG)</vt:lpstr>
      <vt:lpstr>Improvements and lessons learned</vt:lpstr>
      <vt:lpstr>Current Categories pg. 1 of 3 </vt:lpstr>
      <vt:lpstr>Current Categories pg. 2 of 3</vt:lpstr>
      <vt:lpstr>Current Categories pg. 3 of 3</vt:lpstr>
      <vt:lpstr>Current Error Codes – Overview from 2014</vt:lpstr>
      <vt:lpstr>Current Error Codes</vt:lpstr>
      <vt:lpstr>Lessons Learned</vt:lpstr>
      <vt:lpstr>Snapshot for Summer 2015</vt:lpstr>
      <vt:lpstr>Next Steps – for future</vt:lpstr>
      <vt:lpstr>Take Aways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Wattles, Paul</dc:creator>
  <cp:lastModifiedBy>tgarza</cp:lastModifiedBy>
  <cp:revision>859</cp:revision>
  <dcterms:created xsi:type="dcterms:W3CDTF">2005-04-21T14:28:35Z</dcterms:created>
  <dcterms:modified xsi:type="dcterms:W3CDTF">2017-02-07T21:09:47Z</dcterms:modified>
</cp:coreProperties>
</file>