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5" r:id="rId2"/>
  </p:sldMasterIdLst>
  <p:notesMasterIdLst>
    <p:notesMasterId r:id="rId14"/>
  </p:notesMasterIdLst>
  <p:sldIdLst>
    <p:sldId id="258" r:id="rId3"/>
    <p:sldId id="513" r:id="rId4"/>
    <p:sldId id="526" r:id="rId5"/>
    <p:sldId id="519" r:id="rId6"/>
    <p:sldId id="520" r:id="rId7"/>
    <p:sldId id="521" r:id="rId8"/>
    <p:sldId id="522" r:id="rId9"/>
    <p:sldId id="527" r:id="rId10"/>
    <p:sldId id="523" r:id="rId11"/>
    <p:sldId id="524" r:id="rId12"/>
    <p:sldId id="525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40949A"/>
    <a:srgbClr val="0000CC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3" autoAdjust="0"/>
    <p:restoredTop sz="86821" autoAdjust="0"/>
  </p:normalViewPr>
  <p:slideViewPr>
    <p:cSldViewPr>
      <p:cViewPr varScale="1">
        <p:scale>
          <a:sx n="60" d="100"/>
          <a:sy n="60" d="100"/>
        </p:scale>
        <p:origin x="53" y="125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44EFAA3-335A-4502-91EB-FE1ACDABF5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4304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8B31DCF-92ED-4968-A8B6-E0B5FB5894D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49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DD36D9-37DF-4281-9041-DF3D1A57B3CA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849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366448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7D405-4D0C-4675-8D62-2220F15048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88278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C2DD74-CEE6-4427-914D-A7E4A49DBB9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085711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</p:spTree>
    <p:extLst>
      <p:ext uri="{BB962C8B-B14F-4D97-AF65-F5344CB8AC3E}">
        <p14:creationId xmlns:p14="http://schemas.microsoft.com/office/powerpoint/2010/main" val="287009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595266-AC10-418C-AC9F-3FC2C73C2B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000976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05E372-4157-4DE3-911B-52E517B1BC0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115009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541463-CDC4-4FED-9A57-63E66F8960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716893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2EA406-8381-4B20-981C-4632F911836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868102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8A4A83-49A7-4932-B522-2737CF07B3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983083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913C0A-9F6C-4732-AD84-DA4A21CA48C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30360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B73D74-DA3A-40DC-87ED-9AB3832353C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413498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768D0-6FF0-4D73-8EA7-9A80ACBEA2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308010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AE254B-8AA4-4919-93DA-09E58279E7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531303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4498D5-F76D-46A6-A920-B4450217EB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593417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B73992-8C5B-4921-9AA0-BB37663DDC6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16065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3C30D3-35C4-454D-B085-1B20D863F0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57768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44E3A-A1A2-4BB3-8F2C-2F859980D9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601558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73CBF-A1AB-476B-A9F0-5C3F82790E0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163421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C11AD8-F515-448B-89A1-031AF10A2E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389889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3AE2D5-A226-40ED-AE8C-6A70CAA8C1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85858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902D2-E6D1-49EA-993E-40A72C2EE3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66303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53F50E-63EA-4150-8EA4-F7E55165C61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</p:spTree>
    <p:extLst>
      <p:ext uri="{BB962C8B-B14F-4D97-AF65-F5344CB8AC3E}">
        <p14:creationId xmlns:p14="http://schemas.microsoft.com/office/powerpoint/2010/main" val="293943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405156C-0DDA-45F1-B3EC-E1E93DA9459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3D55F65A-6593-4C1D-972D-E0FACA4FC9AE}" type="slidenum">
              <a:rPr lang="en-US" altLang="en-US" sz="1200"/>
              <a:pPr algn="ctr" eaLnBrk="1" hangingPunct="1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5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  <p:sldLayoutId id="2147484362" r:id="rId9"/>
    <p:sldLayoutId id="2147484363" r:id="rId10"/>
    <p:sldLayoutId id="214748436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8A3BB46C-0CF7-45EB-AD6A-BAAF921240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DSWG Loads in SCEDv1</a:t>
            </a:r>
          </a:p>
        </p:txBody>
      </p:sp>
      <p:sp>
        <p:nvSpPr>
          <p:cNvPr id="2057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23, 2014</a:t>
            </a:r>
          </a:p>
        </p:txBody>
      </p:sp>
      <p:sp>
        <p:nvSpPr>
          <p:cNvPr id="2059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C38DDEBA-B7A0-4EB7-B1BE-AB1B02FBBA08}" type="slidenum">
              <a:rPr lang="en-US" altLang="en-US" sz="1200">
                <a:solidFill>
                  <a:srgbClr val="000000"/>
                </a:solidFill>
              </a:rPr>
              <a:pPr algn="ctr" eaLnBrk="1" hangingPunct="1"/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067300"/>
            <a:ext cx="2771775" cy="4191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000" dirty="0">
                <a:solidFill>
                  <a:schemeClr val="bg1"/>
                </a:solidFill>
              </a:rPr>
              <a:t>October 14, 2015</a:t>
            </a:r>
          </a:p>
        </p:txBody>
      </p:sp>
      <p:sp>
        <p:nvSpPr>
          <p:cNvPr id="1536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295400" y="1752600"/>
            <a:ext cx="6505575" cy="1828800"/>
          </a:xfrm>
        </p:spPr>
        <p:txBody>
          <a:bodyPr/>
          <a:lstStyle/>
          <a:p>
            <a:pPr algn="ctr">
              <a:defRPr/>
            </a:pPr>
            <a:r>
              <a:rPr lang="en-US" b="1" dirty="0"/>
              <a:t>LRIS v2 / Self-scheduled Third party DR Provider Data Submission </a:t>
            </a:r>
            <a:r>
              <a:rPr lang="en-US" b="1" dirty="0" smtClean="0"/>
              <a:t>Proposal</a:t>
            </a:r>
            <a:endParaRPr lang="en-US" sz="2000" dirty="0">
              <a:effectLst>
                <a:outerShdw blurRad="50800" dist="50800" dir="5400000" algn="ctr" rotWithShape="0">
                  <a:schemeClr val="bg2"/>
                </a:outerShdw>
              </a:effectLst>
            </a:endParaRPr>
          </a:p>
        </p:txBody>
      </p:sp>
      <p:sp>
        <p:nvSpPr>
          <p:cNvPr id="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114800"/>
            <a:ext cx="1695450" cy="533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</a:rPr>
              <a:t>Carl L Raish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1600200"/>
            <a:ext cx="4435475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700" smtClean="0"/>
              <a:t>Disputes Over Site Ownership </a:t>
            </a:r>
            <a:r>
              <a:rPr lang="en-US" altLang="en-US" sz="2800" smtClean="0"/>
              <a:t>(continued)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181600"/>
          </a:xfrm>
        </p:spPr>
        <p:txBody>
          <a:bodyPr/>
          <a:lstStyle/>
          <a:p>
            <a:r>
              <a:rPr lang="en-US" altLang="en-US" sz="2200" smtClean="0"/>
              <a:t>Sample REP Switch Postcard could be a pattern for DRP switch</a:t>
            </a:r>
            <a:endParaRPr lang="en-US" altLang="en-US" sz="1800" smtClean="0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313" y="2667000"/>
            <a:ext cx="4941887" cy="37814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10AFEE0F-53F7-40F7-9A9A-54283DC57060}" type="slidenum">
              <a:rPr lang="en-US" altLang="en-US" sz="1200"/>
              <a:pPr algn="l"/>
              <a:t>10</a:t>
            </a:fld>
            <a:endParaRPr lang="en-US" altLang="en-US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700" smtClean="0"/>
              <a:t>Disputes Over Site Ownership</a:t>
            </a:r>
            <a:r>
              <a:rPr lang="en-US" altLang="en-US" sz="3600" smtClean="0"/>
              <a:t> </a:t>
            </a:r>
            <a:r>
              <a:rPr lang="en-US" altLang="en-US" sz="2800" smtClean="0"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200" dirty="0"/>
              <a:t>Losing </a:t>
            </a:r>
            <a:r>
              <a:rPr lang="en-US" sz="2200" dirty="0" smtClean="0"/>
              <a:t>and gaining entities continue sending follow-up information through </a:t>
            </a:r>
            <a:r>
              <a:rPr lang="en-US" sz="2200" dirty="0" err="1" smtClean="0"/>
              <a:t>MarkeTrak</a:t>
            </a:r>
            <a:r>
              <a:rPr lang="en-US" sz="2200" dirty="0" smtClean="0"/>
              <a:t> to each other until a consensus is achieved</a:t>
            </a:r>
          </a:p>
          <a:p>
            <a:pPr lvl="1">
              <a:defRPr/>
            </a:pPr>
            <a:r>
              <a:rPr lang="en-US" sz="1800" dirty="0" smtClean="0"/>
              <a:t>The objective would be to establish the DRPOR relationship based on what the customer wants</a:t>
            </a:r>
          </a:p>
          <a:p>
            <a:pPr lvl="1">
              <a:defRPr/>
            </a:pPr>
            <a:endParaRPr lang="en-US" sz="900" dirty="0" smtClean="0"/>
          </a:p>
          <a:p>
            <a:pPr>
              <a:defRPr/>
            </a:pPr>
            <a:r>
              <a:rPr lang="en-US" sz="2200" dirty="0" smtClean="0"/>
              <a:t>Beyond providing the </a:t>
            </a:r>
            <a:r>
              <a:rPr lang="en-US" sz="2200" dirty="0" err="1" smtClean="0"/>
              <a:t>MarkeTrak</a:t>
            </a:r>
            <a:r>
              <a:rPr lang="en-US" sz="2200" dirty="0" smtClean="0"/>
              <a:t> System, ERCOT would take no role in resolving the dispute and would continue to honor the most recent submission for DRPOR</a:t>
            </a:r>
          </a:p>
          <a:p>
            <a:pPr>
              <a:defRPr/>
            </a:pPr>
            <a:endParaRPr lang="en-US" sz="900" dirty="0" smtClean="0"/>
          </a:p>
          <a:p>
            <a:pPr>
              <a:defRPr/>
            </a:pPr>
            <a:r>
              <a:rPr lang="en-US" sz="2200" dirty="0" smtClean="0"/>
              <a:t>All site submissions treated as prospective</a:t>
            </a:r>
          </a:p>
          <a:p>
            <a:pPr lvl="1">
              <a:defRPr/>
            </a:pPr>
            <a:r>
              <a:rPr lang="en-US" sz="1800" dirty="0" smtClean="0"/>
              <a:t>ERCOT would not retroactively change historical DRPOR</a:t>
            </a:r>
          </a:p>
          <a:p>
            <a:pPr lvl="1">
              <a:defRPr/>
            </a:pPr>
            <a:r>
              <a:rPr lang="en-US" sz="1800" dirty="0" smtClean="0"/>
              <a:t>ERCOT would not revise previously settled deployments</a:t>
            </a:r>
          </a:p>
          <a:p>
            <a:pPr lvl="1">
              <a:defRPr/>
            </a:pPr>
            <a:r>
              <a:rPr lang="en-US" sz="1800" dirty="0" smtClean="0"/>
              <a:t>Possible exception could be made for very large discrepancies</a:t>
            </a:r>
          </a:p>
          <a:p>
            <a:pPr lvl="1">
              <a:defRPr/>
            </a:pPr>
            <a:endParaRPr lang="en-US" sz="900" dirty="0" smtClean="0"/>
          </a:p>
          <a:p>
            <a:pPr>
              <a:defRPr/>
            </a:pPr>
            <a:r>
              <a:rPr lang="en-US" sz="2200" dirty="0" smtClean="0"/>
              <a:t>ERCOT would report disputes in summary form (and at detail level if needed) to PUCT for use in identifying entities that are frequently offending the process of challenging gains and/or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D26EAEF6-9455-4DE9-8F1A-4A3FDD821717}" type="slidenum">
              <a:rPr lang="en-US" altLang="en-US" sz="1200"/>
              <a:pPr algn="l"/>
              <a:t>11</a:t>
            </a:fld>
            <a:endParaRPr lang="en-US" altLang="en-US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Data Submission System</a:t>
            </a:r>
            <a:endParaRPr lang="en-US" altLang="en-US" sz="2400" smtClean="0">
              <a:solidFill>
                <a:srgbClr val="005386"/>
              </a:solidFill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1052513"/>
            <a:ext cx="8534400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/>
              <a:t>NAESB System is currently in use for LRIS v1 and for REP submissions of ESIIDs in their Demand Response/Price Response programs</a:t>
            </a:r>
          </a:p>
          <a:p>
            <a:endParaRPr lang="en-US" altLang="en-US" sz="800"/>
          </a:p>
          <a:p>
            <a:r>
              <a:rPr lang="en-US" altLang="en-US" sz="2400"/>
              <a:t>Files are exchanged via the Internet but are encrypted to protect data</a:t>
            </a:r>
          </a:p>
          <a:p>
            <a:endParaRPr lang="en-US" altLang="en-US" sz="800"/>
          </a:p>
          <a:p>
            <a:r>
              <a:rPr lang="en-US" altLang="en-US" sz="2400"/>
              <a:t>An alternative to a TX Set solution … with some modifications, the LRIS v1 approach could accommodate DRPOR registration</a:t>
            </a:r>
            <a:endParaRPr lang="en-US" altLang="en-US" sz="800"/>
          </a:p>
          <a:p>
            <a:endParaRPr lang="en-US" altLang="en-US" sz="800"/>
          </a:p>
          <a:p>
            <a:r>
              <a:rPr lang="en-US" altLang="en-US" sz="2400"/>
              <a:t>Would be a less costly (for ERCOT and participants) and a shorter implementation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Data Submission System (continued)</a:t>
            </a:r>
            <a:endParaRPr lang="en-US" altLang="en-US" sz="2400" smtClean="0">
              <a:solidFill>
                <a:srgbClr val="005386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04800" y="1052513"/>
            <a:ext cx="85344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/>
              <a:t>Could be an interim solution and would not preclude eventual transition to an implementation in TX Set</a:t>
            </a:r>
          </a:p>
          <a:p>
            <a:endParaRPr lang="en-US" altLang="en-US" sz="800"/>
          </a:p>
          <a:p>
            <a:r>
              <a:rPr lang="en-US" altLang="en-US" sz="2400"/>
              <a:t>Submitters would have to be licensed to use NAESB (or use a licensed service provider) and would have to be set up in ERCOT systems</a:t>
            </a:r>
          </a:p>
          <a:p>
            <a:endParaRPr lang="en-US" altLang="en-US" sz="800"/>
          </a:p>
          <a:p>
            <a:r>
              <a:rPr lang="en-US" altLang="en-US" sz="2400"/>
              <a:t>NAESB file and business practice documentation would need to be modified … would require submission to and approval by NAESB</a:t>
            </a:r>
          </a:p>
          <a:p>
            <a:pPr lvl="1"/>
            <a:r>
              <a:rPr lang="en-US" altLang="en-US" sz="2400"/>
              <a:t>We do have some experience with this for LRIS v1 and DRData</a:t>
            </a:r>
            <a:endParaRPr lang="en-US" altLang="en-US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NAESB System Users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r>
              <a:rPr lang="en-US" altLang="en-US" smtClean="0"/>
              <a:t>Third-Party DR providers (would have to be set up in ERCOT as a QSE)</a:t>
            </a:r>
          </a:p>
          <a:p>
            <a:pPr lvl="1"/>
            <a:r>
              <a:rPr lang="en-US" altLang="en-US" sz="1800" smtClean="0"/>
              <a:t>Third-Party DR QSE would have to submit RARF to establish a DR Resource in ERCOT systems</a:t>
            </a:r>
          </a:p>
          <a:p>
            <a:pPr lvl="1"/>
            <a:r>
              <a:rPr lang="en-US" altLang="en-US" sz="1800" smtClean="0"/>
              <a:t>DR Resource would be Load Zone specific</a:t>
            </a:r>
          </a:p>
          <a:p>
            <a:pPr lvl="1"/>
            <a:r>
              <a:rPr lang="en-US" altLang="en-US" sz="1800" smtClean="0"/>
              <a:t>Third-Party DR QSE could then register as the DRPOR for ESIIDs participating in one of its DR Resources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REPs that want to register as the DRPOR for ESIIDs</a:t>
            </a:r>
          </a:p>
          <a:p>
            <a:pPr lvl="1"/>
            <a:r>
              <a:rPr lang="en-US" altLang="en-US" sz="1800" smtClean="0"/>
              <a:t>REP must be the Rep-of-Record for the ESIID</a:t>
            </a:r>
          </a:p>
          <a:p>
            <a:pPr lvl="1"/>
            <a:r>
              <a:rPr lang="en-US" altLang="en-US" sz="1800" smtClean="0"/>
              <a:t>ESIID would be participating in one or more of the REP’s demand response/price response programs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Would not apply to resources/sites in NOIE areas</a:t>
            </a:r>
          </a:p>
          <a:p>
            <a:pPr lvl="1"/>
            <a:r>
              <a:rPr lang="en-US" altLang="en-US" sz="1800" smtClean="0"/>
              <a:t>LRIS v1 would remain as an option to a NOIE LSE</a:t>
            </a:r>
          </a:p>
          <a:p>
            <a:pPr lvl="1"/>
            <a:r>
              <a:rPr lang="en-US" altLang="en-US" sz="1800" smtClean="0"/>
              <a:t>Third-Party DR Providers can work with NOIEs to provide passive response or LRIS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2600" dirty="0" smtClean="0"/>
              <a:t>Field definitions and Validations</a:t>
            </a:r>
          </a:p>
          <a:p>
            <a:pPr lvl="1">
              <a:defRPr/>
            </a:pPr>
            <a:r>
              <a:rPr lang="en-US" sz="1900" dirty="0" smtClean="0"/>
              <a:t>DUNS Number  -- must </a:t>
            </a:r>
            <a:r>
              <a:rPr lang="en-US" sz="1900" dirty="0"/>
              <a:t>be in ERCOT System as a REP or a QSE</a:t>
            </a:r>
            <a:endParaRPr lang="en-US" sz="1900" dirty="0" smtClean="0"/>
          </a:p>
          <a:p>
            <a:pPr lvl="1">
              <a:defRPr/>
            </a:pPr>
            <a:r>
              <a:rPr lang="en-US" sz="1900" dirty="0" smtClean="0"/>
              <a:t>Resource Code (DR QSE only)  -- must </a:t>
            </a:r>
            <a:r>
              <a:rPr lang="en-US" sz="1900" dirty="0"/>
              <a:t>be in ERCOT system and belong to the DR </a:t>
            </a:r>
            <a:r>
              <a:rPr lang="en-US" sz="1900" dirty="0" smtClean="0"/>
              <a:t>QSE</a:t>
            </a:r>
          </a:p>
          <a:p>
            <a:pPr lvl="1">
              <a:defRPr/>
            </a:pPr>
            <a:r>
              <a:rPr lang="en-US" sz="1900" dirty="0" smtClean="0"/>
              <a:t>ESIID</a:t>
            </a:r>
          </a:p>
          <a:p>
            <a:pPr lvl="2">
              <a:defRPr/>
            </a:pPr>
            <a:r>
              <a:rPr lang="en-US" sz="1900" dirty="0" smtClean="0"/>
              <a:t>If submitted by a REP, must be the REP-of-Record on the submission date</a:t>
            </a:r>
          </a:p>
          <a:p>
            <a:pPr lvl="2">
              <a:defRPr/>
            </a:pPr>
            <a:r>
              <a:rPr lang="en-US" sz="1900" dirty="0" smtClean="0"/>
              <a:t>If submitted by Third-Party DR Provider, must not be the LSE QSE on the submission date</a:t>
            </a:r>
          </a:p>
          <a:p>
            <a:pPr lvl="2">
              <a:defRPr/>
            </a:pPr>
            <a:r>
              <a:rPr lang="en-US" sz="1900" dirty="0" smtClean="0"/>
              <a:t>May not be in more than one Resource</a:t>
            </a:r>
          </a:p>
          <a:p>
            <a:pPr lvl="2">
              <a:defRPr/>
            </a:pPr>
            <a:r>
              <a:rPr lang="en-US" sz="1900" dirty="0" smtClean="0"/>
              <a:t>May not be in ERS, TDSP Standard Offer Program, a Load Resource</a:t>
            </a:r>
          </a:p>
          <a:p>
            <a:pPr lvl="2">
              <a:defRPr/>
            </a:pPr>
            <a:r>
              <a:rPr lang="en-US" sz="1900" dirty="0" smtClean="0"/>
              <a:t>If submitted by a Third Party DR Provider:</a:t>
            </a:r>
          </a:p>
          <a:p>
            <a:pPr lvl="3">
              <a:defRPr/>
            </a:pPr>
            <a:r>
              <a:rPr lang="en-US" sz="1900" dirty="0" smtClean="0"/>
              <a:t>Must </a:t>
            </a:r>
            <a:r>
              <a:rPr lang="en-US" sz="1900" dirty="0"/>
              <a:t>be consistent with other sites (Residential or Non-residential) in the </a:t>
            </a:r>
            <a:r>
              <a:rPr lang="en-US" sz="1900" dirty="0" smtClean="0"/>
              <a:t>Resource</a:t>
            </a:r>
          </a:p>
          <a:p>
            <a:pPr lvl="3">
              <a:defRPr/>
            </a:pPr>
            <a:r>
              <a:rPr lang="en-US" sz="1900" dirty="0"/>
              <a:t>Must be currently </a:t>
            </a:r>
            <a:r>
              <a:rPr lang="en-US" sz="1900" dirty="0" smtClean="0"/>
              <a:t>active</a:t>
            </a:r>
          </a:p>
          <a:p>
            <a:pPr lvl="3">
              <a:defRPr/>
            </a:pPr>
            <a:r>
              <a:rPr lang="en-US" sz="1900" dirty="0"/>
              <a:t>Must be in the Load Zone associated with the </a:t>
            </a:r>
            <a:r>
              <a:rPr lang="en-US" sz="1900" dirty="0" smtClean="0"/>
              <a:t>Resource</a:t>
            </a:r>
          </a:p>
          <a:p>
            <a:pPr lvl="1">
              <a:defRPr/>
            </a:pPr>
            <a:r>
              <a:rPr lang="en-US" sz="1900" dirty="0" smtClean="0"/>
              <a:t>Stop Date (to indicate end of site’s participation on program (blank if active)</a:t>
            </a:r>
          </a:p>
          <a:p>
            <a:pPr lvl="2">
              <a:defRPr/>
            </a:pPr>
            <a:r>
              <a:rPr lang="en-US" sz="1900" dirty="0" smtClean="0"/>
              <a:t>If site is in a DR Resource, must be after the Resource Start Date (on the RARF)</a:t>
            </a:r>
          </a:p>
          <a:p>
            <a:pPr lvl="2">
              <a:defRPr/>
            </a:pPr>
            <a:r>
              <a:rPr lang="en-US" sz="1900" dirty="0" smtClean="0"/>
              <a:t>If from a REP, must be after Rep-of-Record Date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 Processing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r>
              <a:rPr lang="en-US" altLang="en-US" sz="1900" smtClean="0"/>
              <a:t>Complete files of participants would be submitted each time (avoids the need for transactions to update)</a:t>
            </a:r>
          </a:p>
          <a:p>
            <a:r>
              <a:rPr lang="en-US" altLang="en-US" sz="1900" smtClean="0"/>
              <a:t>The most recently submitted file prior to an operating day would be assumed to be in effect for that operating day</a:t>
            </a:r>
          </a:p>
          <a:p>
            <a:pPr lvl="1"/>
            <a:r>
              <a:rPr lang="en-US" altLang="en-US" sz="1800" smtClean="0"/>
              <a:t>If two or more entities send files that contain the same ESIID, on the same day, with a blank stop date, the file with the newest timestamp would win</a:t>
            </a:r>
          </a:p>
          <a:p>
            <a:pPr lvl="1"/>
            <a:r>
              <a:rPr lang="en-US" altLang="en-US" sz="1800" smtClean="0"/>
              <a:t>Notification of acceptance or rejection of DRPOR status would be sent to all submitting entities</a:t>
            </a:r>
          </a:p>
          <a:p>
            <a:r>
              <a:rPr lang="en-US" altLang="en-US" sz="1900" smtClean="0"/>
              <a:t>Invalid rows would be ignored … no DRPOR relationship established</a:t>
            </a:r>
          </a:p>
          <a:p>
            <a:r>
              <a:rPr lang="en-US" altLang="en-US" sz="1900" smtClean="0"/>
              <a:t>If a REP has submitted an ESIID, the REP’s DRPOR relationship would be automatically ended when the REP loses REP-of-Record status (regardless of whether a stop date had been submitted)</a:t>
            </a:r>
          </a:p>
          <a:p>
            <a:endParaRPr lang="en-US" altLang="en-US" sz="21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Site File Processing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If a Third-Party DR Provider has submitted an ESIID and becomes the LSE QSE for that ESIID, the DRPOR relationship would be automatically ended (regardless of whether a stop date has been submitted)</a:t>
            </a:r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r>
              <a:rPr lang="en-US" sz="2400" dirty="0" smtClean="0"/>
              <a:t>Move-ins/move-outs would not affect DRPOR relationship</a:t>
            </a:r>
          </a:p>
          <a:p>
            <a:pPr marL="0" indent="0">
              <a:buFontTx/>
              <a:buNone/>
              <a:defRPr/>
            </a:pPr>
            <a:endParaRPr lang="en-US" sz="21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Response Files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/>
          <a:lstStyle/>
          <a:p>
            <a:r>
              <a:rPr lang="en-US" altLang="en-US" sz="1800" smtClean="0"/>
              <a:t>An Error File would be sent to submitter</a:t>
            </a:r>
          </a:p>
          <a:p>
            <a:pPr lvl="1"/>
            <a:r>
              <a:rPr lang="en-US" altLang="en-US" smtClean="0"/>
              <a:t>List of sites with validation issues</a:t>
            </a:r>
          </a:p>
          <a:p>
            <a:pPr lvl="1"/>
            <a:r>
              <a:rPr lang="en-US" altLang="en-US" smtClean="0"/>
              <a:t>Would includes a final summary row of the number of rows submitted, rows okay, and rows with errors</a:t>
            </a:r>
          </a:p>
          <a:p>
            <a:pPr lvl="1"/>
            <a:r>
              <a:rPr lang="en-US" altLang="en-US" smtClean="0"/>
              <a:t>A file with only a summary row would be sent if no errors were detected</a:t>
            </a:r>
          </a:p>
          <a:p>
            <a:pPr lvl="1"/>
            <a:endParaRPr lang="en-US" altLang="en-US" sz="800" smtClean="0"/>
          </a:p>
          <a:p>
            <a:r>
              <a:rPr lang="en-US" altLang="en-US" sz="1800" smtClean="0"/>
              <a:t>Site Loss file would be sent to losing DRP (the identity of any other party not divulged by ERCOT)</a:t>
            </a:r>
            <a:endParaRPr lang="en-US" altLang="en-US" sz="800" smtClean="0"/>
          </a:p>
          <a:p>
            <a:endParaRPr lang="en-US" altLang="en-US" sz="800" smtClean="0"/>
          </a:p>
          <a:p>
            <a:r>
              <a:rPr lang="en-US" altLang="en-US" sz="1800" smtClean="0"/>
              <a:t>Site Gain file would be sent to gaining DRP (the identity of any other party withheld by ERCOT) to alert that the site had previously belonged to another DRPOR)</a:t>
            </a:r>
          </a:p>
          <a:p>
            <a:endParaRPr lang="en-US" altLang="en-US" sz="800" smtClean="0"/>
          </a:p>
          <a:p>
            <a:r>
              <a:rPr lang="en-US" altLang="en-US" sz="1800" smtClean="0"/>
              <a:t>Notification file would be sent to REP-of Record advising them that they have an ESIID that has begun participating (or has ended participation) with another entity (the identity of any other party is not divulged by ERCOT)</a:t>
            </a:r>
            <a:endParaRPr lang="en-US" altLang="en-US" sz="17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altLang="en-US" sz="2400" smtClean="0"/>
              <a:t>Disputes Over DRP Site Ownership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1600"/>
          </a:xfrm>
        </p:spPr>
        <p:txBody>
          <a:bodyPr/>
          <a:lstStyle/>
          <a:p>
            <a:r>
              <a:rPr lang="en-US" altLang="en-US" sz="2200" smtClean="0"/>
              <a:t>Losing entity would submit a MarkeTrak issue to claim the loss as invalid (similar to REPs claiming inadvertent gain/loss)</a:t>
            </a:r>
          </a:p>
          <a:p>
            <a:pPr lvl="1"/>
            <a:r>
              <a:rPr lang="en-US" altLang="en-US" sz="1800" smtClean="0"/>
              <a:t>Issue must provide customer name and address</a:t>
            </a:r>
          </a:p>
          <a:p>
            <a:pPr lvl="1"/>
            <a:r>
              <a:rPr lang="en-US" altLang="en-US" sz="1800" smtClean="0"/>
              <a:t>Used by ERCOT and not divulged to gaining entity</a:t>
            </a:r>
          </a:p>
          <a:p>
            <a:pPr lvl="1"/>
            <a:endParaRPr lang="en-US" altLang="en-US" sz="800" smtClean="0"/>
          </a:p>
          <a:p>
            <a:r>
              <a:rPr lang="en-US" altLang="en-US" sz="2200" smtClean="0"/>
              <a:t>Marketrak notifies gaining entity that the gain is being challenged</a:t>
            </a:r>
          </a:p>
          <a:p>
            <a:pPr lvl="1"/>
            <a:r>
              <a:rPr lang="en-US" altLang="en-US" sz="1800" smtClean="0"/>
              <a:t>Identity of losing entity not divulged to gaining entity</a:t>
            </a:r>
          </a:p>
          <a:p>
            <a:pPr lvl="1"/>
            <a:endParaRPr lang="en-US" altLang="en-US" sz="800" smtClean="0"/>
          </a:p>
          <a:p>
            <a:r>
              <a:rPr lang="en-US" altLang="en-US" sz="2200" smtClean="0"/>
              <a:t>ERCOT sends postcard to customer notifying them  of DRP switch (similar to one sent for REP switches)</a:t>
            </a:r>
          </a:p>
          <a:p>
            <a:pPr lvl="1"/>
            <a:r>
              <a:rPr lang="en-US" altLang="en-US" sz="1800" smtClean="0"/>
              <a:t>Post card identifies both the losing and gaining entity along with contact phone numbers for each</a:t>
            </a:r>
          </a:p>
          <a:p>
            <a:pPr lvl="1"/>
            <a:r>
              <a:rPr lang="en-US" altLang="en-US" sz="1800" smtClean="0"/>
              <a:t>Post Card instructs customer to contact either entity (or both) if the customer disagrees with (or does not understand) the switch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22803</TotalTime>
  <Words>1071</Words>
  <Application>Microsoft Office PowerPoint</Application>
  <PresentationFormat>On-screen Show (4:3)</PresentationFormat>
  <Paragraphs>98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Times New Roman</vt:lpstr>
      <vt:lpstr>Custom Design</vt:lpstr>
      <vt:lpstr>1_Custom Design</vt:lpstr>
      <vt:lpstr>LRIS v2 / Self-scheduled Third party DR Provider Data Submission Proposal</vt:lpstr>
      <vt:lpstr>NAESB Data Submission System</vt:lpstr>
      <vt:lpstr>NAESB Data Submission System (continued)</vt:lpstr>
      <vt:lpstr>NAESB System Users</vt:lpstr>
      <vt:lpstr>Site File</vt:lpstr>
      <vt:lpstr>Site File Processing</vt:lpstr>
      <vt:lpstr>Site File Processing (continued)</vt:lpstr>
      <vt:lpstr>Response Files</vt:lpstr>
      <vt:lpstr>Disputes Over DRP Site Ownership</vt:lpstr>
      <vt:lpstr>Disputes Over Site Ownership (continued)</vt:lpstr>
      <vt:lpstr>Disputes Over Site Ownership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Wattles, Paul</dc:creator>
  <cp:lastModifiedBy>tgarza</cp:lastModifiedBy>
  <cp:revision>280</cp:revision>
  <cp:lastPrinted>2014-04-22T15:34:05Z</cp:lastPrinted>
  <dcterms:created xsi:type="dcterms:W3CDTF">2005-04-21T14:28:35Z</dcterms:created>
  <dcterms:modified xsi:type="dcterms:W3CDTF">2017-02-09T14:21:58Z</dcterms:modified>
</cp:coreProperties>
</file>