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5" r:id="rId2"/>
  </p:sldMasterIdLst>
  <p:notesMasterIdLst>
    <p:notesMasterId r:id="rId14"/>
  </p:notesMasterIdLst>
  <p:sldIdLst>
    <p:sldId id="258" r:id="rId3"/>
    <p:sldId id="513" r:id="rId4"/>
    <p:sldId id="526" r:id="rId5"/>
    <p:sldId id="528" r:id="rId6"/>
    <p:sldId id="519" r:id="rId7"/>
    <p:sldId id="520" r:id="rId8"/>
    <p:sldId id="521" r:id="rId9"/>
    <p:sldId id="522" r:id="rId10"/>
    <p:sldId id="527" r:id="rId11"/>
    <p:sldId id="523" r:id="rId12"/>
    <p:sldId id="525" r:id="rId13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00"/>
    <a:srgbClr val="40949A"/>
    <a:srgbClr val="0000CC"/>
    <a:srgbClr val="5469A2"/>
    <a:srgbClr val="294171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53" autoAdjust="0"/>
    <p:restoredTop sz="86821" autoAdjust="0"/>
  </p:normalViewPr>
  <p:slideViewPr>
    <p:cSldViewPr>
      <p:cViewPr varScale="1">
        <p:scale>
          <a:sx n="100" d="100"/>
          <a:sy n="100" d="100"/>
        </p:scale>
        <p:origin x="922" y="7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1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5E56623-1649-4AC6-AD8E-1B9DC65076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22918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4659048-9B4C-4CBB-976B-152049D3F595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8074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52BBE52-EFEB-412A-B118-55A951F96F81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4530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</p:spTree>
    <p:extLst>
      <p:ext uri="{BB962C8B-B14F-4D97-AF65-F5344CB8AC3E}">
        <p14:creationId xmlns:p14="http://schemas.microsoft.com/office/powerpoint/2010/main" val="2553121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271F99-3400-4A1B-BC80-844ED71B463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658894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22E52F-4DBE-4CBD-A88B-D90662F42FE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3127461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</p:spTree>
    <p:extLst>
      <p:ext uri="{BB962C8B-B14F-4D97-AF65-F5344CB8AC3E}">
        <p14:creationId xmlns:p14="http://schemas.microsoft.com/office/powerpoint/2010/main" val="50025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72088B-D8FA-484E-80C3-1EAB2642505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27326354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17F1F8-B364-4093-B273-FF05ECBFE15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24824507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B02BCC1-CBA2-4E78-AA86-96A758AE469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18321852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1B23B85-9B1F-4234-A99F-B2F75836F17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6651624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55F6BD-B308-4DD3-BB5E-07861B670AB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16707087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4096002-6747-41FB-A54E-0E22892005E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42771788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ECB15F-8F1C-487D-8A6E-3596F897285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4123723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1A0BD7-7BB4-4D62-9FDF-C82C478F871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39185182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228EF62-0015-433C-824E-18E6AA2FB9D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15821633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CE1D3BC-E0FC-4887-8567-14FC49CBFB6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29782197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17BF52A-9D63-4431-BA6F-53EEDC4F67E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611202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0291D7-05AD-4582-B81A-7D67317D1EF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1995664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B01FE1-2AD9-48C3-A5DD-5156A326B24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1762914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943CFB-E002-4952-AB9F-1B2004D2F88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1672183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699F6A-E62F-4F84-8CE8-672CA0C575D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678802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6719F6-62C2-4B5B-8C12-8F6B009BB98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3769793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C7AC1A-4F02-4365-9F9B-30B9A9F083D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2352351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3EBC0A-C76A-40B2-B60D-765B5E086C5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941889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AC7DE4EB-B5BA-41FA-B6CA-4493D8222E5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103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  <p:sp>
        <p:nvSpPr>
          <p:cNvPr id="1035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51B4AAFA-A338-468E-B90B-6CFD4001E0C7}" type="slidenum">
              <a:rPr lang="en-US" altLang="en-US" sz="1200"/>
              <a:pPr algn="ctr" eaLnBrk="1" hangingPunct="1"/>
              <a:t>‹#›</a:t>
            </a:fld>
            <a:endParaRPr lang="en-US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5" r:id="rId1"/>
    <p:sldLayoutId id="2147484525" r:id="rId2"/>
    <p:sldLayoutId id="2147484526" r:id="rId3"/>
    <p:sldLayoutId id="2147484527" r:id="rId4"/>
    <p:sldLayoutId id="2147484528" r:id="rId5"/>
    <p:sldLayoutId id="2147484529" r:id="rId6"/>
    <p:sldLayoutId id="2147484530" r:id="rId7"/>
    <p:sldLayoutId id="2147484531" r:id="rId8"/>
    <p:sldLayoutId id="2147484532" r:id="rId9"/>
    <p:sldLayoutId id="2147484533" r:id="rId10"/>
    <p:sldLayoutId id="2147484534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fld id="{67485B9D-FA7C-4CA2-8C82-A34F63984CF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52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2053" name="Picture 8" descr="logo_C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5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2057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  <p:sp>
        <p:nvSpPr>
          <p:cNvPr id="2059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0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FD52EF0D-3312-4227-814A-A1A1846F3271}" type="slidenum">
              <a:rPr lang="en-US" altLang="en-US" sz="1200">
                <a:solidFill>
                  <a:srgbClr val="000000"/>
                </a:solidFill>
              </a:rPr>
              <a:pPr algn="ctr" eaLnBrk="1" hangingPunct="1"/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6" r:id="rId1"/>
    <p:sldLayoutId id="2147484537" r:id="rId2"/>
    <p:sldLayoutId id="2147484538" r:id="rId3"/>
    <p:sldLayoutId id="2147484539" r:id="rId4"/>
    <p:sldLayoutId id="2147484540" r:id="rId5"/>
    <p:sldLayoutId id="2147484541" r:id="rId6"/>
    <p:sldLayoutId id="2147484542" r:id="rId7"/>
    <p:sldLayoutId id="2147484543" r:id="rId8"/>
    <p:sldLayoutId id="2147484544" r:id="rId9"/>
    <p:sldLayoutId id="2147484545" r:id="rId10"/>
    <p:sldLayoutId id="2147484546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mktrules/guides/data_transport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5067300"/>
            <a:ext cx="2362200" cy="4191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DSWG</a:t>
            </a:r>
          </a:p>
          <a:p>
            <a:pPr algn="ctr"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November 5, </a:t>
            </a:r>
            <a:r>
              <a:rPr lang="en-US" sz="2000" dirty="0">
                <a:solidFill>
                  <a:schemeClr val="bg1"/>
                </a:solidFill>
              </a:rPr>
              <a:t>2015</a:t>
            </a:r>
          </a:p>
        </p:txBody>
      </p:sp>
      <p:sp>
        <p:nvSpPr>
          <p:cNvPr id="1536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295400" y="1752600"/>
            <a:ext cx="6505575" cy="1828800"/>
          </a:xfrm>
        </p:spPr>
        <p:txBody>
          <a:bodyPr/>
          <a:lstStyle/>
          <a:p>
            <a:pPr algn="ctr">
              <a:defRPr/>
            </a:pPr>
            <a:r>
              <a:rPr lang="en-US" b="1" dirty="0"/>
              <a:t>LRIS v2 / Self-scheduled Third party DR Provider Data Submission </a:t>
            </a:r>
            <a:r>
              <a:rPr lang="en-US" b="1" dirty="0" smtClean="0"/>
              <a:t>Proposal</a:t>
            </a:r>
            <a:br>
              <a:rPr lang="en-US" b="1" dirty="0" smtClean="0"/>
            </a:br>
            <a:r>
              <a:rPr lang="en-US" sz="2000" b="1" dirty="0" smtClean="0"/>
              <a:t>(Revised based on comments)</a:t>
            </a:r>
            <a:endParaRPr lang="en-US" sz="2000" dirty="0">
              <a:effectLst>
                <a:outerShdw blurRad="50800" dist="50800" dir="5400000" algn="ctr" rotWithShape="0">
                  <a:schemeClr val="bg2"/>
                </a:outerShdw>
              </a:effectLst>
            </a:endParaRPr>
          </a:p>
        </p:txBody>
      </p:sp>
      <p:sp>
        <p:nvSpPr>
          <p:cNvPr id="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4114800"/>
            <a:ext cx="1695450" cy="533400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latin typeface="Arial" panose="020B0604020202020204" pitchFamily="34" charset="0"/>
              </a:rPr>
              <a:t>Carl L Raish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38200"/>
          </a:xfrm>
        </p:spPr>
        <p:txBody>
          <a:bodyPr/>
          <a:lstStyle/>
          <a:p>
            <a:r>
              <a:rPr lang="en-US" altLang="en-US" sz="2400" smtClean="0"/>
              <a:t>Disputes Over DRP Site Ownership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181600"/>
          </a:xfrm>
        </p:spPr>
        <p:txBody>
          <a:bodyPr/>
          <a:lstStyle/>
          <a:p>
            <a:r>
              <a:rPr lang="en-US" altLang="en-US" sz="2200" smtClean="0"/>
              <a:t>Losing entity would submit a MarkeTrak issue to claim the loss as invalid (similar to REPs claiming inadvertent gain/loss)</a:t>
            </a:r>
          </a:p>
          <a:p>
            <a:pPr lvl="1"/>
            <a:endParaRPr lang="en-US" altLang="en-US" sz="800" smtClean="0"/>
          </a:p>
          <a:p>
            <a:r>
              <a:rPr lang="en-US" altLang="en-US" sz="2200" smtClean="0"/>
              <a:t>MarkeTrak notifies gaining entity that the gain is being challenged</a:t>
            </a:r>
          </a:p>
          <a:p>
            <a:r>
              <a:rPr lang="en-US" altLang="en-US" sz="2200" smtClean="0"/>
              <a:t>Losing and gaining entities continue sending follow-up information through MarkeTrak to each other until a consensus is achieved</a:t>
            </a:r>
          </a:p>
          <a:p>
            <a:pPr lvl="1"/>
            <a:r>
              <a:rPr lang="en-US" altLang="en-US" smtClean="0"/>
              <a:t>The objective would be to establish the DRPOR relationship based on what the customer wants</a:t>
            </a:r>
          </a:p>
          <a:p>
            <a:pPr lvl="1"/>
            <a:endParaRPr lang="en-US" alt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38200"/>
          </a:xfrm>
        </p:spPr>
        <p:txBody>
          <a:bodyPr/>
          <a:lstStyle/>
          <a:p>
            <a:r>
              <a:rPr lang="en-US" altLang="en-US" sz="2700" smtClean="0"/>
              <a:t>Disputes Over Site Ownership</a:t>
            </a:r>
            <a:r>
              <a:rPr lang="en-US" altLang="en-US" sz="3600" smtClean="0"/>
              <a:t> </a:t>
            </a:r>
            <a:r>
              <a:rPr lang="en-US" altLang="en-US" sz="2800" smtClean="0"/>
              <a:t>(continued)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181600"/>
          </a:xfrm>
        </p:spPr>
        <p:txBody>
          <a:bodyPr/>
          <a:lstStyle/>
          <a:p>
            <a:pPr lvl="1"/>
            <a:endParaRPr lang="en-US" altLang="en-US" sz="900" smtClean="0"/>
          </a:p>
          <a:p>
            <a:r>
              <a:rPr lang="en-US" altLang="en-US" sz="2200" smtClean="0"/>
              <a:t>Beyond providing the MarkeTrak System, ERCOT would take no role in resolving the dispute and would continue to honor the most recent submission for DRPOR</a:t>
            </a:r>
          </a:p>
          <a:p>
            <a:endParaRPr lang="en-US" altLang="en-US" sz="900" smtClean="0"/>
          </a:p>
          <a:p>
            <a:r>
              <a:rPr lang="en-US" altLang="en-US" sz="2200" smtClean="0"/>
              <a:t>All site submissions would be treated as prospective</a:t>
            </a:r>
          </a:p>
          <a:p>
            <a:pPr lvl="1"/>
            <a:r>
              <a:rPr lang="en-US" altLang="en-US" sz="1800" smtClean="0"/>
              <a:t>ERCOT normally would not retroactively change historical DRPOR</a:t>
            </a:r>
          </a:p>
          <a:p>
            <a:pPr lvl="1"/>
            <a:r>
              <a:rPr lang="en-US" altLang="en-US" sz="1800" smtClean="0"/>
              <a:t>On a limited basis ERCOT would revise historical DRPOR status and re-evaluate settled deployments for Final- and True-up Settlements to address:</a:t>
            </a:r>
          </a:p>
          <a:p>
            <a:pPr lvl="2"/>
            <a:r>
              <a:rPr lang="en-US" altLang="en-US" smtClean="0"/>
              <a:t>Large changes in site participation</a:t>
            </a:r>
          </a:p>
          <a:p>
            <a:pPr lvl="2"/>
            <a:r>
              <a:rPr lang="en-US" altLang="en-US" smtClean="0"/>
              <a:t>Significant changes in the interval data available for event analysis</a:t>
            </a:r>
          </a:p>
          <a:p>
            <a:pPr lvl="1"/>
            <a:endParaRPr lang="en-US" altLang="en-US" sz="900" smtClean="0"/>
          </a:p>
          <a:p>
            <a:r>
              <a:rPr lang="en-US" altLang="en-US" sz="2200" smtClean="0"/>
              <a:t>ERCOT would report disputes in summary form (and at a detail level if needed) to PUCT for use in identifying entities that are making excessive use of the process to challenge gains and/or losses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143000" y="6457950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fld id="{241ED799-8746-4C7A-90FD-79E26CD36991}" type="slidenum">
              <a:rPr lang="en-US" altLang="en-US" sz="1200"/>
              <a:pPr algn="l"/>
              <a:t>11</a:t>
            </a:fld>
            <a:endParaRPr lang="en-US" altLang="en-US" sz="1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smtClean="0"/>
              <a:t>NAESB Data Transport System</a:t>
            </a:r>
            <a:endParaRPr lang="en-US" altLang="en-US" sz="2400" smtClean="0">
              <a:solidFill>
                <a:srgbClr val="005386"/>
              </a:solidFill>
            </a:endParaRPr>
          </a:p>
        </p:txBody>
      </p:sp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304800" y="1052513"/>
            <a:ext cx="8534400" cy="444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/>
              <a:t>NAESB Data Transport System is currently in use for LRIS v1 and for REP submissions of ESIIDs in their Demand Response/Price Response programs</a:t>
            </a:r>
          </a:p>
          <a:p>
            <a:endParaRPr lang="en-US" altLang="en-US" sz="800"/>
          </a:p>
          <a:p>
            <a:r>
              <a:rPr lang="en-US" altLang="en-US" sz="2400"/>
              <a:t>Files are exchanged via the Internet but are encrypted to protect data</a:t>
            </a:r>
          </a:p>
          <a:p>
            <a:endParaRPr lang="en-US" altLang="en-US" sz="800"/>
          </a:p>
          <a:p>
            <a:r>
              <a:rPr lang="en-US" altLang="en-US" sz="2400"/>
              <a:t>An alternative to a TX Set solution … with some modifications, the LRIS v1 approach could accommodate DRPOR registration</a:t>
            </a:r>
            <a:endParaRPr lang="en-US" altLang="en-US" sz="800"/>
          </a:p>
          <a:p>
            <a:endParaRPr lang="en-US" altLang="en-US" sz="800"/>
          </a:p>
          <a:p>
            <a:r>
              <a:rPr lang="en-US" altLang="en-US" sz="2400"/>
              <a:t>Likely to be much less costly (for ERCOT and participants) and a shorter implementation period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smtClean="0"/>
              <a:t>NAESB Data Transport System (continued)</a:t>
            </a:r>
            <a:endParaRPr lang="en-US" altLang="en-US" sz="2400" smtClean="0">
              <a:solidFill>
                <a:srgbClr val="005386"/>
              </a:solidFill>
            </a:endParaRP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304800" y="1052513"/>
            <a:ext cx="85344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/>
              <a:t>Could be an interim solution and would not preclude eventual transition to an implementation in TX Set</a:t>
            </a:r>
          </a:p>
          <a:p>
            <a:endParaRPr lang="en-US" altLang="en-US" sz="800"/>
          </a:p>
          <a:p>
            <a:r>
              <a:rPr lang="en-US" altLang="en-US" sz="2400"/>
              <a:t>Submitters would have to be licensed to use NAESB (or use a licensed service provider) and would have to be set up in ERCOT systems</a:t>
            </a:r>
          </a:p>
          <a:p>
            <a:endParaRPr lang="en-US" altLang="en-US" sz="800"/>
          </a:p>
          <a:p>
            <a:r>
              <a:rPr lang="en-US" altLang="en-US" sz="2400"/>
              <a:t>NAESB file and business practice documentation would need to be modified … would require submission to and approval by NAESB</a:t>
            </a:r>
          </a:p>
          <a:p>
            <a:pPr lvl="1"/>
            <a:r>
              <a:rPr lang="en-US" altLang="en-US" sz="2400"/>
              <a:t>We do have some experience with this for LRIS v1 and DRData</a:t>
            </a:r>
            <a:endParaRPr lang="en-US" altLang="en-US" sz="24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DSWG Loads in SCEDv1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April 23, 2014</a:t>
            </a:r>
            <a:endParaRPr lang="en-US"/>
          </a:p>
        </p:txBody>
      </p:sp>
      <p:pic>
        <p:nvPicPr>
          <p:cNvPr id="1843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41563" y="1447800"/>
            <a:ext cx="4460875" cy="4724400"/>
          </a:xfrm>
          <a:noFill/>
        </p:spPr>
      </p:pic>
      <p:sp>
        <p:nvSpPr>
          <p:cNvPr id="18438" name="Rectangle 5"/>
          <p:cNvSpPr>
            <a:spLocks noChangeArrowheads="1"/>
          </p:cNvSpPr>
          <p:nvPr/>
        </p:nvSpPr>
        <p:spPr bwMode="auto">
          <a:xfrm>
            <a:off x="533400" y="914400"/>
            <a:ext cx="6096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/>
              <a:t> </a:t>
            </a:r>
            <a:r>
              <a:rPr lang="en-US" altLang="en-US" sz="1800" b="0" u="sng">
                <a:hlinkClick r:id="rId3"/>
              </a:rPr>
              <a:t>http://www.ercot.com/mktrules/guides/data_transport</a:t>
            </a:r>
            <a:endParaRPr lang="en-US" altLang="en-US" sz="1800" b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smtClean="0"/>
              <a:t>NAESB System Users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34000"/>
          </a:xfrm>
        </p:spPr>
        <p:txBody>
          <a:bodyPr/>
          <a:lstStyle/>
          <a:p>
            <a:r>
              <a:rPr lang="en-US" altLang="en-US" smtClean="0"/>
              <a:t>DR Provider opting for LMP-$G settlement (would have to be set up in ERCOT as a QSE)</a:t>
            </a:r>
          </a:p>
          <a:p>
            <a:pPr lvl="1"/>
            <a:r>
              <a:rPr lang="en-US" altLang="en-US" sz="1600" smtClean="0"/>
              <a:t>DR provider would have to submit a Resource Asset Registration Form (RARF) to establish a ‘DR Resource’ in ERCOT systems</a:t>
            </a:r>
          </a:p>
          <a:p>
            <a:pPr lvl="1"/>
            <a:r>
              <a:rPr lang="en-US" altLang="en-US" sz="1600" smtClean="0"/>
              <a:t>DR Resource would be Load Zone specific</a:t>
            </a:r>
          </a:p>
          <a:p>
            <a:pPr lvl="1"/>
            <a:r>
              <a:rPr lang="en-US" altLang="en-US" sz="1600" smtClean="0"/>
              <a:t>DR Provider could then use the process to register as the DRPOR for ESIIDs participating in one of its ‘DR Resources’</a:t>
            </a:r>
          </a:p>
          <a:p>
            <a:pPr lvl="1"/>
            <a:endParaRPr lang="en-US" altLang="en-US" sz="800" smtClean="0"/>
          </a:p>
          <a:p>
            <a:r>
              <a:rPr lang="en-US" altLang="en-US" smtClean="0"/>
              <a:t>REPs that want to register as the DRPOR for ESIIDs (but are not opting for LMP-$G settlement)</a:t>
            </a:r>
          </a:p>
          <a:p>
            <a:pPr lvl="1"/>
            <a:r>
              <a:rPr lang="en-US" altLang="en-US" sz="1600" smtClean="0"/>
              <a:t>REP must be the Rep-of-Record for the ESIID</a:t>
            </a:r>
          </a:p>
          <a:p>
            <a:pPr lvl="1"/>
            <a:r>
              <a:rPr lang="en-US" altLang="en-US" sz="1600" smtClean="0"/>
              <a:t>REP would register ESIIDs participating in one or more of the REP’s demand response/price response programs</a:t>
            </a:r>
          </a:p>
          <a:p>
            <a:pPr lvl="1"/>
            <a:r>
              <a:rPr lang="en-US" altLang="en-US" sz="1600" smtClean="0"/>
              <a:t>If REP wishes to get LMP-$G settlement, they would need to follow requirements in the first bullet above</a:t>
            </a:r>
          </a:p>
          <a:p>
            <a:pPr lvl="1"/>
            <a:endParaRPr lang="en-US" altLang="en-US" sz="800" smtClean="0"/>
          </a:p>
          <a:p>
            <a:r>
              <a:rPr lang="en-US" altLang="en-US" smtClean="0"/>
              <a:t>Would not apply to resources/sites in NOIE areas</a:t>
            </a:r>
          </a:p>
          <a:p>
            <a:pPr lvl="1"/>
            <a:r>
              <a:rPr lang="en-US" altLang="en-US" sz="1600" smtClean="0"/>
              <a:t>LRIS v1 would remain as an option to a NOIE LSE</a:t>
            </a:r>
          </a:p>
          <a:p>
            <a:pPr lvl="1"/>
            <a:r>
              <a:rPr lang="en-US" altLang="en-US" sz="1600" smtClean="0"/>
              <a:t>Third-Party DR Providers can work with NOIEs to provide passive response or LRIS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altLang="en-US" sz="2400" smtClean="0"/>
              <a:t>Site File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sz="2600" dirty="0" smtClean="0"/>
              <a:t>Field definitions and Validations</a:t>
            </a:r>
          </a:p>
          <a:p>
            <a:pPr lvl="1">
              <a:defRPr/>
            </a:pPr>
            <a:r>
              <a:rPr lang="en-US" sz="1900" dirty="0" smtClean="0"/>
              <a:t>DUNS Number  -- must </a:t>
            </a:r>
            <a:r>
              <a:rPr lang="en-US" sz="1900" dirty="0"/>
              <a:t>be in ERCOT System as a REP or a QSE</a:t>
            </a:r>
            <a:endParaRPr lang="en-US" sz="1900" dirty="0" smtClean="0"/>
          </a:p>
          <a:p>
            <a:pPr lvl="1">
              <a:defRPr/>
            </a:pPr>
            <a:r>
              <a:rPr lang="en-US" sz="1900" dirty="0" smtClean="0"/>
              <a:t>Resource Code </a:t>
            </a:r>
          </a:p>
          <a:p>
            <a:pPr lvl="2">
              <a:defRPr/>
            </a:pPr>
            <a:r>
              <a:rPr lang="en-US" sz="1900" dirty="0"/>
              <a:t>Non-blank if DR Provider is opting for LMP-$G settlement and must match RARF in ERCOT system</a:t>
            </a:r>
          </a:p>
          <a:p>
            <a:pPr lvl="2">
              <a:defRPr/>
            </a:pPr>
            <a:r>
              <a:rPr lang="en-US" sz="1900" dirty="0" smtClean="0"/>
              <a:t>Blank if submitted by a REP not opting for LMP-$G settlement</a:t>
            </a:r>
          </a:p>
          <a:p>
            <a:pPr lvl="1">
              <a:defRPr/>
            </a:pPr>
            <a:r>
              <a:rPr lang="en-US" sz="1900" dirty="0" smtClean="0"/>
              <a:t>ESIID</a:t>
            </a:r>
          </a:p>
          <a:p>
            <a:pPr lvl="2">
              <a:defRPr/>
            </a:pPr>
            <a:r>
              <a:rPr lang="en-US" sz="1900" dirty="0" smtClean="0"/>
              <a:t>If submitted by a REP</a:t>
            </a:r>
            <a:r>
              <a:rPr lang="en-US" sz="1900" dirty="0"/>
              <a:t> not opting for LMP-$G settlement</a:t>
            </a:r>
            <a:r>
              <a:rPr lang="en-US" sz="1900" dirty="0" smtClean="0"/>
              <a:t>, must be the REP-of-Record on the submission date</a:t>
            </a:r>
          </a:p>
          <a:p>
            <a:pPr lvl="2">
              <a:defRPr/>
            </a:pPr>
            <a:r>
              <a:rPr lang="en-US" sz="1900" dirty="0" smtClean="0"/>
              <a:t>If submitted by a DR Provider opting for LMP-$G settlement</a:t>
            </a:r>
          </a:p>
          <a:p>
            <a:pPr lvl="3">
              <a:defRPr/>
            </a:pPr>
            <a:r>
              <a:rPr lang="en-US" sz="1900" dirty="0" smtClean="0"/>
              <a:t>May not be in more than one Resource</a:t>
            </a:r>
          </a:p>
          <a:p>
            <a:pPr lvl="3">
              <a:defRPr/>
            </a:pPr>
            <a:r>
              <a:rPr lang="en-US" sz="1900" dirty="0" smtClean="0"/>
              <a:t>May not be in ERS, TDSP Standard Offer Program, a Load Resource</a:t>
            </a:r>
          </a:p>
          <a:p>
            <a:pPr lvl="3">
              <a:defRPr/>
            </a:pPr>
            <a:r>
              <a:rPr lang="en-US" sz="1900" dirty="0" smtClean="0"/>
              <a:t>Must </a:t>
            </a:r>
            <a:r>
              <a:rPr lang="en-US" sz="1900" dirty="0"/>
              <a:t>be consistent with other sites (Residential or Non-residential) in the </a:t>
            </a:r>
            <a:r>
              <a:rPr lang="en-US" sz="1900" dirty="0" smtClean="0"/>
              <a:t>Resource</a:t>
            </a:r>
          </a:p>
          <a:p>
            <a:pPr lvl="3">
              <a:defRPr/>
            </a:pPr>
            <a:r>
              <a:rPr lang="en-US" sz="1900" dirty="0"/>
              <a:t>Must be currently </a:t>
            </a:r>
            <a:r>
              <a:rPr lang="en-US" sz="1900" dirty="0" smtClean="0"/>
              <a:t>active</a:t>
            </a:r>
          </a:p>
          <a:p>
            <a:pPr lvl="3">
              <a:defRPr/>
            </a:pPr>
            <a:r>
              <a:rPr lang="en-US" sz="1900" dirty="0"/>
              <a:t>Must be in the Load Zone associated with the </a:t>
            </a:r>
            <a:r>
              <a:rPr lang="en-US" sz="1900" dirty="0" smtClean="0"/>
              <a:t>Resource</a:t>
            </a:r>
          </a:p>
          <a:p>
            <a:pPr lvl="1">
              <a:defRPr/>
            </a:pPr>
            <a:r>
              <a:rPr lang="en-US" sz="1900" dirty="0" smtClean="0"/>
              <a:t>Stop Date</a:t>
            </a:r>
          </a:p>
          <a:p>
            <a:pPr lvl="2">
              <a:defRPr/>
            </a:pPr>
            <a:r>
              <a:rPr lang="en-US" sz="1900" dirty="0" smtClean="0"/>
              <a:t>To indicate end of site’s participation on program (leave blank if active)</a:t>
            </a:r>
          </a:p>
          <a:p>
            <a:pPr lvl="2">
              <a:defRPr/>
            </a:pPr>
            <a:r>
              <a:rPr lang="en-US" sz="1900" dirty="0" smtClean="0"/>
              <a:t>If Resource Code is not blank, must be after the Resource Start Date (on the RARF)</a:t>
            </a:r>
          </a:p>
          <a:p>
            <a:pPr lvl="2">
              <a:defRPr/>
            </a:pPr>
            <a:r>
              <a:rPr lang="en-US" sz="1900" dirty="0" smtClean="0"/>
              <a:t>If from a REP</a:t>
            </a:r>
            <a:r>
              <a:rPr lang="en-US" sz="1900" dirty="0"/>
              <a:t> not opting for LMP-$G settlement</a:t>
            </a:r>
            <a:r>
              <a:rPr lang="en-US" sz="1900" dirty="0" smtClean="0"/>
              <a:t>, must be after Rep-of-Record Date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38200"/>
          </a:xfrm>
        </p:spPr>
        <p:txBody>
          <a:bodyPr/>
          <a:lstStyle/>
          <a:p>
            <a:r>
              <a:rPr lang="en-US" altLang="en-US" sz="2400" smtClean="0"/>
              <a:t>Site File Processing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/>
          <a:lstStyle/>
          <a:p>
            <a:r>
              <a:rPr lang="en-US" altLang="en-US" sz="1900" smtClean="0"/>
              <a:t>Complete files of participants would be submitted each time (to avoid the need for sending update transactions to ERCOT)</a:t>
            </a:r>
          </a:p>
          <a:p>
            <a:r>
              <a:rPr lang="en-US" altLang="en-US" sz="1900" smtClean="0"/>
              <a:t>Site files would be submitted </a:t>
            </a:r>
            <a:r>
              <a:rPr lang="en-US" altLang="en-US" sz="1900" smtClean="0">
                <a:solidFill>
                  <a:srgbClr val="FF0000"/>
                </a:solidFill>
              </a:rPr>
              <a:t>prior to noon on the day before an operating day</a:t>
            </a:r>
            <a:endParaRPr lang="en-US" altLang="en-US" sz="1900" smtClean="0"/>
          </a:p>
          <a:p>
            <a:r>
              <a:rPr lang="en-US" altLang="en-US" sz="1800" smtClean="0"/>
              <a:t>If two or more entities send files prior to noon on the day before an operating day that contain the same ESIID, all with a blank stop date, the first entity submitting a file on that day would be designated as the DRPOR for that ESIID</a:t>
            </a:r>
          </a:p>
          <a:p>
            <a:pPr lvl="1"/>
            <a:r>
              <a:rPr lang="en-US" altLang="en-US" sz="1800" smtClean="0"/>
              <a:t>If no submission is received for an ESIID on the day before an operating day, the DRPOR for the ESIID is not changed from any prior submissions</a:t>
            </a:r>
          </a:p>
          <a:p>
            <a:pPr lvl="1"/>
            <a:r>
              <a:rPr lang="en-US" altLang="en-US" sz="1800" smtClean="0"/>
              <a:t>Notification of acceptance or rejection of DRPOR status would be sent to all submitting entities</a:t>
            </a:r>
          </a:p>
          <a:p>
            <a:pPr lvl="1"/>
            <a:r>
              <a:rPr lang="en-US" altLang="en-US" sz="1800" smtClean="0"/>
              <a:t>The noon submission requirement would give losing/gaining entities lead time to re-assess the amount of capacity available</a:t>
            </a:r>
          </a:p>
          <a:p>
            <a:r>
              <a:rPr lang="en-US" altLang="en-US" sz="1900" smtClean="0"/>
              <a:t>Invalid rows would be ignored … no DRPOR relationship established</a:t>
            </a:r>
          </a:p>
          <a:p>
            <a:endParaRPr lang="en-US" altLang="en-US" sz="21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38200"/>
          </a:xfrm>
        </p:spPr>
        <p:txBody>
          <a:bodyPr/>
          <a:lstStyle/>
          <a:p>
            <a:r>
              <a:rPr lang="en-US" altLang="en-US" sz="2400" smtClean="0"/>
              <a:t>Site File Processing (continued)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81600"/>
          </a:xfrm>
        </p:spPr>
        <p:txBody>
          <a:bodyPr/>
          <a:lstStyle/>
          <a:p>
            <a:endParaRPr lang="en-US" altLang="en-US" sz="800" smtClean="0"/>
          </a:p>
          <a:p>
            <a:r>
              <a:rPr lang="en-US" altLang="en-US" sz="2400" smtClean="0"/>
              <a:t>For a REP not opting for LMP-$G settlement, the REP’s DRPOR relationship would end automatically when the REP loses REP-of-Record status</a:t>
            </a:r>
          </a:p>
          <a:p>
            <a:r>
              <a:rPr lang="en-US" altLang="en-US" sz="2400" smtClean="0"/>
              <a:t>Move-ins/move-outs would not affect the DRPOR relationship … if established it would continue to be in effect</a:t>
            </a:r>
          </a:p>
          <a:p>
            <a:r>
              <a:rPr lang="en-US" altLang="en-US" sz="2400" smtClean="0"/>
              <a:t>If an ESIID becomes Inactive, the DRPOR relationship would end</a:t>
            </a:r>
          </a:p>
          <a:p>
            <a:r>
              <a:rPr lang="en-US" altLang="en-US" sz="2400" smtClean="0"/>
              <a:t>Notifications would be sent to DR Providers opting for LMP-$G settlement to alert them concerning</a:t>
            </a:r>
          </a:p>
          <a:p>
            <a:pPr lvl="1"/>
            <a:r>
              <a:rPr lang="en-US" altLang="en-US" sz="2400" smtClean="0"/>
              <a:t>move-ins/move-outs, and</a:t>
            </a:r>
          </a:p>
          <a:p>
            <a:pPr lvl="1"/>
            <a:r>
              <a:rPr lang="en-US" altLang="en-US" sz="2400" smtClean="0"/>
              <a:t>ESIID de-energized or inactive</a:t>
            </a:r>
            <a:endParaRPr lang="en-US" altLang="en-US" sz="21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38200"/>
          </a:xfrm>
        </p:spPr>
        <p:txBody>
          <a:bodyPr/>
          <a:lstStyle/>
          <a:p>
            <a:r>
              <a:rPr lang="en-US" altLang="en-US" sz="2400" smtClean="0"/>
              <a:t>Response Files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181600"/>
          </a:xfrm>
        </p:spPr>
        <p:txBody>
          <a:bodyPr/>
          <a:lstStyle/>
          <a:p>
            <a:r>
              <a:rPr lang="en-US" altLang="en-US" sz="1800" smtClean="0"/>
              <a:t>An Error File would be sent to submitter</a:t>
            </a:r>
          </a:p>
          <a:p>
            <a:pPr lvl="1"/>
            <a:r>
              <a:rPr lang="en-US" altLang="en-US" sz="1800" smtClean="0"/>
              <a:t>List of sites with validation issues</a:t>
            </a:r>
          </a:p>
          <a:p>
            <a:pPr lvl="1"/>
            <a:r>
              <a:rPr lang="en-US" altLang="en-US" sz="1800" smtClean="0"/>
              <a:t>Would include a final summary row of the number of rows submitted, rows okay, and rows with errors</a:t>
            </a:r>
          </a:p>
          <a:p>
            <a:pPr lvl="1"/>
            <a:r>
              <a:rPr lang="en-US" altLang="en-US" sz="1800" smtClean="0"/>
              <a:t>A file with only a summary row would be sent if no errors were detected</a:t>
            </a:r>
          </a:p>
          <a:p>
            <a:pPr lvl="1"/>
            <a:endParaRPr lang="en-US" altLang="en-US" sz="800" smtClean="0"/>
          </a:p>
          <a:p>
            <a:r>
              <a:rPr lang="en-US" altLang="en-US" sz="1800" smtClean="0"/>
              <a:t>Site Loss file would be sent to losing DRP</a:t>
            </a:r>
            <a:endParaRPr lang="en-US" altLang="en-US" sz="800" smtClean="0"/>
          </a:p>
          <a:p>
            <a:endParaRPr lang="en-US" altLang="en-US" sz="800" smtClean="0"/>
          </a:p>
          <a:p>
            <a:r>
              <a:rPr lang="en-US" altLang="en-US" sz="1800" smtClean="0"/>
              <a:t>Site Gain file would be sent to gaining DRP to alert entity that the site had previously belonged to another DRPOR</a:t>
            </a:r>
          </a:p>
          <a:p>
            <a:endParaRPr lang="en-US" altLang="en-US" sz="800" smtClean="0"/>
          </a:p>
          <a:p>
            <a:r>
              <a:rPr lang="en-US" altLang="en-US" sz="1800" smtClean="0"/>
              <a:t>Notification files:</a:t>
            </a:r>
          </a:p>
          <a:p>
            <a:pPr lvl="1"/>
            <a:r>
              <a:rPr lang="en-US" altLang="en-US" sz="1800" smtClean="0"/>
              <a:t>File would be sent to REP-of -Record advising them that they have an ESIID that has begun participating (or has ended participation) with another entity</a:t>
            </a:r>
          </a:p>
          <a:p>
            <a:pPr lvl="1"/>
            <a:r>
              <a:rPr lang="en-US" altLang="en-US" sz="1800" smtClean="0"/>
              <a:t>In the event of a REP switch, a file would be sent to the gaining Rep-of-Record</a:t>
            </a:r>
          </a:p>
          <a:p>
            <a:pPr lvl="1"/>
            <a:r>
              <a:rPr lang="en-US" altLang="en-US" sz="1800" smtClean="0"/>
              <a:t>ESIID status notification (Move-in/Move-out, De-energized, Inactive) would be sent to the current DRPOR</a:t>
            </a:r>
            <a:endParaRPr lang="en-US" altLang="en-US" sz="17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23199</TotalTime>
  <Words>1130</Words>
  <Application>Microsoft Office PowerPoint</Application>
  <PresentationFormat>On-screen Show (4:3)</PresentationFormat>
  <Paragraphs>104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Times New Roman</vt:lpstr>
      <vt:lpstr>Custom Design</vt:lpstr>
      <vt:lpstr>1_Custom Design</vt:lpstr>
      <vt:lpstr>LRIS v2 / Self-scheduled Third party DR Provider Data Submission Proposal (Revised based on comments)</vt:lpstr>
      <vt:lpstr>NAESB Data Transport System</vt:lpstr>
      <vt:lpstr>NAESB Data Transport System (continued)</vt:lpstr>
      <vt:lpstr>PowerPoint Presentation</vt:lpstr>
      <vt:lpstr>NAESB System Users</vt:lpstr>
      <vt:lpstr>Site File</vt:lpstr>
      <vt:lpstr>Site File Processing</vt:lpstr>
      <vt:lpstr>Site File Processing (continued)</vt:lpstr>
      <vt:lpstr>Response Files</vt:lpstr>
      <vt:lpstr>Disputes Over DRP Site Ownership</vt:lpstr>
      <vt:lpstr>Disputes Over Site Ownership (continued)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Wattles, Paul</dc:creator>
  <cp:lastModifiedBy>tgarza</cp:lastModifiedBy>
  <cp:revision>301</cp:revision>
  <cp:lastPrinted>2014-04-22T15:34:05Z</cp:lastPrinted>
  <dcterms:created xsi:type="dcterms:W3CDTF">2005-04-21T14:28:35Z</dcterms:created>
  <dcterms:modified xsi:type="dcterms:W3CDTF">2017-02-07T21:10:15Z</dcterms:modified>
</cp:coreProperties>
</file>