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5"/>
  </p:sldMasterIdLst>
  <p:notesMasterIdLst>
    <p:notesMasterId r:id="rId30"/>
  </p:notesMasterIdLst>
  <p:handoutMasterIdLst>
    <p:handoutMasterId r:id="rId31"/>
  </p:handoutMasterIdLst>
  <p:sldIdLst>
    <p:sldId id="258" r:id="rId6"/>
    <p:sldId id="463" r:id="rId7"/>
    <p:sldId id="412" r:id="rId8"/>
    <p:sldId id="464" r:id="rId9"/>
    <p:sldId id="423" r:id="rId10"/>
    <p:sldId id="453" r:id="rId11"/>
    <p:sldId id="457" r:id="rId12"/>
    <p:sldId id="458" r:id="rId13"/>
    <p:sldId id="461" r:id="rId14"/>
    <p:sldId id="459" r:id="rId15"/>
    <p:sldId id="462" r:id="rId16"/>
    <p:sldId id="455" r:id="rId17"/>
    <p:sldId id="456" r:id="rId18"/>
    <p:sldId id="465" r:id="rId19"/>
    <p:sldId id="452" r:id="rId20"/>
    <p:sldId id="454" r:id="rId21"/>
    <p:sldId id="466" r:id="rId22"/>
    <p:sldId id="467" r:id="rId23"/>
    <p:sldId id="468" r:id="rId24"/>
    <p:sldId id="469" r:id="rId25"/>
    <p:sldId id="470" r:id="rId26"/>
    <p:sldId id="443" r:id="rId27"/>
    <p:sldId id="450" r:id="rId28"/>
    <p:sldId id="451" r:id="rId29"/>
  </p:sldIdLst>
  <p:sldSz cx="9144000" cy="6858000" type="screen4x3"/>
  <p:notesSz cx="6858000" cy="9180513"/>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224">
          <p15:clr>
            <a:srgbClr val="A4A3A4"/>
          </p15:clr>
        </p15:guide>
        <p15:guide id="2" pos="1536">
          <p15:clr>
            <a:srgbClr val="A4A3A4"/>
          </p15:clr>
        </p15:guide>
      </p15:sldGuideLst>
    </p:ext>
    <p:ext uri="{2D200454-40CA-4A62-9FC3-DE9A4176ACB9}">
      <p15:notesGuideLst xmlns:p15="http://schemas.microsoft.com/office/powerpoint/2012/main">
        <p15:guide id="1" orient="horz" pos="2892">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D5FF9D"/>
    <a:srgbClr val="90E692"/>
    <a:srgbClr val="FFFF00"/>
    <a:srgbClr val="40949A"/>
    <a:srgbClr val="0000CC"/>
    <a:srgbClr val="FF33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35" autoAdjust="0"/>
    <p:restoredTop sz="83851" autoAdjust="0"/>
  </p:normalViewPr>
  <p:slideViewPr>
    <p:cSldViewPr>
      <p:cViewPr>
        <p:scale>
          <a:sx n="100" d="100"/>
          <a:sy n="100" d="100"/>
        </p:scale>
        <p:origin x="869" y="72"/>
      </p:cViewPr>
      <p:guideLst>
        <p:guide orient="horz" pos="4224"/>
        <p:guide pos="15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1950" y="-84"/>
      </p:cViewPr>
      <p:guideLst>
        <p:guide orient="horz" pos="2892"/>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mn-cs"/>
              </a:defRPr>
            </a:lvl1pPr>
          </a:lstStyle>
          <a:p>
            <a:pPr>
              <a:defRPr/>
            </a:pPr>
            <a:endParaRPr lang="en-US"/>
          </a:p>
        </p:txBody>
      </p:sp>
      <p:sp>
        <p:nvSpPr>
          <p:cNvPr id="96259" name="Rectangle 3"/>
          <p:cNvSpPr>
            <a:spLocks noGrp="1" noChangeArrowheads="1"/>
          </p:cNvSpPr>
          <p:nvPr>
            <p:ph type="dt" sz="quarter"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endParaRPr lang="en-US"/>
          </a:p>
        </p:txBody>
      </p:sp>
      <p:sp>
        <p:nvSpPr>
          <p:cNvPr id="96260" name="Rectangle 4"/>
          <p:cNvSpPr>
            <a:spLocks noGrp="1" noChangeArrowheads="1"/>
          </p:cNvSpPr>
          <p:nvPr>
            <p:ph type="ftr" sz="quarter" idx="2"/>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mn-cs"/>
              </a:defRPr>
            </a:lvl1pPr>
          </a:lstStyle>
          <a:p>
            <a:pPr>
              <a:defRPr/>
            </a:pPr>
            <a:endParaRPr lang="en-US"/>
          </a:p>
        </p:txBody>
      </p:sp>
      <p:sp>
        <p:nvSpPr>
          <p:cNvPr id="96261" name="Rectangle 5"/>
          <p:cNvSpPr>
            <a:spLocks noGrp="1" noChangeArrowheads="1"/>
          </p:cNvSpPr>
          <p:nvPr>
            <p:ph type="sldNum" sz="quarter" idx="3"/>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5967C16-F828-4E29-928D-C06DE16BB105}" type="slidenum">
              <a:rPr lang="en-US" altLang="en-US"/>
              <a:pPr/>
              <a:t>‹#›</a:t>
            </a:fld>
            <a:endParaRPr lang="en-US" altLang="en-US"/>
          </a:p>
        </p:txBody>
      </p:sp>
    </p:spTree>
    <p:extLst>
      <p:ext uri="{BB962C8B-B14F-4D97-AF65-F5344CB8AC3E}">
        <p14:creationId xmlns:p14="http://schemas.microsoft.com/office/powerpoint/2010/main" val="24892327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mn-cs"/>
              </a:defRPr>
            </a:lvl1pPr>
          </a:lstStyle>
          <a:p>
            <a:pPr>
              <a:defRPr/>
            </a:pPr>
            <a:endParaRPr lang="en-US"/>
          </a:p>
        </p:txBody>
      </p:sp>
      <p:sp>
        <p:nvSpPr>
          <p:cNvPr id="27651" name="Rectangle 3"/>
          <p:cNvSpPr>
            <a:spLocks noGrp="1" noChangeArrowheads="1"/>
          </p:cNvSpPr>
          <p:nvPr>
            <p:ph type="dt"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endParaRPr lang="en-US"/>
          </a:p>
        </p:txBody>
      </p:sp>
      <p:sp>
        <p:nvSpPr>
          <p:cNvPr id="39940" name="Rectangle 4"/>
          <p:cNvSpPr>
            <a:spLocks noGrp="1" noRot="1" noChangeAspect="1" noChangeArrowheads="1" noTextEdit="1"/>
          </p:cNvSpPr>
          <p:nvPr>
            <p:ph type="sldImg" idx="2"/>
          </p:nvPr>
        </p:nvSpPr>
        <p:spPr bwMode="auto">
          <a:xfrm>
            <a:off x="1135063" y="688975"/>
            <a:ext cx="4589462" cy="3441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85800" y="4360863"/>
            <a:ext cx="5486400" cy="413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mn-cs"/>
              </a:defRPr>
            </a:lvl1pPr>
          </a:lstStyle>
          <a:p>
            <a:pPr>
              <a:defRPr/>
            </a:pPr>
            <a:endParaRPr lang="en-US"/>
          </a:p>
        </p:txBody>
      </p:sp>
      <p:sp>
        <p:nvSpPr>
          <p:cNvPr id="27655" name="Rectangle 7"/>
          <p:cNvSpPr>
            <a:spLocks noGrp="1" noChangeArrowheads="1"/>
          </p:cNvSpPr>
          <p:nvPr>
            <p:ph type="sldNum" sz="quarter" idx="5"/>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AE4A997-7351-40DB-A843-B4F8119A8C85}" type="slidenum">
              <a:rPr lang="en-US" altLang="en-US"/>
              <a:pPr/>
              <a:t>‹#›</a:t>
            </a:fld>
            <a:endParaRPr lang="en-US" altLang="en-US"/>
          </a:p>
        </p:txBody>
      </p:sp>
    </p:spTree>
    <p:extLst>
      <p:ext uri="{BB962C8B-B14F-4D97-AF65-F5344CB8AC3E}">
        <p14:creationId xmlns:p14="http://schemas.microsoft.com/office/powerpoint/2010/main" val="34254106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0"/>
            <a:ext cx="1295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p:nvSpPr>
        <p:spPr bwMode="auto">
          <a:xfrm>
            <a:off x="0" y="1143000"/>
            <a:ext cx="9144000" cy="57150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mtClean="0"/>
          </a:p>
        </p:txBody>
      </p:sp>
      <p:sp>
        <p:nvSpPr>
          <p:cNvPr id="6" name="Line 14"/>
          <p:cNvSpPr>
            <a:spLocks noChangeShapeType="1"/>
          </p:cNvSpPr>
          <p:nvPr/>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a:solidFill>
                  <a:schemeClr val="bg1"/>
                </a:solidFill>
              </a:defRPr>
            </a:lvl1pPr>
          </a:lstStyle>
          <a:p>
            <a:pPr>
              <a:defRPr/>
            </a:pPr>
            <a:r>
              <a:rPr lang="en-US"/>
              <a:t>October 16, 2012</a:t>
            </a:r>
          </a:p>
        </p:txBody>
      </p:sp>
      <p:sp>
        <p:nvSpPr>
          <p:cNvPr id="8" name="Rectangle 15"/>
          <p:cNvSpPr>
            <a:spLocks noGrp="1" noChangeArrowheads="1"/>
          </p:cNvSpPr>
          <p:nvPr>
            <p:ph type="ftr" sz="quarter" idx="11"/>
          </p:nvPr>
        </p:nvSpPr>
        <p:spPr>
          <a:xfrm>
            <a:off x="2333625" y="5067300"/>
            <a:ext cx="3533775" cy="419100"/>
          </a:xfrm>
        </p:spPr>
        <p:txBody>
          <a:bodyPr/>
          <a:lstStyle>
            <a:lvl1pPr algn="l">
              <a:defRPr sz="1800" b="1">
                <a:solidFill>
                  <a:schemeClr val="bg1"/>
                </a:solidFill>
              </a:defRPr>
            </a:lvl1pPr>
          </a:lstStyle>
          <a:p>
            <a:pPr>
              <a:defRPr/>
            </a:pPr>
            <a:r>
              <a:rPr lang="en-US"/>
              <a:t>DR/Price Response Survey</a:t>
            </a:r>
            <a:endParaRPr lang="en-US" dirty="0"/>
          </a:p>
        </p:txBody>
      </p:sp>
    </p:spTree>
    <p:extLst>
      <p:ext uri="{BB962C8B-B14F-4D97-AF65-F5344CB8AC3E}">
        <p14:creationId xmlns:p14="http://schemas.microsoft.com/office/powerpoint/2010/main" val="892004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fld id="{34BB0241-23A6-4440-A09E-6506C8E2726B}" type="slidenum">
              <a:rPr lang="en-US" altLang="en-US"/>
              <a:pPr/>
              <a:t>‹#›</a:t>
            </a:fld>
            <a:endParaRPr lang="en-US" altLang="en-US"/>
          </a:p>
        </p:txBody>
      </p:sp>
      <p:sp>
        <p:nvSpPr>
          <p:cNvPr id="5" name="Rectangle 4"/>
          <p:cNvSpPr>
            <a:spLocks noGrp="1" noChangeArrowheads="1"/>
          </p:cNvSpPr>
          <p:nvPr>
            <p:ph type="ftr" sz="quarter" idx="11"/>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1565839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fld id="{74E70341-4793-45B5-87D1-32472B0296E8}" type="slidenum">
              <a:rPr lang="en-US" altLang="en-US"/>
              <a:pPr/>
              <a:t>‹#›</a:t>
            </a:fld>
            <a:endParaRPr lang="en-US" altLang="en-US"/>
          </a:p>
        </p:txBody>
      </p:sp>
      <p:sp>
        <p:nvSpPr>
          <p:cNvPr id="5" name="Rectangle 4"/>
          <p:cNvSpPr>
            <a:spLocks noGrp="1" noChangeArrowheads="1"/>
          </p:cNvSpPr>
          <p:nvPr>
            <p:ph type="ftr" sz="quarter" idx="11"/>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2964027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p:txBody>
          <a:bodyPr/>
          <a:lstStyle>
            <a:lvl1pPr>
              <a:defRPr/>
            </a:lvl1pPr>
          </a:lstStyle>
          <a:p>
            <a:fld id="{9302AB10-CF90-4F8E-ADB6-B8EF9E17DBEB}" type="slidenum">
              <a:rPr lang="en-US" altLang="en-US"/>
              <a:pPr/>
              <a:t>‹#›</a:t>
            </a:fld>
            <a:endParaRPr lang="en-US" altLang="en-US"/>
          </a:p>
        </p:txBody>
      </p:sp>
      <p:sp>
        <p:nvSpPr>
          <p:cNvPr id="6" name="Rectangle 5"/>
          <p:cNvSpPr>
            <a:spLocks noGrp="1" noChangeArrowheads="1"/>
          </p:cNvSpPr>
          <p:nvPr>
            <p:ph type="ftr" sz="quarter" idx="11"/>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2230557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smtClean="0"/>
          </a:p>
        </p:txBody>
      </p:sp>
      <p:sp>
        <p:nvSpPr>
          <p:cNvPr id="4" name="Rectangle 6"/>
          <p:cNvSpPr>
            <a:spLocks noGrp="1" noChangeArrowheads="1"/>
          </p:cNvSpPr>
          <p:nvPr>
            <p:ph type="sldNum" sz="quarter" idx="10"/>
          </p:nvPr>
        </p:nvSpPr>
        <p:spPr/>
        <p:txBody>
          <a:bodyPr/>
          <a:lstStyle>
            <a:lvl1pPr>
              <a:defRPr/>
            </a:lvl1pPr>
          </a:lstStyle>
          <a:p>
            <a:fld id="{6357B052-429D-412A-B86E-72F321F7CBC0}" type="slidenum">
              <a:rPr lang="en-US" altLang="en-US"/>
              <a:pPr/>
              <a:t>‹#›</a:t>
            </a:fld>
            <a:endParaRPr lang="en-US" altLang="en-US"/>
          </a:p>
        </p:txBody>
      </p:sp>
      <p:sp>
        <p:nvSpPr>
          <p:cNvPr id="5" name="Rectangle 4"/>
          <p:cNvSpPr>
            <a:spLocks noGrp="1" noChangeArrowheads="1"/>
          </p:cNvSpPr>
          <p:nvPr>
            <p:ph type="ftr" sz="quarter" idx="11"/>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2034470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fld id="{1D366768-0D57-45F9-BFE0-1D4099C8C7BF}" type="slidenum">
              <a:rPr lang="en-US" altLang="en-US"/>
              <a:pPr/>
              <a:t>‹#›</a:t>
            </a:fld>
            <a:endParaRPr lang="en-US" altLang="en-US"/>
          </a:p>
        </p:txBody>
      </p:sp>
      <p:sp>
        <p:nvSpPr>
          <p:cNvPr id="5" name="Rectangle 5"/>
          <p:cNvSpPr>
            <a:spLocks noGrp="1" noChangeArrowheads="1"/>
          </p:cNvSpPr>
          <p:nvPr>
            <p:ph type="ftr" sz="quarter" idx="11"/>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4127695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p:txBody>
          <a:bodyPr/>
          <a:lstStyle>
            <a:lvl1pPr>
              <a:defRPr/>
            </a:lvl1pPr>
          </a:lstStyle>
          <a:p>
            <a:fld id="{79130CC5-CFCA-41E4-BD80-E1BE86C01463}" type="slidenum">
              <a:rPr lang="en-US" altLang="en-US"/>
              <a:pPr/>
              <a:t>‹#›</a:t>
            </a:fld>
            <a:endParaRPr lang="en-US" altLang="en-US"/>
          </a:p>
        </p:txBody>
      </p:sp>
      <p:sp>
        <p:nvSpPr>
          <p:cNvPr id="5" name="Rectangle 4"/>
          <p:cNvSpPr>
            <a:spLocks noGrp="1" noChangeArrowheads="1"/>
          </p:cNvSpPr>
          <p:nvPr>
            <p:ph type="ftr" sz="quarter" idx="11"/>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1164633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p:txBody>
          <a:bodyPr/>
          <a:lstStyle>
            <a:lvl1pPr>
              <a:defRPr/>
            </a:lvl1pPr>
          </a:lstStyle>
          <a:p>
            <a:fld id="{D19B2A30-AFCD-4219-BEC5-E1E9D8A704A5}" type="slidenum">
              <a:rPr lang="en-US" altLang="en-US"/>
              <a:pPr/>
              <a:t>‹#›</a:t>
            </a:fld>
            <a:endParaRPr lang="en-US" altLang="en-US"/>
          </a:p>
        </p:txBody>
      </p:sp>
      <p:sp>
        <p:nvSpPr>
          <p:cNvPr id="6" name="Rectangle 5"/>
          <p:cNvSpPr>
            <a:spLocks noGrp="1" noChangeArrowheads="1"/>
          </p:cNvSpPr>
          <p:nvPr>
            <p:ph type="ftr" sz="quarter" idx="11"/>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602659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p:txBody>
          <a:bodyPr/>
          <a:lstStyle>
            <a:lvl1pPr>
              <a:defRPr/>
            </a:lvl1pPr>
          </a:lstStyle>
          <a:p>
            <a:fld id="{D864CF4E-D488-4929-B8F6-130E79AE3DC2}" type="slidenum">
              <a:rPr lang="en-US" altLang="en-US"/>
              <a:pPr/>
              <a:t>‹#›</a:t>
            </a:fld>
            <a:endParaRPr lang="en-US" altLang="en-US"/>
          </a:p>
        </p:txBody>
      </p:sp>
      <p:sp>
        <p:nvSpPr>
          <p:cNvPr id="8" name="Rectangle 5"/>
          <p:cNvSpPr>
            <a:spLocks noGrp="1" noChangeArrowheads="1"/>
          </p:cNvSpPr>
          <p:nvPr>
            <p:ph type="ftr" sz="quarter" idx="11"/>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163048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p:txBody>
          <a:bodyPr/>
          <a:lstStyle>
            <a:lvl1pPr>
              <a:defRPr/>
            </a:lvl1pPr>
          </a:lstStyle>
          <a:p>
            <a:fld id="{73F0AB06-900D-4F8B-B173-89BEB956B3A1}" type="slidenum">
              <a:rPr lang="en-US" altLang="en-US"/>
              <a:pPr/>
              <a:t>‹#›</a:t>
            </a:fld>
            <a:endParaRPr lang="en-US" altLang="en-US"/>
          </a:p>
        </p:txBody>
      </p:sp>
      <p:sp>
        <p:nvSpPr>
          <p:cNvPr id="4" name="Rectangle 5"/>
          <p:cNvSpPr>
            <a:spLocks noGrp="1" noChangeArrowheads="1"/>
          </p:cNvSpPr>
          <p:nvPr>
            <p:ph type="ftr" sz="quarter" idx="11"/>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1994873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a:lvl1pPr>
          </a:lstStyle>
          <a:p>
            <a:fld id="{A024D0D3-BAFC-462F-9AFB-178C5DF3BAB5}" type="slidenum">
              <a:rPr lang="en-US" altLang="en-US"/>
              <a:pPr/>
              <a:t>‹#›</a:t>
            </a:fld>
            <a:endParaRPr lang="en-US" altLang="en-US"/>
          </a:p>
        </p:txBody>
      </p:sp>
      <p:sp>
        <p:nvSpPr>
          <p:cNvPr id="3" name="Rectangle 2"/>
          <p:cNvSpPr>
            <a:spLocks noGrp="1" noChangeArrowheads="1"/>
          </p:cNvSpPr>
          <p:nvPr>
            <p:ph type="ftr" sz="quarter" idx="11"/>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3587163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fld id="{78CA34F4-B8AC-43C0-870E-A8382A7AC0CC}" type="slidenum">
              <a:rPr lang="en-US" altLang="en-US"/>
              <a:pPr/>
              <a:t>‹#›</a:t>
            </a:fld>
            <a:endParaRPr lang="en-US" altLang="en-US"/>
          </a:p>
        </p:txBody>
      </p:sp>
      <p:sp>
        <p:nvSpPr>
          <p:cNvPr id="6" name="Rectangle 5"/>
          <p:cNvSpPr>
            <a:spLocks noGrp="1" noChangeArrowheads="1"/>
          </p:cNvSpPr>
          <p:nvPr>
            <p:ph type="ftr" sz="quarter" idx="11"/>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435796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fld id="{4E408002-C503-4FE9-B271-52DDCD585DD3}" type="slidenum">
              <a:rPr lang="en-US" altLang="en-US"/>
              <a:pPr/>
              <a:t>‹#›</a:t>
            </a:fld>
            <a:endParaRPr lang="en-US" altLang="en-US"/>
          </a:p>
        </p:txBody>
      </p:sp>
      <p:sp>
        <p:nvSpPr>
          <p:cNvPr id="6" name="Rectangle 5"/>
          <p:cNvSpPr>
            <a:spLocks noGrp="1" noChangeArrowheads="1"/>
          </p:cNvSpPr>
          <p:nvPr>
            <p:ph type="ftr" sz="quarter" idx="11"/>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2231364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14E1978-FDCF-4229-8D20-625401B9ADE1}" type="slidenum">
              <a:rPr lang="en-US" altLang="en-US"/>
              <a:pPr/>
              <a:t>‹#›</a:t>
            </a:fld>
            <a:endParaRPr lang="en-US" altLang="en-US"/>
          </a:p>
        </p:txBody>
      </p:sp>
      <p:sp>
        <p:nvSpPr>
          <p:cNvPr id="1028" name="Rectangle 7"/>
          <p:cNvSpPr>
            <a:spLocks noChangeArrowheads="1"/>
          </p:cNvSpPr>
          <p:nvPr/>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mtClean="0"/>
          </a:p>
        </p:txBody>
      </p:sp>
      <p:pic>
        <p:nvPicPr>
          <p:cNvPr id="1029" name="Picture 8" descr="logo_C"/>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9"/>
          <p:cNvSpPr>
            <a:spLocks noChangeArrowheads="1"/>
          </p:cNvSpPr>
          <p:nvPr/>
        </p:nvSpPr>
        <p:spPr bwMode="auto">
          <a:xfrm>
            <a:off x="0" y="0"/>
            <a:ext cx="9144000" cy="6858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mtClean="0"/>
          </a:p>
        </p:txBody>
      </p:sp>
      <p:sp>
        <p:nvSpPr>
          <p:cNvPr id="1031"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3557" name="Rectangle 5"/>
          <p:cNvSpPr>
            <a:spLocks noGrp="1" noChangeArrowheads="1"/>
          </p:cNvSpPr>
          <p:nvPr>
            <p:ph type="ftr" sz="quarter" idx="3"/>
          </p:nvPr>
        </p:nvSpPr>
        <p:spPr bwMode="auto">
          <a:xfrm>
            <a:off x="5867400" y="645795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r>
              <a:rPr lang="en-US"/>
              <a:t>DR/Price Response Survey</a:t>
            </a:r>
          </a:p>
        </p:txBody>
      </p:sp>
      <p:sp>
        <p:nvSpPr>
          <p:cNvPr id="1033" name="Line 11"/>
          <p:cNvSpPr>
            <a:spLocks noChangeShapeType="1"/>
          </p:cNvSpPr>
          <p:nvPr/>
        </p:nvSpPr>
        <p:spPr bwMode="auto">
          <a:xfrm>
            <a:off x="1069975" y="6457950"/>
            <a:ext cx="0" cy="219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mn-cs"/>
              </a:defRPr>
            </a:lvl1pPr>
          </a:lstStyle>
          <a:p>
            <a:pPr>
              <a:defRPr/>
            </a:pPr>
            <a:r>
              <a:rPr lang="en-US"/>
              <a:t>October 16, 2012</a:t>
            </a:r>
          </a:p>
        </p:txBody>
      </p:sp>
      <p:sp>
        <p:nvSpPr>
          <p:cNvPr id="1035" name="Line 12"/>
          <p:cNvSpPr>
            <a:spLocks noChangeShapeType="1"/>
          </p:cNvSpPr>
          <p:nvPr/>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 name="Rectangle 13"/>
          <p:cNvSpPr>
            <a:spLocks noChangeArrowheads="1"/>
          </p:cNvSpPr>
          <p:nvPr/>
        </p:nvSpPr>
        <p:spPr bwMode="auto">
          <a:xfrm>
            <a:off x="3886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fld id="{BC99E7FE-87BF-46F3-9641-5F29E0427A8D}" type="slidenum">
              <a:rPr lang="en-US" altLang="en-US" sz="1400"/>
              <a:pPr algn="ctr" eaLnBrk="1" hangingPunct="1"/>
              <a:t>‹#›</a:t>
            </a:fld>
            <a:endParaRPr lang="en-US" altLang="en-US" sz="1400"/>
          </a:p>
        </p:txBody>
      </p:sp>
    </p:spTree>
  </p:cSld>
  <p:clrMap bg1="lt1" tx1="dk1" bg2="lt2" tx2="dk2" accent1="accent1" accent2="accent2" accent3="accent3" accent4="accent4" accent5="accent5" accent6="accent6" hlink="hlink" folHlink="folHlink"/>
  <p:sldLayoutIdLst>
    <p:sldLayoutId id="2147484118" r:id="rId1"/>
    <p:sldLayoutId id="2147484119" r:id="rId2"/>
    <p:sldLayoutId id="2147484120" r:id="rId3"/>
    <p:sldLayoutId id="2147484121" r:id="rId4"/>
    <p:sldLayoutId id="2147484122" r:id="rId5"/>
    <p:sldLayoutId id="2147484123" r:id="rId6"/>
    <p:sldLayoutId id="2147484124" r:id="rId7"/>
    <p:sldLayoutId id="2147484125" r:id="rId8"/>
    <p:sldLayoutId id="2147484126" r:id="rId9"/>
    <p:sldLayoutId id="2147484127" r:id="rId10"/>
    <p:sldLayoutId id="2147484128" r:id="rId11"/>
    <p:sldLayoutId id="2147484129" r:id="rId12"/>
    <p:sldLayoutId id="2147484130" r:id="rId13"/>
  </p:sldLayoutIdLst>
  <p:hf sldNum="0" hd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8"/>
          <p:cNvSpPr>
            <a:spLocks noGrp="1" noChangeArrowheads="1"/>
          </p:cNvSpPr>
          <p:nvPr>
            <p:ph type="ctrTitle"/>
          </p:nvPr>
        </p:nvSpPr>
        <p:spPr>
          <a:xfrm>
            <a:off x="2333625" y="2266950"/>
            <a:ext cx="6019800" cy="1238250"/>
          </a:xfrm>
        </p:spPr>
        <p:txBody>
          <a:bodyPr/>
          <a:lstStyle/>
          <a:p>
            <a:pPr eaLnBrk="1" hangingPunct="1">
              <a:defRPr/>
            </a:pPr>
            <a:r>
              <a:rPr lang="en-US" altLang="en-US" sz="2400" dirty="0" smtClean="0"/>
              <a:t>Price Responsive Load / Retail DR </a:t>
            </a:r>
            <a:br>
              <a:rPr lang="en-US" altLang="en-US" sz="2400" dirty="0" smtClean="0"/>
            </a:br>
            <a:r>
              <a:rPr lang="en-US" altLang="en-US" sz="2400" dirty="0" smtClean="0"/>
              <a:t/>
            </a:r>
            <a:br>
              <a:rPr lang="en-US" altLang="en-US" sz="2400" dirty="0" smtClean="0"/>
            </a:br>
            <a:r>
              <a:rPr lang="en-US" altLang="en-US" sz="2400" b="1" dirty="0" smtClean="0">
                <a:latin typeface="+mn-lt"/>
              </a:rPr>
              <a:t/>
            </a:r>
            <a:br>
              <a:rPr lang="en-US" altLang="en-US" sz="2400" b="1" dirty="0" smtClean="0">
                <a:latin typeface="+mn-lt"/>
              </a:rPr>
            </a:br>
            <a:r>
              <a:rPr lang="en-US" altLang="en-US" sz="2400" b="1" dirty="0" smtClean="0">
                <a:latin typeface="+mn-lt"/>
              </a:rPr>
              <a:t>Workshop</a:t>
            </a:r>
            <a:r>
              <a:rPr lang="en-US" altLang="en-US" sz="2400" dirty="0" smtClean="0"/>
              <a:t/>
            </a:r>
            <a:br>
              <a:rPr lang="en-US" altLang="en-US" sz="2400" dirty="0" smtClean="0"/>
            </a:br>
            <a:r>
              <a:rPr lang="en-US" altLang="en-US" sz="2400" dirty="0" smtClean="0"/>
              <a:t/>
            </a:r>
            <a:br>
              <a:rPr lang="en-US" altLang="en-US" sz="2400" dirty="0" smtClean="0"/>
            </a:br>
            <a:endParaRPr lang="en-US" altLang="en-US" sz="2400" dirty="0" smtClean="0"/>
          </a:p>
        </p:txBody>
      </p:sp>
      <p:sp>
        <p:nvSpPr>
          <p:cNvPr id="15363" name="Text Box 21"/>
          <p:cNvSpPr txBox="1">
            <a:spLocks noChangeArrowheads="1"/>
          </p:cNvSpPr>
          <p:nvPr/>
        </p:nvSpPr>
        <p:spPr bwMode="auto">
          <a:xfrm>
            <a:off x="2362200" y="4140200"/>
            <a:ext cx="64008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50000"/>
              </a:spcBef>
              <a:buFontTx/>
              <a:buNone/>
            </a:pPr>
            <a:r>
              <a:rPr lang="en-US" altLang="en-US" sz="1800">
                <a:solidFill>
                  <a:schemeClr val="bg1"/>
                </a:solidFill>
              </a:rPr>
              <a:t>Paul Wattles</a:t>
            </a:r>
          </a:p>
          <a:p>
            <a:pPr eaLnBrk="1" hangingPunct="1">
              <a:spcBef>
                <a:spcPct val="50000"/>
              </a:spcBef>
              <a:buFontTx/>
              <a:buNone/>
            </a:pPr>
            <a:r>
              <a:rPr lang="en-US" altLang="en-US" sz="1800">
                <a:solidFill>
                  <a:schemeClr val="bg1"/>
                </a:solidFill>
              </a:rPr>
              <a:t>Karen Farley</a:t>
            </a:r>
          </a:p>
          <a:p>
            <a:pPr eaLnBrk="1" hangingPunct="1">
              <a:spcBef>
                <a:spcPct val="50000"/>
              </a:spcBef>
              <a:buFontTx/>
              <a:buNone/>
            </a:pPr>
            <a:endParaRPr lang="en-US" altLang="en-US" sz="1800">
              <a:solidFill>
                <a:schemeClr val="bg1"/>
              </a:solidFill>
            </a:endParaRPr>
          </a:p>
          <a:p>
            <a:pPr eaLnBrk="1" hangingPunct="1">
              <a:spcBef>
                <a:spcPct val="50000"/>
              </a:spcBef>
              <a:buFontTx/>
              <a:buNone/>
            </a:pPr>
            <a:r>
              <a:rPr lang="en-US" altLang="en-US" sz="1800" b="0">
                <a:solidFill>
                  <a:schemeClr val="bg1"/>
                </a:solidFill>
              </a:rPr>
              <a:t>DSWG/REP Workshop</a:t>
            </a:r>
          </a:p>
          <a:p>
            <a:pPr eaLnBrk="1" hangingPunct="1">
              <a:spcBef>
                <a:spcPct val="50000"/>
              </a:spcBef>
              <a:buFontTx/>
              <a:buNone/>
            </a:pPr>
            <a:r>
              <a:rPr lang="en-US" altLang="en-US" sz="1800" b="0">
                <a:solidFill>
                  <a:schemeClr val="bg1"/>
                </a:solidFill>
              </a:rPr>
              <a:t>April 2014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smtClean="0"/>
              <a:t>Pricing Events – August</a:t>
            </a:r>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pic>
        <p:nvPicPr>
          <p:cNvPr id="24580" name="Picture 8" descr="C:\Users\pwattles\AppData\Local\Microsoft\Windows\Temporary Internet Files\Content.Outlook\NSQQMZOX\rtspp aug 2013.jpg"/>
          <p:cNvPicPr>
            <a:picLocks noChangeAspect="1" noChangeArrowheads="1"/>
          </p:cNvPicPr>
          <p:nvPr/>
        </p:nvPicPr>
        <p:blipFill>
          <a:blip r:embed="rId2">
            <a:extLst>
              <a:ext uri="{28A0092B-C50C-407E-A947-70E740481C1C}">
                <a14:useLocalDpi xmlns:a14="http://schemas.microsoft.com/office/drawing/2010/main" val="0"/>
              </a:ext>
            </a:extLst>
          </a:blip>
          <a:srcRect t="6334" r="2374"/>
          <a:stretch>
            <a:fillRect/>
          </a:stretch>
        </p:blipFill>
        <p:spPr bwMode="auto">
          <a:xfrm>
            <a:off x="304800" y="762000"/>
            <a:ext cx="7729538"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1" name="TextBox 12"/>
          <p:cNvSpPr txBox="1">
            <a:spLocks noChangeArrowheads="1"/>
          </p:cNvSpPr>
          <p:nvPr/>
        </p:nvSpPr>
        <p:spPr bwMode="auto">
          <a:xfrm>
            <a:off x="7848600" y="5791200"/>
            <a:ext cx="533400" cy="2460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000" b="0"/>
              <a:t>3000</a:t>
            </a:r>
          </a:p>
        </p:txBody>
      </p:sp>
      <p:sp>
        <p:nvSpPr>
          <p:cNvPr id="24582" name="TextBox 9"/>
          <p:cNvSpPr txBox="1">
            <a:spLocks noChangeArrowheads="1"/>
          </p:cNvSpPr>
          <p:nvPr/>
        </p:nvSpPr>
        <p:spPr bwMode="auto">
          <a:xfrm>
            <a:off x="6280150" y="2514600"/>
            <a:ext cx="2559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400"/>
              <a:t>Aug. 2013, North Load Zone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smtClean="0"/>
              <a:t>Pricing Events – September</a:t>
            </a:r>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pic>
        <p:nvPicPr>
          <p:cNvPr id="25604" name="Picture 2" descr="C:\Users\pwattles\AppData\Local\Microsoft\Windows\Temporary Internet Files\Content.Outlook\NSQQMZOX\rtspp sep 2013.jpg"/>
          <p:cNvPicPr>
            <a:picLocks noChangeAspect="1" noChangeArrowheads="1"/>
          </p:cNvPicPr>
          <p:nvPr/>
        </p:nvPicPr>
        <p:blipFill>
          <a:blip r:embed="rId2">
            <a:extLst>
              <a:ext uri="{28A0092B-C50C-407E-A947-70E740481C1C}">
                <a14:useLocalDpi xmlns:a14="http://schemas.microsoft.com/office/drawing/2010/main" val="0"/>
              </a:ext>
            </a:extLst>
          </a:blip>
          <a:srcRect t="7333" r="4375"/>
          <a:stretch>
            <a:fillRect/>
          </a:stretch>
        </p:blipFill>
        <p:spPr bwMode="auto">
          <a:xfrm>
            <a:off x="304800" y="800100"/>
            <a:ext cx="7543800" cy="548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TextBox 9"/>
          <p:cNvSpPr txBox="1">
            <a:spLocks noChangeArrowheads="1"/>
          </p:cNvSpPr>
          <p:nvPr/>
        </p:nvSpPr>
        <p:spPr bwMode="auto">
          <a:xfrm>
            <a:off x="6172200" y="2514600"/>
            <a:ext cx="259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400"/>
              <a:t>Sept. 2013, North Load Zone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smtClean="0"/>
              <a:t>Phase 3 – Analysis Part 1</a:t>
            </a:r>
          </a:p>
        </p:txBody>
      </p:sp>
      <p:sp>
        <p:nvSpPr>
          <p:cNvPr id="21507" name="Content Placeholder 2"/>
          <p:cNvSpPr>
            <a:spLocks noGrp="1"/>
          </p:cNvSpPr>
          <p:nvPr>
            <p:ph idx="1"/>
          </p:nvPr>
        </p:nvSpPr>
        <p:spPr/>
        <p:txBody>
          <a:bodyPr>
            <a:normAutofit fontScale="92500" lnSpcReduction="10000"/>
          </a:bodyPr>
          <a:lstStyle/>
          <a:p>
            <a:pPr>
              <a:defRPr/>
            </a:pPr>
            <a:r>
              <a:rPr lang="en-US" altLang="en-US" sz="2400" dirty="0" smtClean="0"/>
              <a:t>ERCOT working with vendor for analysis</a:t>
            </a:r>
          </a:p>
          <a:p>
            <a:pPr lvl="1">
              <a:defRPr/>
            </a:pPr>
            <a:r>
              <a:rPr lang="en-US" altLang="en-US" sz="2400" dirty="0" smtClean="0"/>
              <a:t>Defined approach, data requirements and deliverables for each category</a:t>
            </a:r>
          </a:p>
          <a:p>
            <a:pPr lvl="2">
              <a:defRPr/>
            </a:pPr>
            <a:r>
              <a:rPr lang="en-US" altLang="en-US" sz="2000" dirty="0" smtClean="0"/>
              <a:t>Other Load Control</a:t>
            </a:r>
          </a:p>
          <a:p>
            <a:pPr lvl="2">
              <a:defRPr/>
            </a:pPr>
            <a:r>
              <a:rPr lang="en-US" altLang="en-US" sz="2000" dirty="0" smtClean="0"/>
              <a:t>Real Time Pricing </a:t>
            </a:r>
          </a:p>
          <a:p>
            <a:pPr lvl="2">
              <a:defRPr/>
            </a:pPr>
            <a:r>
              <a:rPr lang="en-US" altLang="en-US" sz="2000" dirty="0" smtClean="0"/>
              <a:t>Block &amp; Index</a:t>
            </a:r>
          </a:p>
          <a:p>
            <a:pPr lvl="2">
              <a:defRPr/>
            </a:pPr>
            <a:r>
              <a:rPr lang="en-US" altLang="en-US" sz="2000" dirty="0" smtClean="0"/>
              <a:t>Four Coincident Peak </a:t>
            </a:r>
          </a:p>
          <a:p>
            <a:pPr lvl="2">
              <a:defRPr/>
            </a:pPr>
            <a:r>
              <a:rPr lang="en-US" altLang="en-US" sz="2000" dirty="0" smtClean="0"/>
              <a:t>Peak Rebate</a:t>
            </a:r>
          </a:p>
          <a:p>
            <a:pPr lvl="1">
              <a:defRPr/>
            </a:pPr>
            <a:r>
              <a:rPr lang="en-US" altLang="en-US" sz="2400" dirty="0" smtClean="0"/>
              <a:t>Short report with findings for each type of program analyzed</a:t>
            </a:r>
          </a:p>
          <a:p>
            <a:pPr lvl="1">
              <a:defRPr/>
            </a:pPr>
            <a:r>
              <a:rPr lang="en-US" altLang="en-US" sz="2400" dirty="0" smtClean="0"/>
              <a:t>Final report on findings and results</a:t>
            </a:r>
          </a:p>
          <a:p>
            <a:pPr lvl="1">
              <a:defRPr/>
            </a:pPr>
            <a:r>
              <a:rPr lang="en-US" altLang="en-US" sz="2400" dirty="0" smtClean="0"/>
              <a:t>Presentations to stakeholders</a:t>
            </a:r>
          </a:p>
          <a:p>
            <a:pPr lvl="1">
              <a:defRPr/>
            </a:pPr>
            <a:r>
              <a:rPr lang="en-US" altLang="en-US" sz="2400" dirty="0" smtClean="0"/>
              <a:t>All data is anonymized and vendor signed NDA</a:t>
            </a:r>
          </a:p>
          <a:p>
            <a:pPr lvl="2">
              <a:defRPr/>
            </a:pPr>
            <a:endParaRPr lang="en-US" altLang="en-US" sz="2000" dirty="0" smtClean="0"/>
          </a:p>
          <a:p>
            <a:pPr lvl="1">
              <a:defRPr/>
            </a:pPr>
            <a:endParaRPr lang="en-US" altLang="en-US" sz="2400" dirty="0" smtClean="0"/>
          </a:p>
          <a:p>
            <a:pPr lvl="1">
              <a:defRPr/>
            </a:pPr>
            <a:endParaRPr lang="en-US" altLang="en-US" sz="2400" dirty="0" smtClean="0"/>
          </a:p>
          <a:p>
            <a:pPr>
              <a:buFontTx/>
              <a:buNone/>
              <a:defRPr/>
            </a:pPr>
            <a:endParaRPr lang="en-US" altLang="en-US" sz="2400" dirty="0" smtClean="0"/>
          </a:p>
          <a:p>
            <a:pPr>
              <a:defRPr/>
            </a:pPr>
            <a:endParaRPr lang="en-US" altLang="en-US" sz="2400" dirty="0" smtClean="0"/>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smtClean="0"/>
              <a:t>Phase 3 – Analysis Part 2</a:t>
            </a:r>
          </a:p>
        </p:txBody>
      </p:sp>
      <p:sp>
        <p:nvSpPr>
          <p:cNvPr id="22531" name="Content Placeholder 2"/>
          <p:cNvSpPr>
            <a:spLocks noGrp="1"/>
          </p:cNvSpPr>
          <p:nvPr>
            <p:ph idx="1"/>
          </p:nvPr>
        </p:nvSpPr>
        <p:spPr>
          <a:xfrm>
            <a:off x="457200" y="1066800"/>
            <a:ext cx="8229600" cy="4876800"/>
          </a:xfrm>
        </p:spPr>
        <p:txBody>
          <a:bodyPr>
            <a:normAutofit lnSpcReduction="10000"/>
          </a:bodyPr>
          <a:lstStyle/>
          <a:p>
            <a:pPr>
              <a:defRPr/>
            </a:pPr>
            <a:r>
              <a:rPr lang="en-US" altLang="en-US" dirty="0" smtClean="0"/>
              <a:t>ERCOT analysis</a:t>
            </a:r>
          </a:p>
          <a:p>
            <a:pPr lvl="1">
              <a:defRPr/>
            </a:pPr>
            <a:r>
              <a:rPr lang="en-US" altLang="en-US" dirty="0" smtClean="0"/>
              <a:t>Time of Use price offerings are designed to promote a behavioral shift in customers -- not considered event-driven DR</a:t>
            </a:r>
          </a:p>
          <a:p>
            <a:pPr lvl="2">
              <a:defRPr/>
            </a:pPr>
            <a:r>
              <a:rPr lang="en-US" altLang="en-US" dirty="0" smtClean="0"/>
              <a:t>Evaluation (currently deferred) would look at TOU premise usage vs. a non-TOU control group</a:t>
            </a:r>
          </a:p>
          <a:p>
            <a:pPr lvl="2">
              <a:defRPr/>
            </a:pPr>
            <a:r>
              <a:rPr lang="en-US" altLang="en-US" dirty="0"/>
              <a:t>Need additional details (what are the hour blocks?) from REPs in order to analyze</a:t>
            </a:r>
          </a:p>
          <a:p>
            <a:pPr lvl="2">
              <a:defRPr/>
            </a:pPr>
            <a:r>
              <a:rPr lang="en-US" altLang="en-US" dirty="0" smtClean="0"/>
              <a:t>With 117,000 ESIIDs reported, statistical sampling likely needed</a:t>
            </a:r>
          </a:p>
          <a:p>
            <a:pPr lvl="1">
              <a:defRPr/>
            </a:pPr>
            <a:r>
              <a:rPr lang="en-US" altLang="en-US" dirty="0" smtClean="0"/>
              <a:t>Other Voluntary Demand Response Product </a:t>
            </a:r>
          </a:p>
          <a:p>
            <a:pPr lvl="2">
              <a:defRPr/>
            </a:pPr>
            <a:r>
              <a:rPr lang="en-US" altLang="en-US" dirty="0" smtClean="0"/>
              <a:t>ERCOT will contact the REPs reporting ‘OTH’ products to better define the product types in future data collection exercises.</a:t>
            </a:r>
          </a:p>
          <a:p>
            <a:pPr lvl="2">
              <a:defRPr/>
            </a:pPr>
            <a:r>
              <a:rPr lang="en-US" altLang="en-US" dirty="0" smtClean="0"/>
              <a:t>Low volume of ESIIDs reported, but vast majority were C&amp;I </a:t>
            </a:r>
          </a:p>
          <a:p>
            <a:pPr lvl="1">
              <a:defRPr/>
            </a:pPr>
            <a:r>
              <a:rPr lang="en-US" altLang="en-US" dirty="0" smtClean="0"/>
              <a:t>Provide periodic progress reports to the market on an aggregated basis</a:t>
            </a:r>
          </a:p>
          <a:p>
            <a:pPr lvl="2">
              <a:defRPr/>
            </a:pPr>
            <a:r>
              <a:rPr lang="en-US" altLang="en-US" dirty="0" smtClean="0"/>
              <a:t>In future years, chart market growth in participation for each product type</a:t>
            </a:r>
          </a:p>
          <a:p>
            <a:pPr lvl="1">
              <a:defRPr/>
            </a:pPr>
            <a:endParaRPr lang="en-US" altLang="en-US" dirty="0" smtClean="0"/>
          </a:p>
          <a:p>
            <a:pPr lvl="1">
              <a:defRPr/>
            </a:pPr>
            <a:endParaRPr lang="en-US" altLang="en-US" dirty="0" smtClean="0"/>
          </a:p>
          <a:p>
            <a:pPr lvl="1">
              <a:defRPr/>
            </a:pPr>
            <a:endParaRPr lang="en-US" altLang="en-US" dirty="0" smtClean="0"/>
          </a:p>
          <a:p>
            <a:pPr>
              <a:buFontTx/>
              <a:buNone/>
              <a:defRPr/>
            </a:pPr>
            <a:endParaRPr lang="en-US" altLang="en-US" dirty="0" smtClean="0"/>
          </a:p>
          <a:p>
            <a:pPr>
              <a:defRPr/>
            </a:pPr>
            <a:endParaRPr lang="en-US" altLang="en-US" dirty="0" smtClean="0"/>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endParaRPr lang="en-US" dirty="0"/>
          </a:p>
        </p:txBody>
      </p:sp>
      <p:sp>
        <p:nvSpPr>
          <p:cNvPr id="28675" name="Text Placeholder 5"/>
          <p:cNvSpPr>
            <a:spLocks noGrp="1"/>
          </p:cNvSpPr>
          <p:nvPr>
            <p:ph type="body" idx="1"/>
          </p:nvPr>
        </p:nvSpPr>
        <p:spPr/>
        <p:txBody>
          <a:bodyPr/>
          <a:lstStyle/>
          <a:p>
            <a:r>
              <a:rPr lang="en-US" altLang="en-US" smtClean="0"/>
              <a:t>Lessons Learned – 10am</a:t>
            </a:r>
          </a:p>
        </p:txBody>
      </p:sp>
      <p:sp>
        <p:nvSpPr>
          <p:cNvPr id="4" name="Footer Placeholder 3"/>
          <p:cNvSpPr>
            <a:spLocks noGrp="1"/>
          </p:cNvSpPr>
          <p:nvPr>
            <p:ph type="ftr" sz="quarter" idx="11"/>
          </p:nvPr>
        </p:nvSpPr>
        <p:spPr/>
        <p:txBody>
          <a:bodyPr/>
          <a:lstStyle/>
          <a:p>
            <a:pPr>
              <a:defRPr/>
            </a:pPr>
            <a:r>
              <a:rPr lang="en-US" smtClean="0"/>
              <a:t>DR/Price Response</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Lessons Learned from Data Collection Phase</a:t>
            </a:r>
          </a:p>
        </p:txBody>
      </p:sp>
      <p:sp>
        <p:nvSpPr>
          <p:cNvPr id="20483" name="Content Placeholder 2"/>
          <p:cNvSpPr>
            <a:spLocks noGrp="1"/>
          </p:cNvSpPr>
          <p:nvPr>
            <p:ph idx="1"/>
          </p:nvPr>
        </p:nvSpPr>
        <p:spPr/>
        <p:txBody>
          <a:bodyPr>
            <a:normAutofit lnSpcReduction="10000"/>
          </a:bodyPr>
          <a:lstStyle/>
          <a:p>
            <a:pPr>
              <a:defRPr/>
            </a:pPr>
            <a:r>
              <a:rPr lang="en-US" altLang="en-US" dirty="0" smtClean="0"/>
              <a:t>Lessons Learned</a:t>
            </a:r>
          </a:p>
          <a:p>
            <a:pPr lvl="1">
              <a:defRPr/>
            </a:pPr>
            <a:r>
              <a:rPr lang="en-US" altLang="en-US" dirty="0" smtClean="0"/>
              <a:t>Did we have the right categories identified?</a:t>
            </a:r>
          </a:p>
          <a:p>
            <a:pPr lvl="2">
              <a:defRPr/>
            </a:pPr>
            <a:r>
              <a:rPr lang="en-US" altLang="en-US" dirty="0" smtClean="0"/>
              <a:t>No ESIIDs reported in the following categories </a:t>
            </a:r>
          </a:p>
          <a:p>
            <a:pPr lvl="3">
              <a:defRPr/>
            </a:pPr>
            <a:r>
              <a:rPr lang="en-US" altLang="en-US" dirty="0" smtClean="0"/>
              <a:t>Critical Peak Pricing (CPP)</a:t>
            </a:r>
          </a:p>
          <a:p>
            <a:pPr lvl="3">
              <a:defRPr/>
            </a:pPr>
            <a:r>
              <a:rPr lang="en-US" altLang="en-US" dirty="0" smtClean="0"/>
              <a:t>Financial Option (FO)</a:t>
            </a:r>
          </a:p>
          <a:p>
            <a:pPr lvl="2">
              <a:defRPr/>
            </a:pPr>
            <a:r>
              <a:rPr lang="en-US" altLang="en-US" dirty="0" smtClean="0"/>
              <a:t>Other Direct Load Control (OLC)</a:t>
            </a:r>
          </a:p>
          <a:p>
            <a:pPr lvl="3">
              <a:defRPr/>
            </a:pPr>
            <a:r>
              <a:rPr lang="en-US" altLang="en-US" dirty="0" smtClean="0"/>
              <a:t>~ 10,000 ESIIDs reported in this category.  Is this the correct definition?</a:t>
            </a:r>
          </a:p>
          <a:p>
            <a:pPr lvl="3">
              <a:defRPr/>
            </a:pPr>
            <a:r>
              <a:rPr lang="en-US" altLang="en-US" dirty="0" smtClean="0"/>
              <a:t>OLC – Other Direct Load Control – contracts that allow the LSE or a third party to control the customer’s load remotely for economic or grid reliability purposes.  This category applies to Direct Load Control (DLC) with different deployment criteria than described elsewhere. (Avoid double counting if DLC data was reported in other categories.)</a:t>
            </a:r>
          </a:p>
          <a:p>
            <a:pPr lvl="2">
              <a:defRPr/>
            </a:pPr>
            <a:r>
              <a:rPr lang="en-US" altLang="en-US" dirty="0" smtClean="0"/>
              <a:t>Did the yes/no flag of Direct Load Control create confusion when considered alongside OLC?</a:t>
            </a:r>
          </a:p>
          <a:p>
            <a:pPr lvl="2">
              <a:defRPr/>
            </a:pPr>
            <a:endParaRPr lang="en-US" altLang="en-US" dirty="0" smtClean="0"/>
          </a:p>
          <a:p>
            <a:pPr lvl="1">
              <a:defRPr/>
            </a:pPr>
            <a:endParaRPr lang="en-US" altLang="en-US" dirty="0" smtClean="0"/>
          </a:p>
          <a:p>
            <a:pPr lvl="1">
              <a:defRPr/>
            </a:pPr>
            <a:endParaRPr lang="en-US" altLang="en-US" dirty="0" smtClean="0"/>
          </a:p>
          <a:p>
            <a:pPr>
              <a:buFontTx/>
              <a:buNone/>
              <a:defRPr/>
            </a:pPr>
            <a:endParaRPr lang="en-US" altLang="en-US" dirty="0" smtClean="0"/>
          </a:p>
          <a:p>
            <a:pPr>
              <a:defRPr/>
            </a:pPr>
            <a:endParaRPr lang="en-US" altLang="en-US" dirty="0" smtClean="0"/>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Lessons Learned from Data Collection Phase</a:t>
            </a:r>
          </a:p>
        </p:txBody>
      </p:sp>
      <p:sp>
        <p:nvSpPr>
          <p:cNvPr id="21507" name="Content Placeholder 2"/>
          <p:cNvSpPr>
            <a:spLocks noGrp="1"/>
          </p:cNvSpPr>
          <p:nvPr>
            <p:ph idx="1"/>
          </p:nvPr>
        </p:nvSpPr>
        <p:spPr>
          <a:xfrm>
            <a:off x="457200" y="1066800"/>
            <a:ext cx="8229600" cy="4953000"/>
          </a:xfrm>
        </p:spPr>
        <p:txBody>
          <a:bodyPr>
            <a:normAutofit fontScale="92500" lnSpcReduction="10000"/>
          </a:bodyPr>
          <a:lstStyle/>
          <a:p>
            <a:pPr>
              <a:defRPr/>
            </a:pPr>
            <a:r>
              <a:rPr lang="en-US" altLang="en-US" dirty="0" smtClean="0"/>
              <a:t>Lessons Learned - continued</a:t>
            </a:r>
          </a:p>
          <a:p>
            <a:pPr lvl="1">
              <a:defRPr/>
            </a:pPr>
            <a:r>
              <a:rPr lang="en-US" altLang="en-US" dirty="0" smtClean="0"/>
              <a:t>Follow-up survey for event identification</a:t>
            </a:r>
          </a:p>
          <a:p>
            <a:pPr lvl="2">
              <a:defRPr/>
            </a:pPr>
            <a:r>
              <a:rPr lang="en-US" altLang="en-US" dirty="0" smtClean="0"/>
              <a:t>REPs were great in getting these back, but it would have helped to let them know in advance that the request was coming so they could plan workload</a:t>
            </a:r>
          </a:p>
          <a:p>
            <a:pPr lvl="2">
              <a:defRPr/>
            </a:pPr>
            <a:r>
              <a:rPr lang="en-US" altLang="en-US" dirty="0" smtClean="0"/>
              <a:t>What is the best way to collect this info in the future?</a:t>
            </a:r>
          </a:p>
          <a:p>
            <a:pPr lvl="1">
              <a:defRPr/>
            </a:pPr>
            <a:r>
              <a:rPr lang="en-US" altLang="en-US" dirty="0" smtClean="0"/>
              <a:t>File management</a:t>
            </a:r>
          </a:p>
          <a:p>
            <a:pPr lvl="2">
              <a:defRPr/>
            </a:pPr>
            <a:r>
              <a:rPr lang="en-US" altLang="en-US" dirty="0" smtClean="0"/>
              <a:t>Some REPs contract with NAESB service providers -- submission of their files may have been delayed as service providers were not aware of need to transmit to ERCOT</a:t>
            </a:r>
          </a:p>
          <a:p>
            <a:pPr lvl="2">
              <a:defRPr/>
            </a:pPr>
            <a:r>
              <a:rPr lang="en-US" altLang="en-US" dirty="0" smtClean="0"/>
              <a:t>Resubmission to address errors in REP files</a:t>
            </a:r>
          </a:p>
          <a:p>
            <a:pPr lvl="3">
              <a:defRPr/>
            </a:pPr>
            <a:r>
              <a:rPr lang="en-US" altLang="en-US" dirty="0" smtClean="0"/>
              <a:t>Example – 105 errors, 54 needed to be resubmitted – the others should not have been sent</a:t>
            </a:r>
          </a:p>
          <a:p>
            <a:pPr lvl="3">
              <a:defRPr/>
            </a:pPr>
            <a:r>
              <a:rPr lang="en-US" altLang="en-US" dirty="0" smtClean="0"/>
              <a:t>What’s the best way to handle?</a:t>
            </a:r>
          </a:p>
          <a:p>
            <a:pPr lvl="2">
              <a:defRPr/>
            </a:pPr>
            <a:r>
              <a:rPr lang="en-US" altLang="en-US" dirty="0" smtClean="0"/>
              <a:t>Response file vs. validation file</a:t>
            </a:r>
          </a:p>
          <a:p>
            <a:pPr lvl="3">
              <a:defRPr/>
            </a:pPr>
            <a:r>
              <a:rPr lang="en-US" altLang="en-US" dirty="0" smtClean="0"/>
              <a:t>Confusion on the difference between the two files -- are there improvements we can make in the technical specification file?</a:t>
            </a:r>
          </a:p>
          <a:p>
            <a:pPr lvl="2">
              <a:defRPr/>
            </a:pPr>
            <a:endParaRPr lang="en-US" altLang="en-US" dirty="0" smtClean="0"/>
          </a:p>
          <a:p>
            <a:pPr lvl="1">
              <a:defRPr/>
            </a:pPr>
            <a:endParaRPr lang="en-US" altLang="en-US" dirty="0" smtClean="0"/>
          </a:p>
          <a:p>
            <a:pPr lvl="1">
              <a:defRPr/>
            </a:pPr>
            <a:endParaRPr lang="en-US" altLang="en-US" dirty="0" smtClean="0"/>
          </a:p>
          <a:p>
            <a:pPr>
              <a:buFontTx/>
              <a:buNone/>
              <a:defRPr/>
            </a:pPr>
            <a:endParaRPr lang="en-US" altLang="en-US" dirty="0" smtClean="0"/>
          </a:p>
          <a:p>
            <a:pPr>
              <a:defRPr/>
            </a:pPr>
            <a:endParaRPr lang="en-US" altLang="en-US" dirty="0" smtClean="0"/>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endParaRPr lang="en-US"/>
          </a:p>
        </p:txBody>
      </p:sp>
      <p:sp>
        <p:nvSpPr>
          <p:cNvPr id="31747" name="Text Placeholder 5"/>
          <p:cNvSpPr>
            <a:spLocks noGrp="1"/>
          </p:cNvSpPr>
          <p:nvPr>
            <p:ph type="body" idx="1"/>
          </p:nvPr>
        </p:nvSpPr>
        <p:spPr/>
        <p:txBody>
          <a:bodyPr/>
          <a:lstStyle/>
          <a:p>
            <a:r>
              <a:rPr lang="en-US" altLang="en-US" smtClean="0"/>
              <a:t>Summer 2013 to Summer 2014 – Workshop</a:t>
            </a:r>
          </a:p>
        </p:txBody>
      </p:sp>
      <p:sp>
        <p:nvSpPr>
          <p:cNvPr id="4" name="Footer Placeholder 3"/>
          <p:cNvSpPr>
            <a:spLocks noGrp="1"/>
          </p:cNvSpPr>
          <p:nvPr>
            <p:ph type="ftr" sz="quarter" idx="11"/>
          </p:nvPr>
        </p:nvSpPr>
        <p:spPr/>
        <p:txBody>
          <a:bodyPr/>
          <a:lstStyle/>
          <a:p>
            <a:pPr>
              <a:defRPr/>
            </a:pPr>
            <a:r>
              <a:rPr lang="en-US" smtClean="0"/>
              <a:t>DR/Price Response</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smtClean="0"/>
              <a:t>Workshop discussions</a:t>
            </a:r>
          </a:p>
        </p:txBody>
      </p:sp>
      <p:sp>
        <p:nvSpPr>
          <p:cNvPr id="32771" name="Content Placeholder 2"/>
          <p:cNvSpPr>
            <a:spLocks noGrp="1"/>
          </p:cNvSpPr>
          <p:nvPr>
            <p:ph idx="1"/>
          </p:nvPr>
        </p:nvSpPr>
        <p:spPr/>
        <p:txBody>
          <a:bodyPr/>
          <a:lstStyle/>
          <a:p>
            <a:r>
              <a:rPr lang="en-US" altLang="en-US" smtClean="0"/>
              <a:t>When is the right time to start receiving data for Summer 2014?</a:t>
            </a:r>
          </a:p>
          <a:p>
            <a:pPr lvl="1"/>
            <a:r>
              <a:rPr lang="en-US" altLang="en-US" smtClean="0"/>
              <a:t>Is a June 15 snapshot still the right approach?</a:t>
            </a:r>
          </a:p>
          <a:p>
            <a:pPr lvl="1"/>
            <a:r>
              <a:rPr lang="en-US" altLang="en-US" smtClean="0"/>
              <a:t>Or should we receive files more frequently?</a:t>
            </a:r>
          </a:p>
          <a:p>
            <a:pPr lvl="1"/>
            <a:r>
              <a:rPr lang="en-US" altLang="en-US" smtClean="0"/>
              <a:t>Should a different schedule be considered to address error handling and customer churn?</a:t>
            </a:r>
          </a:p>
          <a:p>
            <a:pPr lvl="1"/>
            <a:r>
              <a:rPr lang="en-US" altLang="en-US" smtClean="0"/>
              <a:t>Events – how to capture?</a:t>
            </a:r>
          </a:p>
          <a:p>
            <a:pPr lvl="2"/>
            <a:r>
              <a:rPr lang="en-US" altLang="en-US" smtClean="0"/>
              <a:t>Survey Monkey used 2013</a:t>
            </a:r>
          </a:p>
          <a:p>
            <a:pPr lvl="2"/>
            <a:r>
              <a:rPr lang="en-US" altLang="en-US" smtClean="0"/>
              <a:t>Continue or should additional fields be provided with data collection?  Or is there another options to consider?</a:t>
            </a:r>
          </a:p>
          <a:p>
            <a:pPr lvl="1"/>
            <a:r>
              <a:rPr lang="en-US" altLang="en-US" smtClean="0"/>
              <a:t>Summer only or should we plan to capture data for Winter 2014?</a:t>
            </a:r>
          </a:p>
          <a:p>
            <a:pPr lvl="1"/>
            <a:r>
              <a:rPr lang="en-US" altLang="en-US" smtClean="0"/>
              <a:t>TOU – how can we capture time blocks from REP by program?</a:t>
            </a:r>
          </a:p>
          <a:p>
            <a:endParaRPr lang="en-US" altLang="en-US" smtClean="0"/>
          </a:p>
        </p:txBody>
      </p:sp>
      <p:sp>
        <p:nvSpPr>
          <p:cNvPr id="4" name="Footer Placeholder 3"/>
          <p:cNvSpPr>
            <a:spLocks noGrp="1"/>
          </p:cNvSpPr>
          <p:nvPr>
            <p:ph type="ftr" sz="quarter" idx="11"/>
          </p:nvPr>
        </p:nvSpPr>
        <p:spPr/>
        <p:txBody>
          <a:bodyPr/>
          <a:lstStyle/>
          <a:p>
            <a:pPr>
              <a:defRPr/>
            </a:pPr>
            <a:r>
              <a:rPr lang="en-US" smtClean="0"/>
              <a:t>DR/Price Response</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smtClean="0"/>
              <a:t>Workshop discussions</a:t>
            </a:r>
          </a:p>
        </p:txBody>
      </p:sp>
      <p:sp>
        <p:nvSpPr>
          <p:cNvPr id="3" name="Content Placeholder 2"/>
          <p:cNvSpPr>
            <a:spLocks noGrp="1"/>
          </p:cNvSpPr>
          <p:nvPr>
            <p:ph idx="1"/>
          </p:nvPr>
        </p:nvSpPr>
        <p:spPr/>
        <p:txBody>
          <a:bodyPr>
            <a:normAutofit fontScale="85000" lnSpcReduction="10000"/>
          </a:bodyPr>
          <a:lstStyle/>
          <a:p>
            <a:pPr>
              <a:defRPr/>
            </a:pPr>
            <a:r>
              <a:rPr lang="en-US" altLang="en-US" dirty="0" smtClean="0"/>
              <a:t>Review of categories</a:t>
            </a:r>
          </a:p>
          <a:p>
            <a:pPr lvl="1">
              <a:defRPr/>
            </a:pPr>
            <a:r>
              <a:rPr lang="en-US" altLang="en-US" dirty="0" smtClean="0"/>
              <a:t>Did </a:t>
            </a:r>
            <a:r>
              <a:rPr lang="en-US" altLang="en-US" dirty="0"/>
              <a:t>we have the right categories identified?</a:t>
            </a:r>
          </a:p>
          <a:p>
            <a:pPr lvl="2">
              <a:defRPr/>
            </a:pPr>
            <a:r>
              <a:rPr lang="en-US" altLang="en-US" dirty="0"/>
              <a:t>No ESIIDs reported in the following categories </a:t>
            </a:r>
          </a:p>
          <a:p>
            <a:pPr lvl="3">
              <a:defRPr/>
            </a:pPr>
            <a:r>
              <a:rPr lang="en-US" altLang="en-US" dirty="0"/>
              <a:t>Critical Peak Pricing (CPP)</a:t>
            </a:r>
          </a:p>
          <a:p>
            <a:pPr lvl="3">
              <a:defRPr/>
            </a:pPr>
            <a:r>
              <a:rPr lang="en-US" altLang="en-US" dirty="0"/>
              <a:t>Financial Option (FO)</a:t>
            </a:r>
          </a:p>
          <a:p>
            <a:pPr lvl="2">
              <a:defRPr/>
            </a:pPr>
            <a:r>
              <a:rPr lang="en-US" altLang="en-US" dirty="0"/>
              <a:t>Other Direct Load Control (OLC)</a:t>
            </a:r>
          </a:p>
          <a:p>
            <a:pPr lvl="3">
              <a:defRPr/>
            </a:pPr>
            <a:r>
              <a:rPr lang="en-US" altLang="en-US" dirty="0"/>
              <a:t>~ 10,000 ESIIDs reported in this category.  Is this the correct definition?</a:t>
            </a:r>
          </a:p>
          <a:p>
            <a:pPr lvl="3">
              <a:defRPr/>
            </a:pPr>
            <a:r>
              <a:rPr lang="en-US" altLang="en-US" dirty="0"/>
              <a:t>OLC – Other Direct Load Control – contracts that allow the LSE or a third party to control the customer’s load remotely for economic or grid reliability purposes.  This category applies to Direct Load Control (DLC) with different deployment criteria than described elsewhere. (Avoid double counting if DLC data was reported in other categories.)</a:t>
            </a:r>
          </a:p>
          <a:p>
            <a:pPr lvl="2">
              <a:defRPr/>
            </a:pPr>
            <a:r>
              <a:rPr lang="en-US" altLang="en-US" dirty="0"/>
              <a:t>Did the yes/no flag of Direct Load Control create confusion when considered alongside OLC</a:t>
            </a:r>
            <a:r>
              <a:rPr lang="en-US" altLang="en-US" dirty="0" smtClean="0"/>
              <a:t>?</a:t>
            </a:r>
          </a:p>
          <a:p>
            <a:pPr lvl="2">
              <a:defRPr/>
            </a:pPr>
            <a:r>
              <a:rPr lang="en-US" altLang="en-US" dirty="0"/>
              <a:t>Other Voluntary Demand Response Product </a:t>
            </a:r>
          </a:p>
          <a:p>
            <a:pPr lvl="3">
              <a:defRPr/>
            </a:pPr>
            <a:r>
              <a:rPr lang="en-US" altLang="en-US" dirty="0"/>
              <a:t>ERCOT will contact the REPs reporting ‘OTH’ products to better define the product types in future data collection exercises.</a:t>
            </a:r>
          </a:p>
          <a:p>
            <a:pPr lvl="3">
              <a:defRPr/>
            </a:pPr>
            <a:r>
              <a:rPr lang="en-US" altLang="en-US" dirty="0"/>
              <a:t>Low volume of ESIIDs reported, but vast majority were </a:t>
            </a:r>
            <a:r>
              <a:rPr lang="en-US" altLang="en-US" dirty="0" smtClean="0"/>
              <a:t>C&amp;I</a:t>
            </a:r>
          </a:p>
          <a:p>
            <a:pPr lvl="1">
              <a:defRPr/>
            </a:pPr>
            <a:endParaRPr lang="en-US" altLang="en-US" dirty="0" smtClean="0"/>
          </a:p>
          <a:p>
            <a:pPr>
              <a:defRPr/>
            </a:pPr>
            <a:endParaRPr lang="en-US" dirty="0"/>
          </a:p>
        </p:txBody>
      </p:sp>
      <p:sp>
        <p:nvSpPr>
          <p:cNvPr id="4" name="Footer Placeholder 3"/>
          <p:cNvSpPr>
            <a:spLocks noGrp="1"/>
          </p:cNvSpPr>
          <p:nvPr>
            <p:ph type="ftr" sz="quarter" idx="11"/>
          </p:nvPr>
        </p:nvSpPr>
        <p:spPr/>
        <p:txBody>
          <a:bodyPr/>
          <a:lstStyle/>
          <a:p>
            <a:pPr>
              <a:defRPr/>
            </a:pPr>
            <a:r>
              <a:rPr lang="en-US" smtClean="0"/>
              <a:t>DR/Price Response</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April Workshop Agenda</a:t>
            </a:r>
          </a:p>
        </p:txBody>
      </p:sp>
      <p:sp>
        <p:nvSpPr>
          <p:cNvPr id="16387" name="Content Placeholder 2"/>
          <p:cNvSpPr>
            <a:spLocks noGrp="1"/>
          </p:cNvSpPr>
          <p:nvPr>
            <p:ph idx="1"/>
          </p:nvPr>
        </p:nvSpPr>
        <p:spPr/>
        <p:txBody>
          <a:bodyPr/>
          <a:lstStyle/>
          <a:p>
            <a:r>
              <a:rPr lang="en-US" altLang="en-US" smtClean="0"/>
              <a:t>9:30am – Welcome, antitrust admonition, introductions</a:t>
            </a:r>
          </a:p>
          <a:p>
            <a:r>
              <a:rPr lang="en-US" altLang="en-US" smtClean="0"/>
              <a:t>9:40am – Review presentation from 3/26/14 DSWG </a:t>
            </a:r>
          </a:p>
          <a:p>
            <a:r>
              <a:rPr lang="en-US" altLang="en-US" smtClean="0"/>
              <a:t>10:00am – Lessons learned and feedback from Market</a:t>
            </a:r>
          </a:p>
          <a:p>
            <a:r>
              <a:rPr lang="en-US" altLang="en-US" smtClean="0"/>
              <a:t>10:30am – 2014 Summer data collection</a:t>
            </a:r>
          </a:p>
          <a:p>
            <a:pPr lvl="1"/>
            <a:r>
              <a:rPr lang="en-US" altLang="en-US" smtClean="0"/>
              <a:t>ESIIDs – what to do about churn?  Frequency?</a:t>
            </a:r>
          </a:p>
          <a:p>
            <a:pPr lvl="1"/>
            <a:r>
              <a:rPr lang="en-US" altLang="en-US" smtClean="0"/>
              <a:t>Error handling – how to get updated files?</a:t>
            </a:r>
          </a:p>
          <a:p>
            <a:pPr lvl="1"/>
            <a:r>
              <a:rPr lang="en-US" altLang="en-US" smtClean="0"/>
              <a:t>Events – how to capture?</a:t>
            </a:r>
          </a:p>
          <a:p>
            <a:r>
              <a:rPr lang="en-US" altLang="en-US" smtClean="0"/>
              <a:t>11:30am – lunch break</a:t>
            </a:r>
          </a:p>
          <a:p>
            <a:r>
              <a:rPr lang="en-US" altLang="en-US" smtClean="0"/>
              <a:t>1:00pm – Categories</a:t>
            </a:r>
          </a:p>
          <a:p>
            <a:pPr lvl="1"/>
            <a:r>
              <a:rPr lang="en-US" altLang="en-US" smtClean="0"/>
              <a:t>Do we have correct categories?</a:t>
            </a:r>
          </a:p>
          <a:p>
            <a:r>
              <a:rPr lang="en-US" altLang="en-US" smtClean="0"/>
              <a:t>2:00pm – Error handling</a:t>
            </a:r>
          </a:p>
          <a:p>
            <a:r>
              <a:rPr lang="en-US" altLang="en-US" smtClean="0"/>
              <a:t>3:00pm – Next steps</a:t>
            </a:r>
          </a:p>
          <a:p>
            <a:endParaRPr lang="en-US" altLang="en-US" smtClean="0"/>
          </a:p>
          <a:p>
            <a:pPr lvl="1"/>
            <a:endParaRPr lang="en-US" altLang="en-US" smtClean="0"/>
          </a:p>
          <a:p>
            <a:pPr lvl="1"/>
            <a:endParaRPr lang="en-US" altLang="en-US" smtClean="0"/>
          </a:p>
        </p:txBody>
      </p:sp>
      <p:sp>
        <p:nvSpPr>
          <p:cNvPr id="23556" name="Footer Placeholder 3"/>
          <p:cNvSpPr>
            <a:spLocks noGrp="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smtClean="0"/>
              <a:t>Workshop discussions</a:t>
            </a:r>
          </a:p>
        </p:txBody>
      </p:sp>
      <p:sp>
        <p:nvSpPr>
          <p:cNvPr id="3" name="Content Placeholder 2"/>
          <p:cNvSpPr>
            <a:spLocks noGrp="1"/>
          </p:cNvSpPr>
          <p:nvPr>
            <p:ph idx="1"/>
          </p:nvPr>
        </p:nvSpPr>
        <p:spPr/>
        <p:txBody>
          <a:bodyPr>
            <a:normAutofit/>
          </a:bodyPr>
          <a:lstStyle/>
          <a:p>
            <a:pPr>
              <a:defRPr/>
            </a:pPr>
            <a:r>
              <a:rPr lang="en-US" altLang="en-US" dirty="0" smtClean="0"/>
              <a:t>Review of error handling procedures</a:t>
            </a:r>
          </a:p>
          <a:p>
            <a:pPr lvl="1">
              <a:defRPr/>
            </a:pPr>
            <a:r>
              <a:rPr lang="en-US" altLang="en-US" dirty="0"/>
              <a:t>File management</a:t>
            </a:r>
          </a:p>
          <a:p>
            <a:pPr lvl="2">
              <a:defRPr/>
            </a:pPr>
            <a:r>
              <a:rPr lang="en-US" altLang="en-US" dirty="0"/>
              <a:t>Some REPs contract with NAESB service providers -- submission of their files may have been delayed as service providers were not aware of need to transmit to </a:t>
            </a:r>
            <a:r>
              <a:rPr lang="en-US" altLang="en-US" dirty="0" smtClean="0"/>
              <a:t>ERCOT</a:t>
            </a:r>
            <a:endParaRPr lang="en-US" altLang="en-US" dirty="0"/>
          </a:p>
          <a:p>
            <a:pPr lvl="2">
              <a:defRPr/>
            </a:pPr>
            <a:r>
              <a:rPr lang="en-US" altLang="en-US" dirty="0"/>
              <a:t>Resubmission to address errors in REP files</a:t>
            </a:r>
          </a:p>
          <a:p>
            <a:pPr lvl="3">
              <a:defRPr/>
            </a:pPr>
            <a:r>
              <a:rPr lang="en-US" altLang="en-US" dirty="0"/>
              <a:t>Example – 105 errors, 54 needed to be resubmitted – the others should not have been sent</a:t>
            </a:r>
          </a:p>
          <a:p>
            <a:pPr lvl="3">
              <a:defRPr/>
            </a:pPr>
            <a:r>
              <a:rPr lang="en-US" altLang="en-US" dirty="0"/>
              <a:t>What’s the best way to handle?</a:t>
            </a:r>
          </a:p>
          <a:p>
            <a:pPr lvl="2">
              <a:defRPr/>
            </a:pPr>
            <a:r>
              <a:rPr lang="en-US" altLang="en-US" dirty="0"/>
              <a:t>Response file vs. validation file</a:t>
            </a:r>
          </a:p>
          <a:p>
            <a:pPr lvl="3">
              <a:defRPr/>
            </a:pPr>
            <a:r>
              <a:rPr lang="en-US" altLang="en-US" dirty="0"/>
              <a:t>Confusion on the difference between the two files -- are there improvements we can make in the technical specification file?</a:t>
            </a:r>
          </a:p>
          <a:p>
            <a:pPr marL="0" indent="0">
              <a:buFontTx/>
              <a:buNone/>
              <a:defRPr/>
            </a:pPr>
            <a:endParaRPr lang="en-US" altLang="en-US" dirty="0" smtClean="0"/>
          </a:p>
          <a:p>
            <a:pPr lvl="1">
              <a:defRPr/>
            </a:pPr>
            <a:endParaRPr lang="en-US" altLang="en-US" dirty="0" smtClean="0"/>
          </a:p>
          <a:p>
            <a:pPr lvl="1">
              <a:defRPr/>
            </a:pPr>
            <a:endParaRPr lang="en-US" altLang="en-US" dirty="0" smtClean="0"/>
          </a:p>
          <a:p>
            <a:pPr>
              <a:defRPr/>
            </a:pPr>
            <a:endParaRPr lang="en-US" dirty="0"/>
          </a:p>
        </p:txBody>
      </p:sp>
      <p:sp>
        <p:nvSpPr>
          <p:cNvPr id="4" name="Footer Placeholder 3"/>
          <p:cNvSpPr>
            <a:spLocks noGrp="1"/>
          </p:cNvSpPr>
          <p:nvPr>
            <p:ph type="ftr" sz="quarter" idx="11"/>
          </p:nvPr>
        </p:nvSpPr>
        <p:spPr/>
        <p:txBody>
          <a:bodyPr/>
          <a:lstStyle/>
          <a:p>
            <a:pPr>
              <a:defRPr/>
            </a:pPr>
            <a:r>
              <a:rPr lang="en-US" smtClean="0"/>
              <a:t>DR/Price Response</a:t>
            </a: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ltLang="en-US" smtClean="0"/>
              <a:t>Next Steps</a:t>
            </a:r>
          </a:p>
        </p:txBody>
      </p:sp>
      <p:sp>
        <p:nvSpPr>
          <p:cNvPr id="35843" name="Content Placeholder 2"/>
          <p:cNvSpPr>
            <a:spLocks noGrp="1"/>
          </p:cNvSpPr>
          <p:nvPr>
            <p:ph idx="1"/>
          </p:nvPr>
        </p:nvSpPr>
        <p:spPr/>
        <p:txBody>
          <a:bodyPr/>
          <a:lstStyle/>
          <a:p>
            <a:pPr lvl="1"/>
            <a:endParaRPr lang="en-US" altLang="en-US" smtClean="0"/>
          </a:p>
          <a:p>
            <a:pPr lvl="1"/>
            <a:endParaRPr lang="en-US" altLang="en-US" smtClean="0"/>
          </a:p>
          <a:p>
            <a:endParaRPr lang="en-US" altLang="en-US" smtClean="0"/>
          </a:p>
        </p:txBody>
      </p:sp>
      <p:sp>
        <p:nvSpPr>
          <p:cNvPr id="4" name="Footer Placeholder 3"/>
          <p:cNvSpPr>
            <a:spLocks noGrp="1"/>
          </p:cNvSpPr>
          <p:nvPr>
            <p:ph type="ftr" sz="quarter" idx="11"/>
          </p:nvPr>
        </p:nvSpPr>
        <p:spPr/>
        <p:txBody>
          <a:bodyPr/>
          <a:lstStyle/>
          <a:p>
            <a:pPr>
              <a:defRPr/>
            </a:pPr>
            <a:r>
              <a:rPr lang="en-US" smtClean="0"/>
              <a:t>DR/Price Response</a:t>
            </a: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smtClean="0"/>
              <a:t>Questions?</a:t>
            </a:r>
          </a:p>
        </p:txBody>
      </p:sp>
      <p:grpSp>
        <p:nvGrpSpPr>
          <p:cNvPr id="36867" name="Group 3"/>
          <p:cNvGrpSpPr>
            <a:grpSpLocks/>
          </p:cNvGrpSpPr>
          <p:nvPr/>
        </p:nvGrpSpPr>
        <p:grpSpPr bwMode="auto">
          <a:xfrm>
            <a:off x="3962400" y="2514600"/>
            <a:ext cx="1143000" cy="1936750"/>
            <a:chOff x="1968" y="672"/>
            <a:chExt cx="1416" cy="2400"/>
          </a:xfrm>
        </p:grpSpPr>
        <p:pic>
          <p:nvPicPr>
            <p:cNvPr id="36869" name="Picture 4" descr="MCj0340308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68" y="672"/>
              <a:ext cx="1416" cy="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0" name="Text Box 5"/>
            <p:cNvSpPr txBox="1">
              <a:spLocks noChangeArrowheads="1"/>
            </p:cNvSpPr>
            <p:nvPr/>
          </p:nvSpPr>
          <p:spPr bwMode="auto">
            <a:xfrm>
              <a:off x="2496" y="1008"/>
              <a:ext cx="576" cy="38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50000"/>
                </a:spcBef>
                <a:buFontTx/>
                <a:buNone/>
              </a:pPr>
              <a:r>
                <a:rPr lang="en-US" altLang="en-US" sz="1400" b="0">
                  <a:latin typeface="Britannic Bold" panose="020B0903060703020204" pitchFamily="34" charset="0"/>
                </a:rPr>
                <a:t>ON</a:t>
              </a:r>
            </a:p>
          </p:txBody>
        </p:sp>
        <p:sp>
          <p:nvSpPr>
            <p:cNvPr id="36871" name="Text Box 6"/>
            <p:cNvSpPr txBox="1">
              <a:spLocks noChangeArrowheads="1"/>
            </p:cNvSpPr>
            <p:nvPr/>
          </p:nvSpPr>
          <p:spPr bwMode="auto">
            <a:xfrm>
              <a:off x="2496" y="2353"/>
              <a:ext cx="576" cy="34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50000"/>
                </a:spcBef>
                <a:buFontTx/>
                <a:buNone/>
              </a:pPr>
              <a:r>
                <a:rPr lang="en-US" altLang="en-US" sz="1200" b="0">
                  <a:latin typeface="Britannic Bold" panose="020B0903060703020204" pitchFamily="34" charset="0"/>
                </a:rPr>
                <a:t>OFF</a:t>
              </a:r>
            </a:p>
          </p:txBody>
        </p:sp>
      </p:grpSp>
      <p:sp>
        <p:nvSpPr>
          <p:cNvPr id="27653"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smtClean="0"/>
              <a:t>Appendix - Definitions</a:t>
            </a:r>
          </a:p>
        </p:txBody>
      </p:sp>
      <p:sp>
        <p:nvSpPr>
          <p:cNvPr id="31747" name="Content Placeholder 2"/>
          <p:cNvSpPr>
            <a:spLocks noGrp="1"/>
          </p:cNvSpPr>
          <p:nvPr>
            <p:ph idx="1"/>
          </p:nvPr>
        </p:nvSpPr>
        <p:spPr/>
        <p:txBody>
          <a:bodyPr>
            <a:normAutofit fontScale="85000" lnSpcReduction="10000"/>
          </a:bodyPr>
          <a:lstStyle/>
          <a:p>
            <a:pPr>
              <a:defRPr/>
            </a:pPr>
            <a:r>
              <a:rPr lang="en-US" dirty="0"/>
              <a:t>RTP – Real Time Pricing - </a:t>
            </a:r>
            <a:r>
              <a:rPr lang="en-US" b="0" dirty="0"/>
              <a:t>retail prices for all hours based on ERCOT Real-Time Settlement Point Prices for the premise Load Zone, calculated every 15 minutes, or other real-time wholesale price indicator(s). </a:t>
            </a:r>
          </a:p>
          <a:p>
            <a:pPr marL="0" indent="0">
              <a:buFontTx/>
              <a:buNone/>
              <a:defRPr/>
            </a:pPr>
            <a:endParaRPr lang="en-US" dirty="0"/>
          </a:p>
          <a:p>
            <a:pPr>
              <a:defRPr/>
            </a:pPr>
            <a:r>
              <a:rPr lang="en-US" dirty="0"/>
              <a:t>BI – Block &amp; Index – </a:t>
            </a:r>
            <a:r>
              <a:rPr lang="en-US" b="0" dirty="0"/>
              <a:t>fixed pricing for a defined volume of usage, coupled with pricing indexed to the wholesale market for usage exceeding the block.  Block prices and volumes may vary by time of day/week.  Option could include if usage dips below the block.</a:t>
            </a:r>
          </a:p>
          <a:p>
            <a:pPr marL="0" indent="0">
              <a:buFontTx/>
              <a:buNone/>
              <a:defRPr/>
            </a:pPr>
            <a:r>
              <a:rPr lang="en-US" dirty="0"/>
              <a:t> </a:t>
            </a:r>
          </a:p>
          <a:p>
            <a:pPr>
              <a:defRPr/>
            </a:pPr>
            <a:r>
              <a:rPr lang="en-US" dirty="0"/>
              <a:t>CPP – Critical Peak Pricing – </a:t>
            </a:r>
            <a:r>
              <a:rPr lang="en-US" b="0" dirty="0"/>
              <a:t>contracts that call for prices to rise during critical peaks: limited duration, dynamically set periods of time that usually correlate to high prices in the real-time wholesale market. Critical peak events may occur a limited number of times per year and may be communicated in advance. May be enabled by DG or other technology.</a:t>
            </a:r>
          </a:p>
          <a:p>
            <a:pPr marL="0" indent="0">
              <a:buFontTx/>
              <a:buNone/>
              <a:defRPr/>
            </a:pPr>
            <a:r>
              <a:rPr lang="en-US" dirty="0"/>
              <a:t> </a:t>
            </a:r>
          </a:p>
          <a:p>
            <a:pPr>
              <a:defRPr/>
            </a:pPr>
            <a:r>
              <a:rPr lang="en-US" dirty="0"/>
              <a:t>PR – Peak Rebates </a:t>
            </a:r>
            <a:r>
              <a:rPr lang="en-US" b="0" dirty="0"/>
              <a:t>– full time fixed price contracts that pay rebates to customers for load reductions taken during specified hours. May be enabled by DG or other technology.</a:t>
            </a:r>
          </a:p>
          <a:p>
            <a:pPr>
              <a:defRPr/>
            </a:pPr>
            <a:endParaRPr lang="en-US" altLang="en-US" dirty="0" smtClean="0"/>
          </a:p>
        </p:txBody>
      </p:sp>
      <p:sp>
        <p:nvSpPr>
          <p:cNvPr id="28676" name="Footer Placeholder 3"/>
          <p:cNvSpPr>
            <a:spLocks noGrp="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t>Appendix - Definitions</a:t>
            </a:r>
          </a:p>
        </p:txBody>
      </p:sp>
      <p:sp>
        <p:nvSpPr>
          <p:cNvPr id="32771" name="Content Placeholder 2"/>
          <p:cNvSpPr>
            <a:spLocks noGrp="1"/>
          </p:cNvSpPr>
          <p:nvPr>
            <p:ph idx="1"/>
          </p:nvPr>
        </p:nvSpPr>
        <p:spPr>
          <a:xfrm>
            <a:off x="457200" y="1066800"/>
            <a:ext cx="8229600" cy="5029200"/>
          </a:xfrm>
        </p:spPr>
        <p:txBody>
          <a:bodyPr>
            <a:normAutofit fontScale="77500" lnSpcReduction="20000"/>
          </a:bodyPr>
          <a:lstStyle/>
          <a:p>
            <a:pPr>
              <a:defRPr/>
            </a:pPr>
            <a:r>
              <a:rPr lang="en-US" dirty="0"/>
              <a:t>4CP – Four Coincident Peak – </a:t>
            </a:r>
            <a:r>
              <a:rPr lang="en-US" b="0" dirty="0"/>
              <a:t>predictor signals or direct load control provided to customers in advance of potential Four Coincident Peak (4CP) intervals during summer months (June through September). Reducing load during such intervals lowers transmission charges.  4CP charges apply to large customers (peak demand ≥700 kW) in competitive choice areas, and also to NOIEs at the boundary meter level.  </a:t>
            </a:r>
          </a:p>
          <a:p>
            <a:pPr marL="0" indent="0">
              <a:buFontTx/>
              <a:buNone/>
              <a:defRPr/>
            </a:pPr>
            <a:r>
              <a:rPr lang="en-US" b="0" dirty="0"/>
              <a:t> </a:t>
            </a:r>
          </a:p>
          <a:p>
            <a:pPr>
              <a:defRPr/>
            </a:pPr>
            <a:r>
              <a:rPr lang="en-US" dirty="0"/>
              <a:t>TOU – Time of Use / Thermal Storage / Distributed Generation – </a:t>
            </a:r>
            <a:r>
              <a:rPr lang="en-US" b="0" dirty="0"/>
              <a:t>prices that vary intraday across defined blocks of hours, with predefined prices and schedules.  (As used here, does not apply to seasonal adjustments). </a:t>
            </a:r>
          </a:p>
          <a:p>
            <a:pPr>
              <a:defRPr/>
            </a:pPr>
            <a:endParaRPr lang="en-US" dirty="0"/>
          </a:p>
          <a:p>
            <a:pPr>
              <a:defRPr/>
            </a:pPr>
            <a:r>
              <a:rPr lang="en-US" dirty="0"/>
              <a:t>OLC – Other Direct Load Control – </a:t>
            </a:r>
            <a:r>
              <a:rPr lang="en-US" b="0" dirty="0"/>
              <a:t>contracts that allow the LSE or a third party to control the customer’s load remotely for economic or grid reliability purposes.  This category applies to Direct Load Control (DLC) with different deployment criteria than described elsewhere. (Avoid double counting if DLC data was reported in other categories.)</a:t>
            </a:r>
          </a:p>
          <a:p>
            <a:pPr>
              <a:defRPr/>
            </a:pPr>
            <a:endParaRPr lang="en-US" dirty="0"/>
          </a:p>
          <a:p>
            <a:pPr>
              <a:defRPr/>
            </a:pPr>
            <a:r>
              <a:rPr lang="en-US" dirty="0"/>
              <a:t>OTH – Other Voluntary Demand Response Product –</a:t>
            </a:r>
            <a:r>
              <a:rPr lang="en-US" b="0" dirty="0"/>
              <a:t> any retail product that includes a demand response incentive or signal not covered in the other categories.</a:t>
            </a:r>
          </a:p>
          <a:p>
            <a:pPr marL="0" indent="0">
              <a:buFontTx/>
              <a:buNone/>
              <a:defRPr/>
            </a:pPr>
            <a:endParaRPr lang="en-US" dirty="0"/>
          </a:p>
          <a:p>
            <a:pPr>
              <a:defRPr/>
            </a:pPr>
            <a:r>
              <a:rPr lang="en-US" dirty="0"/>
              <a:t>FO – Financial Option –</a:t>
            </a:r>
            <a:r>
              <a:rPr lang="en-US" b="0" dirty="0"/>
              <a:t> product where LSE purchases an option from the customer that is backed by a specified level of DR and uses it for their portfolio trades in the wholesale market. </a:t>
            </a:r>
          </a:p>
          <a:p>
            <a:pPr>
              <a:defRPr/>
            </a:pPr>
            <a:endParaRPr lang="en-US" altLang="en-US" dirty="0" smtClean="0"/>
          </a:p>
        </p:txBody>
      </p:sp>
      <p:sp>
        <p:nvSpPr>
          <p:cNvPr id="29700" name="Footer Placeholder 3"/>
          <p:cNvSpPr>
            <a:spLocks noGrp="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Why it’s important to understand retail DR &amp; price response</a:t>
            </a:r>
          </a:p>
        </p:txBody>
      </p:sp>
      <p:sp>
        <p:nvSpPr>
          <p:cNvPr id="17411" name="Content Placeholder 2"/>
          <p:cNvSpPr>
            <a:spLocks noGrp="1"/>
          </p:cNvSpPr>
          <p:nvPr>
            <p:ph idx="1"/>
          </p:nvPr>
        </p:nvSpPr>
        <p:spPr>
          <a:xfrm>
            <a:off x="457200" y="1066800"/>
            <a:ext cx="8229600" cy="4953000"/>
          </a:xfrm>
        </p:spPr>
        <p:txBody>
          <a:bodyPr/>
          <a:lstStyle/>
          <a:p>
            <a:r>
              <a:rPr lang="en-US" altLang="en-US" smtClean="0"/>
              <a:t>Impacts of retail demand response and price response on the long term load forecast</a:t>
            </a:r>
          </a:p>
          <a:p>
            <a:r>
              <a:rPr lang="en-US" altLang="en-US" smtClean="0"/>
              <a:t>Advanced metering</a:t>
            </a:r>
          </a:p>
          <a:p>
            <a:pPr lvl="1"/>
            <a:r>
              <a:rPr lang="en-US" altLang="en-US" smtClean="0"/>
              <a:t>Enablement of DR is an important element in the return on the AMI investment</a:t>
            </a:r>
            <a:endParaRPr lang="en-US" altLang="en-US" sz="1000" smtClean="0"/>
          </a:p>
          <a:p>
            <a:r>
              <a:rPr lang="en-US" altLang="en-US" smtClean="0"/>
              <a:t>There are limits on the amount of DR that the ISO can contract for (e.g., Ancillary Services and ERS).  </a:t>
            </a:r>
          </a:p>
          <a:p>
            <a:pPr lvl="1"/>
            <a:r>
              <a:rPr lang="en-US" altLang="en-US" smtClean="0"/>
              <a:t>Also true of TDSP load management programs</a:t>
            </a:r>
          </a:p>
          <a:p>
            <a:r>
              <a:rPr lang="en-US" altLang="en-US" smtClean="0"/>
              <a:t>The bulk of new DR will likely need to be enabled by LSEs:</a:t>
            </a:r>
          </a:p>
          <a:p>
            <a:pPr lvl="1"/>
            <a:r>
              <a:rPr lang="en-US" altLang="en-US" smtClean="0"/>
              <a:t>Price and 4CP-responsive Load</a:t>
            </a:r>
          </a:p>
          <a:p>
            <a:pPr lvl="1"/>
            <a:r>
              <a:rPr lang="en-US" altLang="en-US" smtClean="0"/>
              <a:t>Other retail DR incentives and technologies</a:t>
            </a:r>
          </a:p>
          <a:p>
            <a:r>
              <a:rPr lang="en-US" altLang="en-US" smtClean="0"/>
              <a:t>Ability to track growth of these products is a key metric in measuring the success of the ERCOT retail market</a:t>
            </a:r>
          </a:p>
          <a:p>
            <a:endParaRPr lang="en-US" altLang="en-US" smtClean="0"/>
          </a:p>
          <a:p>
            <a:endParaRPr lang="en-US" altLang="en-US" smtClean="0"/>
          </a:p>
          <a:p>
            <a:pPr lvl="1">
              <a:buFontTx/>
              <a:buNone/>
            </a:pPr>
            <a:endParaRPr lang="en-US" altLang="en-US" smtClean="0">
              <a:solidFill>
                <a:srgbClr val="FF0000"/>
              </a:solidFill>
            </a:endParaRPr>
          </a:p>
          <a:p>
            <a:endParaRPr lang="en-US" altLang="en-US" smtClean="0"/>
          </a:p>
        </p:txBody>
      </p:sp>
      <p:sp>
        <p:nvSpPr>
          <p:cNvPr id="1638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PUC Rule</a:t>
            </a:r>
          </a:p>
        </p:txBody>
      </p:sp>
      <p:sp>
        <p:nvSpPr>
          <p:cNvPr id="18435" name="Content Placeholder 2"/>
          <p:cNvSpPr>
            <a:spLocks noGrp="1"/>
          </p:cNvSpPr>
          <p:nvPr>
            <p:ph idx="1"/>
          </p:nvPr>
        </p:nvSpPr>
        <p:spPr/>
        <p:txBody>
          <a:bodyPr/>
          <a:lstStyle/>
          <a:p>
            <a:r>
              <a:rPr lang="en-US" altLang="en-US" sz="2400" smtClean="0"/>
              <a:t>Pursuant to PUC Subst. Rule §25.505(e) (5), </a:t>
            </a:r>
            <a:r>
              <a:rPr lang="en-US" altLang="en-US" sz="2400" b="0" smtClean="0"/>
              <a:t>“Load Serving Entities (LSEs) shall provide ERCOT with complete information on load response capabilities that are self-arranged or pursuant to bilateral agreements between LSEs and their customers”</a:t>
            </a:r>
          </a:p>
          <a:p>
            <a:endParaRPr lang="en-US" altLang="en-US" sz="2400" smtClean="0"/>
          </a:p>
        </p:txBody>
      </p:sp>
      <p:sp>
        <p:nvSpPr>
          <p:cNvPr id="4" name="Footer Placeholder 3"/>
          <p:cNvSpPr>
            <a:spLocks noGrp="1"/>
          </p:cNvSpPr>
          <p:nvPr>
            <p:ph type="ftr" sz="quarter" idx="11"/>
          </p:nvPr>
        </p:nvSpPr>
        <p:spPr/>
        <p:txBody>
          <a:bodyPr/>
          <a:lstStyle/>
          <a:p>
            <a:pPr>
              <a:defRPr/>
            </a:pPr>
            <a:r>
              <a:rPr lang="en-US" smtClean="0"/>
              <a:t>DR/Price Response</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smtClean="0"/>
              <a:t>The need to dig deeper</a:t>
            </a:r>
          </a:p>
        </p:txBody>
      </p:sp>
      <p:sp>
        <p:nvSpPr>
          <p:cNvPr id="3" name="Content Placeholder 2"/>
          <p:cNvSpPr>
            <a:spLocks noGrp="1"/>
          </p:cNvSpPr>
          <p:nvPr>
            <p:ph idx="1"/>
          </p:nvPr>
        </p:nvSpPr>
        <p:spPr>
          <a:xfrm>
            <a:off x="457200" y="1066800"/>
            <a:ext cx="8229600" cy="5105400"/>
          </a:xfrm>
        </p:spPr>
        <p:txBody>
          <a:bodyPr>
            <a:normAutofit fontScale="92500"/>
          </a:bodyPr>
          <a:lstStyle/>
          <a:p>
            <a:pPr>
              <a:defRPr/>
            </a:pPr>
            <a:r>
              <a:rPr lang="en-US" dirty="0" smtClean="0"/>
              <a:t>Phase 1 – Survey </a:t>
            </a:r>
          </a:p>
          <a:p>
            <a:pPr lvl="1">
              <a:defRPr/>
            </a:pPr>
            <a:r>
              <a:rPr lang="en-US" dirty="0" smtClean="0"/>
              <a:t>Results shared with market in Aug 2013 (RMS and DSWG)</a:t>
            </a:r>
          </a:p>
          <a:p>
            <a:pPr>
              <a:buFontTx/>
              <a:buNone/>
              <a:defRPr/>
            </a:pPr>
            <a:endParaRPr lang="en-US" dirty="0" smtClean="0"/>
          </a:p>
          <a:p>
            <a:pPr>
              <a:defRPr/>
            </a:pPr>
            <a:r>
              <a:rPr lang="en-US" dirty="0" smtClean="0"/>
              <a:t>Phase 2 – Data collection </a:t>
            </a:r>
          </a:p>
          <a:p>
            <a:pPr lvl="1">
              <a:defRPr/>
            </a:pPr>
            <a:r>
              <a:rPr lang="en-US" dirty="0" smtClean="0"/>
              <a:t>Collected ESIID information from REPs Oct 2013</a:t>
            </a:r>
          </a:p>
          <a:p>
            <a:pPr lvl="1">
              <a:defRPr/>
            </a:pPr>
            <a:r>
              <a:rPr lang="en-US" dirty="0" smtClean="0"/>
              <a:t>Additional survey used to collect events from REPS</a:t>
            </a:r>
          </a:p>
          <a:p>
            <a:pPr lvl="1">
              <a:defRPr/>
            </a:pPr>
            <a:r>
              <a:rPr lang="en-US" dirty="0" smtClean="0"/>
              <a:t>Phone calls with NOIEs </a:t>
            </a:r>
          </a:p>
          <a:p>
            <a:pPr>
              <a:buFontTx/>
              <a:buNone/>
              <a:defRPr/>
            </a:pPr>
            <a:endParaRPr lang="en-US" dirty="0" smtClean="0"/>
          </a:p>
          <a:p>
            <a:pPr>
              <a:defRPr/>
            </a:pPr>
            <a:r>
              <a:rPr lang="en-US" dirty="0" smtClean="0"/>
              <a:t>Phase 3 – Analysis </a:t>
            </a:r>
          </a:p>
          <a:p>
            <a:pPr lvl="1">
              <a:defRPr/>
            </a:pPr>
            <a:r>
              <a:rPr lang="en-US" dirty="0" smtClean="0"/>
              <a:t>After data collection, evaluation of price elasticity and how it affects:</a:t>
            </a:r>
          </a:p>
          <a:p>
            <a:pPr lvl="2">
              <a:defRPr/>
            </a:pPr>
            <a:r>
              <a:rPr lang="en-US" dirty="0" smtClean="0"/>
              <a:t>Load forecasting</a:t>
            </a:r>
          </a:p>
          <a:p>
            <a:pPr lvl="2">
              <a:defRPr/>
            </a:pPr>
            <a:r>
              <a:rPr lang="en-US" dirty="0" smtClean="0"/>
              <a:t>Wholesale market price formation</a:t>
            </a:r>
          </a:p>
          <a:p>
            <a:pPr lvl="2">
              <a:defRPr/>
            </a:pPr>
            <a:r>
              <a:rPr lang="en-US" dirty="0" smtClean="0"/>
              <a:t>Resource adequacy</a:t>
            </a:r>
          </a:p>
          <a:p>
            <a:pPr lvl="1">
              <a:defRPr/>
            </a:pPr>
            <a:r>
              <a:rPr lang="en-US" dirty="0" smtClean="0"/>
              <a:t>Analysis will be at the aggregate, no specific market participant information will be shared</a:t>
            </a:r>
          </a:p>
          <a:p>
            <a:pPr>
              <a:buFontTx/>
              <a:buNone/>
              <a:defRPr/>
            </a:pPr>
            <a:endParaRPr lang="en-US" dirty="0" smtClean="0"/>
          </a:p>
          <a:p>
            <a:pPr>
              <a:defRPr/>
            </a:pPr>
            <a:endParaRPr lang="en-US" dirty="0"/>
          </a:p>
        </p:txBody>
      </p:sp>
      <p:sp>
        <p:nvSpPr>
          <p:cNvPr id="20485"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
        <p:nvSpPr>
          <p:cNvPr id="19461" name="Left Arrow 8"/>
          <p:cNvSpPr>
            <a:spLocks noChangeArrowheads="1"/>
          </p:cNvSpPr>
          <p:nvPr/>
        </p:nvSpPr>
        <p:spPr bwMode="auto">
          <a:xfrm rot="-1812503">
            <a:off x="6546850" y="3057525"/>
            <a:ext cx="2084388" cy="838200"/>
          </a:xfrm>
          <a:prstGeom prst="leftArrow">
            <a:avLst>
              <a:gd name="adj1" fmla="val 50000"/>
              <a:gd name="adj2" fmla="val 48825"/>
            </a:avLst>
          </a:prstGeom>
          <a:noFill/>
          <a:ln w="444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800" b="0"/>
              <a:t>We are here!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t>Phase 2 – Data collection - REPs</a:t>
            </a:r>
          </a:p>
        </p:txBody>
      </p:sp>
      <p:sp>
        <p:nvSpPr>
          <p:cNvPr id="19459" name="Content Placeholder 2"/>
          <p:cNvSpPr>
            <a:spLocks noGrp="1"/>
          </p:cNvSpPr>
          <p:nvPr>
            <p:ph idx="1"/>
          </p:nvPr>
        </p:nvSpPr>
        <p:spPr/>
        <p:txBody>
          <a:bodyPr/>
          <a:lstStyle/>
          <a:p>
            <a:pPr>
              <a:defRPr/>
            </a:pPr>
            <a:r>
              <a:rPr lang="en-US" altLang="en-US" dirty="0" smtClean="0"/>
              <a:t>Thanks to the data collection &amp; survey, now we know:</a:t>
            </a:r>
          </a:p>
          <a:p>
            <a:pPr lvl="1">
              <a:defRPr/>
            </a:pPr>
            <a:r>
              <a:rPr lang="en-US" altLang="en-US" dirty="0" smtClean="0"/>
              <a:t>The number of premises on retail contracts for dynamic pricing and/or demand response</a:t>
            </a:r>
          </a:p>
          <a:p>
            <a:pPr lvl="2">
              <a:defRPr/>
            </a:pPr>
            <a:r>
              <a:rPr lang="en-US" altLang="en-US" dirty="0" smtClean="0"/>
              <a:t>Details collected in snapshot file received Aug 2013</a:t>
            </a:r>
          </a:p>
          <a:p>
            <a:pPr lvl="3">
              <a:defRPr/>
            </a:pPr>
            <a:r>
              <a:rPr lang="en-US" altLang="en-US" dirty="0" smtClean="0"/>
              <a:t>ESIID</a:t>
            </a:r>
          </a:p>
          <a:p>
            <a:pPr lvl="3">
              <a:defRPr/>
            </a:pPr>
            <a:r>
              <a:rPr lang="en-US" altLang="en-US" dirty="0" smtClean="0"/>
              <a:t>Category</a:t>
            </a:r>
          </a:p>
          <a:p>
            <a:pPr lvl="3">
              <a:defRPr/>
            </a:pPr>
            <a:r>
              <a:rPr lang="en-US" altLang="en-US" dirty="0" smtClean="0"/>
              <a:t>Direct Load Control Y/N</a:t>
            </a:r>
          </a:p>
          <a:p>
            <a:pPr lvl="2">
              <a:defRPr/>
            </a:pPr>
            <a:r>
              <a:rPr lang="en-US" altLang="en-US" dirty="0" smtClean="0"/>
              <a:t>Details collected in targeted surveys received Dec 2013</a:t>
            </a:r>
          </a:p>
          <a:p>
            <a:pPr lvl="3">
              <a:defRPr/>
            </a:pPr>
            <a:r>
              <a:rPr lang="en-US" altLang="en-US" dirty="0" smtClean="0"/>
              <a:t>List of dates and start/stop times for DR events</a:t>
            </a:r>
          </a:p>
          <a:p>
            <a:pPr lvl="3">
              <a:defRPr/>
            </a:pPr>
            <a:r>
              <a:rPr lang="en-US" altLang="en-US" dirty="0" smtClean="0"/>
              <a:t>What type of notification (if any)</a:t>
            </a:r>
          </a:p>
          <a:p>
            <a:pPr lvl="1">
              <a:buFontTx/>
              <a:buNone/>
              <a:defRPr/>
            </a:pPr>
            <a:endParaRPr lang="en-US" altLang="en-US" dirty="0" smtClean="0"/>
          </a:p>
          <a:p>
            <a:pPr marL="457200" lvl="1" indent="0">
              <a:buFontTx/>
              <a:buNone/>
              <a:defRPr/>
            </a:pPr>
            <a:endParaRPr lang="en-US" altLang="en-US" dirty="0" smtClean="0"/>
          </a:p>
          <a:p>
            <a:pPr>
              <a:buFontTx/>
              <a:buNone/>
              <a:defRPr/>
            </a:pPr>
            <a:endParaRPr lang="en-US" altLang="en-US" dirty="0" smtClean="0"/>
          </a:p>
          <a:p>
            <a:pPr>
              <a:defRPr/>
            </a:pPr>
            <a:endParaRPr lang="en-US" altLang="en-US" dirty="0" smtClean="0"/>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smtClean="0"/>
              <a:t>Phase 2 – Data collection - NOIEs</a:t>
            </a:r>
          </a:p>
        </p:txBody>
      </p:sp>
      <p:sp>
        <p:nvSpPr>
          <p:cNvPr id="19459" name="Content Placeholder 2"/>
          <p:cNvSpPr>
            <a:spLocks noGrp="1"/>
          </p:cNvSpPr>
          <p:nvPr>
            <p:ph idx="1"/>
          </p:nvPr>
        </p:nvSpPr>
        <p:spPr/>
        <p:txBody>
          <a:bodyPr/>
          <a:lstStyle/>
          <a:p>
            <a:pPr lvl="1">
              <a:defRPr/>
            </a:pPr>
            <a:endParaRPr lang="en-US" altLang="en-US" dirty="0" smtClean="0"/>
          </a:p>
          <a:p>
            <a:pPr lvl="1">
              <a:buFontTx/>
              <a:buNone/>
              <a:defRPr/>
            </a:pPr>
            <a:endParaRPr lang="en-US" altLang="en-US" dirty="0" smtClean="0"/>
          </a:p>
          <a:p>
            <a:pPr>
              <a:defRPr/>
            </a:pPr>
            <a:r>
              <a:rPr lang="en-US" altLang="en-US" dirty="0" smtClean="0"/>
              <a:t>Each MOU/COOP has different programs, different reporting methods and different event analysis methodologies </a:t>
            </a:r>
          </a:p>
          <a:p>
            <a:pPr marL="0" indent="0">
              <a:buFontTx/>
              <a:buNone/>
              <a:defRPr/>
            </a:pPr>
            <a:endParaRPr lang="en-US" altLang="en-US" dirty="0" smtClean="0"/>
          </a:p>
          <a:p>
            <a:pPr>
              <a:defRPr/>
            </a:pPr>
            <a:r>
              <a:rPr lang="en-US" altLang="en-US" dirty="0" smtClean="0"/>
              <a:t>Challenge to quantify impacts and align with REP findings</a:t>
            </a:r>
          </a:p>
          <a:p>
            <a:pPr lvl="1">
              <a:defRPr/>
            </a:pPr>
            <a:endParaRPr lang="en-US" altLang="en-US" dirty="0" smtClean="0"/>
          </a:p>
          <a:p>
            <a:pPr>
              <a:buFontTx/>
              <a:buNone/>
              <a:defRPr/>
            </a:pPr>
            <a:endParaRPr lang="en-US" altLang="en-US" dirty="0" smtClean="0"/>
          </a:p>
          <a:p>
            <a:pPr>
              <a:defRPr/>
            </a:pPr>
            <a:endParaRPr lang="en-US" altLang="en-US" dirty="0" smtClean="0"/>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Pricing Events -- June</a:t>
            </a:r>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pic>
        <p:nvPicPr>
          <p:cNvPr id="22532" name="Picture 8" descr="C:\Users\pwattles\AppData\Local\Microsoft\Windows\Temporary Internet Files\Content.Outlook\NSQQMZOX\rtspp june 2013.jpg"/>
          <p:cNvPicPr>
            <a:picLocks noChangeAspect="1" noChangeArrowheads="1"/>
          </p:cNvPicPr>
          <p:nvPr/>
        </p:nvPicPr>
        <p:blipFill>
          <a:blip r:embed="rId2">
            <a:extLst>
              <a:ext uri="{28A0092B-C50C-407E-A947-70E740481C1C}">
                <a14:useLocalDpi xmlns:a14="http://schemas.microsoft.com/office/drawing/2010/main" val="0"/>
              </a:ext>
            </a:extLst>
          </a:blip>
          <a:srcRect t="6334" r="4625"/>
          <a:stretch>
            <a:fillRect/>
          </a:stretch>
        </p:blipFill>
        <p:spPr bwMode="auto">
          <a:xfrm>
            <a:off x="171450" y="762000"/>
            <a:ext cx="744855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TextBox 9"/>
          <p:cNvSpPr txBox="1">
            <a:spLocks noChangeArrowheads="1"/>
          </p:cNvSpPr>
          <p:nvPr/>
        </p:nvSpPr>
        <p:spPr bwMode="auto">
          <a:xfrm>
            <a:off x="6261100" y="2438400"/>
            <a:ext cx="2578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400"/>
              <a:t>June 2013, North Load Zone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smtClean="0"/>
              <a:t>Pricing Events – July</a:t>
            </a:r>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grpSp>
        <p:nvGrpSpPr>
          <p:cNvPr id="23556" name="Group 5"/>
          <p:cNvGrpSpPr>
            <a:grpSpLocks/>
          </p:cNvGrpSpPr>
          <p:nvPr/>
        </p:nvGrpSpPr>
        <p:grpSpPr bwMode="auto">
          <a:xfrm>
            <a:off x="152400" y="762000"/>
            <a:ext cx="7924800" cy="5486400"/>
            <a:chOff x="152400" y="762000"/>
            <a:chExt cx="7924801" cy="5486400"/>
          </a:xfrm>
        </p:grpSpPr>
        <p:pic>
          <p:nvPicPr>
            <p:cNvPr id="23558" name="Picture 2" descr="C:\Users\pwattles\AppData\Local\Microsoft\Windows\Temporary Internet Files\Content.Outlook\NSQQMZOX\rtspp july 2013.jpg"/>
            <p:cNvPicPr>
              <a:picLocks noChangeAspect="1" noChangeArrowheads="1"/>
            </p:cNvPicPr>
            <p:nvPr/>
          </p:nvPicPr>
          <p:blipFill>
            <a:blip r:embed="rId2">
              <a:extLst>
                <a:ext uri="{28A0092B-C50C-407E-A947-70E740481C1C}">
                  <a14:useLocalDpi xmlns:a14="http://schemas.microsoft.com/office/drawing/2010/main" val="0"/>
                </a:ext>
              </a:extLst>
            </a:blip>
            <a:srcRect t="6334" r="2251"/>
            <a:stretch>
              <a:fillRect/>
            </a:stretch>
          </p:blipFill>
          <p:spPr bwMode="auto">
            <a:xfrm>
              <a:off x="152400" y="762000"/>
              <a:ext cx="7634101"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9" name="TextBox 3"/>
            <p:cNvSpPr txBox="1">
              <a:spLocks noChangeArrowheads="1"/>
            </p:cNvSpPr>
            <p:nvPr/>
          </p:nvSpPr>
          <p:spPr bwMode="auto">
            <a:xfrm>
              <a:off x="7543801" y="5715000"/>
              <a:ext cx="533400" cy="2462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000" b="0"/>
                <a:t>3000</a:t>
              </a:r>
            </a:p>
          </p:txBody>
        </p:sp>
      </p:grpSp>
      <p:sp>
        <p:nvSpPr>
          <p:cNvPr id="23557" name="TextBox 9"/>
          <p:cNvSpPr txBox="1">
            <a:spLocks noChangeArrowheads="1"/>
          </p:cNvSpPr>
          <p:nvPr/>
        </p:nvSpPr>
        <p:spPr bwMode="auto">
          <a:xfrm>
            <a:off x="6319838" y="2514600"/>
            <a:ext cx="2519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400"/>
              <a:t>July 2013, North Load Zone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44450" cap="flat" cmpd="sng" algn="ctr">
          <a:solidFill>
            <a:schemeClr val="tx2"/>
          </a:solidFill>
          <a:prstDash val="sysDot"/>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44450" cap="flat" cmpd="sng" algn="ctr">
          <a:solidFill>
            <a:schemeClr val="tx2"/>
          </a:solidFill>
          <a:prstDash val="sysDot"/>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3B13D1BA20FC4FB189184BE8D69090" ma:contentTypeVersion="0" ma:contentTypeDescription="Create a new document." ma:contentTypeScope="" ma:versionID="e14b024ae848adf4f060db172eba114c">
  <xsd:schema xmlns:xsd="http://www.w3.org/2001/XMLSchema" xmlns:xs="http://www.w3.org/2001/XMLSchema" xmlns:p="http://schemas.microsoft.com/office/2006/metadata/properties" xmlns:ns2="db64cb27-6b28-4b9c-8349-fb9d75ca0197" targetNamespace="http://schemas.microsoft.com/office/2006/metadata/properties" ma:root="true" ma:fieldsID="8a4c4db3a5b36377c3f0cb86f30cf40d" ns2:_="">
    <xsd:import namespace="db64cb27-6b28-4b9c-8349-fb9d75ca0197"/>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64cb27-6b28-4b9c-8349-fb9d75ca0197"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format="Dropdown" ma:internalName="Information_x0020_Classification" ma:readOnly="false">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Information_x0020_Classification xmlns="db64cb27-6b28-4b9c-8349-fb9d75ca0197">ERCOT Limited</Information_x0020_Classification>
  </documentManagement>
</p:properties>
</file>

<file path=customXml/itemProps1.xml><?xml version="1.0" encoding="utf-8"?>
<ds:datastoreItem xmlns:ds="http://schemas.openxmlformats.org/officeDocument/2006/customXml" ds:itemID="{1BB20453-2C19-45F1-B6CA-2E8E3D1CB07C}">
  <ds:schemaRefs>
    <ds:schemaRef ds:uri="http://schemas.microsoft.com/office/2006/metadata/longProperties"/>
  </ds:schemaRefs>
</ds:datastoreItem>
</file>

<file path=customXml/itemProps2.xml><?xml version="1.0" encoding="utf-8"?>
<ds:datastoreItem xmlns:ds="http://schemas.openxmlformats.org/officeDocument/2006/customXml" ds:itemID="{DE0004A9-E339-40E5-8AB0-BF1B5CE642F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b64cb27-6b28-4b9c-8349-fb9d75ca01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A8520E3-500C-4353-92E1-CDEB8DD238ED}">
  <ds:schemaRefs>
    <ds:schemaRef ds:uri="http://schemas.microsoft.com/sharepoint/v3/contenttype/forms"/>
  </ds:schemaRefs>
</ds:datastoreItem>
</file>

<file path=customXml/itemProps4.xml><?xml version="1.0" encoding="utf-8"?>
<ds:datastoreItem xmlns:ds="http://schemas.openxmlformats.org/officeDocument/2006/customXml" ds:itemID="{018A0BC1-488D-421D-A3AD-AFA14F5063BF}">
  <ds:schemaRefs>
    <ds:schemaRef ds:uri="http://purl.org/dc/dcmitype/"/>
    <ds:schemaRef ds:uri="http://schemas.openxmlformats.org/package/2006/metadata/core-properties"/>
    <ds:schemaRef ds:uri="http://schemas.microsoft.com/office/infopath/2007/PartnerControls"/>
    <ds:schemaRef ds:uri="http://purl.org/dc/terms/"/>
    <ds:schemaRef ds:uri="db64cb27-6b28-4b9c-8349-fb9d75ca0197"/>
    <ds:schemaRef ds:uri="http://schemas.microsoft.com/office/2006/documentManagement/types"/>
    <ds:schemaRef ds:uri="http://schemas.microsoft.com/office/2006/metadata/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15178</TotalTime>
  <Words>1543</Words>
  <Application>Microsoft Office PowerPoint</Application>
  <PresentationFormat>On-screen Show (4:3)</PresentationFormat>
  <Paragraphs>218</Paragraphs>
  <Slides>24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Arial Black</vt:lpstr>
      <vt:lpstr>Britannic Bold</vt:lpstr>
      <vt:lpstr>Custom Design</vt:lpstr>
      <vt:lpstr>Price Responsive Load / Retail DR    Workshop  </vt:lpstr>
      <vt:lpstr>April Workshop Agenda</vt:lpstr>
      <vt:lpstr>Why it’s important to understand retail DR &amp; price response</vt:lpstr>
      <vt:lpstr>PUC Rule</vt:lpstr>
      <vt:lpstr>The need to dig deeper</vt:lpstr>
      <vt:lpstr>Phase 2 – Data collection - REPs</vt:lpstr>
      <vt:lpstr>Phase 2 – Data collection - NOIEs</vt:lpstr>
      <vt:lpstr>Pricing Events -- June</vt:lpstr>
      <vt:lpstr>Pricing Events – July</vt:lpstr>
      <vt:lpstr>Pricing Events – August</vt:lpstr>
      <vt:lpstr>Pricing Events – September</vt:lpstr>
      <vt:lpstr>Phase 3 – Analysis Part 1</vt:lpstr>
      <vt:lpstr>Phase 3 – Analysis Part 2</vt:lpstr>
      <vt:lpstr>PowerPoint Presentation</vt:lpstr>
      <vt:lpstr>Lessons Learned from Data Collection Phase</vt:lpstr>
      <vt:lpstr>Lessons Learned from Data Collection Phase</vt:lpstr>
      <vt:lpstr>PowerPoint Presentation</vt:lpstr>
      <vt:lpstr>Workshop discussions</vt:lpstr>
      <vt:lpstr>Workshop discussions</vt:lpstr>
      <vt:lpstr>Workshop discussions</vt:lpstr>
      <vt:lpstr>Next Steps</vt:lpstr>
      <vt:lpstr>Questions?</vt:lpstr>
      <vt:lpstr>Appendix - Definitions</vt:lpstr>
      <vt:lpstr>Appendix - Definitions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Draft April 9 Workshop presentation</dc:title>
  <dc:creator>Wattles, Paul</dc:creator>
  <cp:lastModifiedBy>tgarza</cp:lastModifiedBy>
  <cp:revision>808</cp:revision>
  <dcterms:created xsi:type="dcterms:W3CDTF">2005-04-21T14:28:35Z</dcterms:created>
  <dcterms:modified xsi:type="dcterms:W3CDTF">2017-02-09T14:17:29Z</dcterms:modified>
</cp:coreProperties>
</file>