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xlsb" ContentType="application/vnd.ms-excel.sheet.binary.macroEnabled.12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8"/>
  </p:notesMasterIdLst>
  <p:handoutMasterIdLst>
    <p:handoutMasterId r:id="rId9"/>
  </p:handoutMasterIdLst>
  <p:sldIdLst>
    <p:sldId id="258" r:id="rId2"/>
    <p:sldId id="301" r:id="rId3"/>
    <p:sldId id="300" r:id="rId4"/>
    <p:sldId id="302" r:id="rId5"/>
    <p:sldId id="303" r:id="rId6"/>
    <p:sldId id="286" r:id="rId7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90E692"/>
    <a:srgbClr val="9ED3D7"/>
    <a:srgbClr val="0066FF"/>
    <a:srgbClr val="99CCFF"/>
    <a:srgbClr val="0000CC"/>
    <a:srgbClr val="CC0000"/>
    <a:srgbClr val="66CCFF"/>
    <a:srgbClr val="40949A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138" autoAdjust="0"/>
    <p:restoredTop sz="83792" autoAdjust="0"/>
  </p:normalViewPr>
  <p:slideViewPr>
    <p:cSldViewPr>
      <p:cViewPr>
        <p:scale>
          <a:sx n="100" d="100"/>
          <a:sy n="100" d="100"/>
        </p:scale>
        <p:origin x="-150" y="-120"/>
      </p:cViewPr>
      <p:guideLst>
        <p:guide orient="horz" pos="4224"/>
        <p:guide pos="153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1950" y="-84"/>
      </p:cViewPr>
      <p:guideLst>
        <p:guide orient="horz" pos="2929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67" tIns="46484" rIns="92967" bIns="46484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938" y="0"/>
            <a:ext cx="3037840" cy="464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67" tIns="46484" rIns="92967" bIns="46484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62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0214"/>
            <a:ext cx="3037840" cy="46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67" tIns="46484" rIns="92967" bIns="46484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62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938" y="8830214"/>
            <a:ext cx="3037840" cy="46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67" tIns="46484" rIns="92967" bIns="46484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7E62767C-45DE-4560-B7DE-CA3DA89665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5433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67" tIns="46484" rIns="92967" bIns="46484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938" y="0"/>
            <a:ext cx="3037840" cy="464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67" tIns="46484" rIns="92967" bIns="46484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9788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040" y="4415911"/>
            <a:ext cx="5608320" cy="4182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67" tIns="46484" rIns="92967" bIns="4648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0214"/>
            <a:ext cx="3037840" cy="46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67" tIns="46484" rIns="92967" bIns="46484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938" y="8830214"/>
            <a:ext cx="3037840" cy="46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67" tIns="46484" rIns="92967" bIns="46484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78A93F0-6B34-4737-81C5-AA09B79767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40455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Line 14"/>
          <p:cNvSpPr>
            <a:spLocks noChangeShapeType="1"/>
          </p:cNvSpPr>
          <p:nvPr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533400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2133600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Feb. 3, 2015</a:t>
            </a:r>
            <a:endParaRPr lang="en-US"/>
          </a:p>
        </p:txBody>
      </p:sp>
      <p:sp>
        <p:nvSpPr>
          <p:cNvPr id="8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2895600" cy="419100"/>
          </a:xfrm>
        </p:spPr>
        <p:txBody>
          <a:bodyPr/>
          <a:lstStyle>
            <a:lvl1pPr algn="l"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DSWG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8D6CB9-DC31-455B-8413-BF6873B908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DSWG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Feb. 3, 2015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43DE63-DED7-4464-A096-731993A5E5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DSWG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Feb. 3, 2015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5CB116-8B71-42E7-A2E2-2565BD6221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DSWG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Feb. 3, 2015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066800"/>
            <a:ext cx="8229600" cy="47244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E76425-1D2E-4A00-9389-2F13FF5E5F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DSWG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Feb. 3, 2015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3F2595-9186-4091-9FC4-FE34C5EA1C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DSWG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Feb. 3, 2015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A2055B-F4DE-4B1B-A60A-85D5991B65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DSWG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Feb. 3, 2015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E988AB-495E-4BB5-963C-0DF6388650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DSWG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Feb. 3, 2015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E49438-D142-46A9-ADF1-F3C1923D98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DSWG</a:t>
            </a:r>
            <a:endParaRPr lang="en-US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Feb. 3, 2015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24E791-27F0-4B7E-9D8A-54A396B468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DSWG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Feb. 3, 2015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4E0585-E369-4424-B4A8-CDC7EE962C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DSWG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Feb. 3, 2015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25C741-2A65-4A19-942F-2384BC1441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DSWG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Feb. 3, 2015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3721AF-90A7-4361-8137-2F29565C34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DSWG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Feb. 3, 2015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233EB112-9CBB-44E7-A7FC-7363E4EC2E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61" name="Rectangle 9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867400" y="645795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r>
              <a:rPr lang="en-US" smtClean="0"/>
              <a:t>DSWG</a:t>
            </a:r>
            <a:endParaRPr lang="en-US"/>
          </a:p>
        </p:txBody>
      </p:sp>
      <p:sp>
        <p:nvSpPr>
          <p:cNvPr id="23563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r>
              <a:rPr lang="en-US" smtClean="0"/>
              <a:t>Feb. 3, 2015</a:t>
            </a:r>
            <a:endParaRPr lang="en-US"/>
          </a:p>
        </p:txBody>
      </p:sp>
      <p:sp>
        <p:nvSpPr>
          <p:cNvPr id="23564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8862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86499295-1057-4CEF-8540-1CABA3297AB8}" type="slidenum">
              <a:rPr lang="en-US" sz="1400"/>
              <a:pPr algn="ctr">
                <a:defRPr/>
              </a:pPr>
              <a:t>‹#›</a:t>
            </a:fld>
            <a:endParaRPr lang="en-US" sz="14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32" r:id="rId2"/>
    <p:sldLayoutId id="2147483833" r:id="rId3"/>
    <p:sldLayoutId id="2147483834" r:id="rId4"/>
    <p:sldLayoutId id="2147483835" r:id="rId5"/>
    <p:sldLayoutId id="2147483836" r:id="rId6"/>
    <p:sldLayoutId id="2147483837" r:id="rId7"/>
    <p:sldLayoutId id="2147483838" r:id="rId8"/>
    <p:sldLayoutId id="2147483839" r:id="rId9"/>
    <p:sldLayoutId id="2147483840" r:id="rId10"/>
    <p:sldLayoutId id="2147483841" r:id="rId11"/>
    <p:sldLayoutId id="2147483842" r:id="rId12"/>
    <p:sldLayoutId id="2147483843" r:id="rId13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Binary_Worksheet1.xlsb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Binary_Worksheet2.xlsb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2333625" y="1885950"/>
            <a:ext cx="6019800" cy="1238250"/>
          </a:xfrm>
        </p:spPr>
        <p:txBody>
          <a:bodyPr/>
          <a:lstStyle/>
          <a:p>
            <a:pPr eaLnBrk="1" hangingPunct="1"/>
            <a:r>
              <a:rPr lang="en-US" sz="2400" dirty="0" smtClean="0"/>
              <a:t>Retail DR and Price Response</a:t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2014 Product Headcounts</a:t>
            </a:r>
          </a:p>
        </p:txBody>
      </p:sp>
      <p:sp>
        <p:nvSpPr>
          <p:cNvPr id="3075" name="Text Box 21"/>
          <p:cNvSpPr txBox="1">
            <a:spLocks noChangeArrowheads="1"/>
          </p:cNvSpPr>
          <p:nvPr/>
        </p:nvSpPr>
        <p:spPr bwMode="auto">
          <a:xfrm>
            <a:off x="2362200" y="4207639"/>
            <a:ext cx="6400800" cy="1431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bg1"/>
                </a:solidFill>
              </a:rPr>
              <a:t>Paul Wattles, ERCOT Market Design &amp; Development</a:t>
            </a:r>
          </a:p>
          <a:p>
            <a:pPr>
              <a:spcBef>
                <a:spcPts val="600"/>
              </a:spcBef>
            </a:pPr>
            <a:endParaRPr lang="en-US" b="1" dirty="0" smtClean="0">
              <a:solidFill>
                <a:schemeClr val="bg1"/>
              </a:solidFill>
            </a:endParaRPr>
          </a:p>
          <a:p>
            <a:pPr>
              <a:spcBef>
                <a:spcPts val="600"/>
              </a:spcBef>
            </a:pPr>
            <a:r>
              <a:rPr lang="en-US" b="1" dirty="0" smtClean="0">
                <a:solidFill>
                  <a:schemeClr val="bg1"/>
                </a:solidFill>
              </a:rPr>
              <a:t>DSWG</a:t>
            </a:r>
          </a:p>
          <a:p>
            <a:pPr>
              <a:spcBef>
                <a:spcPts val="600"/>
              </a:spcBef>
            </a:pPr>
            <a:r>
              <a:rPr lang="en-US" dirty="0" smtClean="0">
                <a:solidFill>
                  <a:schemeClr val="bg1"/>
                </a:solidFill>
              </a:rPr>
              <a:t>Feb. 3, 2015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953000"/>
          </a:xfrm>
        </p:spPr>
        <p:txBody>
          <a:bodyPr/>
          <a:lstStyle/>
          <a:p>
            <a:r>
              <a:rPr lang="en-US" dirty="0" smtClean="0"/>
              <a:t>ERCOT has been working with LSEs (REPs and NOIEs) to begin tracking growth of retail product offerings for dynamic pricing and other retail demand response incentives</a:t>
            </a:r>
          </a:p>
          <a:p>
            <a:r>
              <a:rPr lang="en-US" dirty="0" smtClean="0"/>
              <a:t>REPs have now provided lists of ESI IDs enrolled in various product types on two snapshot dates:</a:t>
            </a:r>
          </a:p>
          <a:p>
            <a:pPr lvl="1"/>
            <a:r>
              <a:rPr lang="en-US" dirty="0" smtClean="0"/>
              <a:t>June 15, 2013</a:t>
            </a:r>
          </a:p>
          <a:p>
            <a:pPr lvl="1"/>
            <a:r>
              <a:rPr lang="en-US" dirty="0" smtClean="0"/>
              <a:t>Sept. 30, 2014 </a:t>
            </a:r>
          </a:p>
          <a:p>
            <a:pPr lvl="2"/>
            <a:r>
              <a:rPr lang="en-US" dirty="0" smtClean="0"/>
              <a:t>After 2013 experience and dialogue with market participants, we concluded end-of-summer snapshot had more value than early summer snapshot</a:t>
            </a:r>
          </a:p>
          <a:p>
            <a:r>
              <a:rPr lang="en-US" dirty="0" smtClean="0"/>
              <a:t>This presentation provides an update on those REP headcounts</a:t>
            </a:r>
          </a:p>
          <a:p>
            <a:pPr lvl="1"/>
            <a:r>
              <a:rPr lang="en-US" dirty="0" smtClean="0"/>
              <a:t>Additional analysis, including responses to price events (such as they are) and shifts in behavior by TOU customers, is under way now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DSWG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Feb. 3,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2809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Product types &amp; REP-reported enrollment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Feb. 3, 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DSWG</a:t>
            </a:r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26383233"/>
              </p:ext>
            </p:extLst>
          </p:nvPr>
        </p:nvGraphicFramePr>
        <p:xfrm>
          <a:off x="372872" y="976124"/>
          <a:ext cx="8313928" cy="33672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name="Binary Worksheet" r:id="rId3" imgW="6105441" imgH="2143090" progId="Excel.SheetBinaryMacroEnabled.12">
                  <p:embed/>
                </p:oleObj>
              </mc:Choice>
              <mc:Fallback>
                <p:oleObj name="Binary Worksheet" r:id="rId3" imgW="6105441" imgH="2143090" progId="Excel.SheetBinaryMacroEnabled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72872" y="976124"/>
                        <a:ext cx="8313928" cy="336727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57200" y="4495800"/>
            <a:ext cx="8229600" cy="1600200"/>
          </a:xfrm>
        </p:spPr>
        <p:txBody>
          <a:bodyPr/>
          <a:lstStyle/>
          <a:p>
            <a:r>
              <a:rPr lang="en-US" sz="1600" dirty="0" smtClean="0"/>
              <a:t>Notes:</a:t>
            </a:r>
          </a:p>
          <a:p>
            <a:pPr lvl="1"/>
            <a:r>
              <a:rPr lang="en-US" sz="1600" dirty="0" smtClean="0"/>
              <a:t>170-fold increase in residential Peak Rebate</a:t>
            </a:r>
          </a:p>
          <a:p>
            <a:pPr lvl="1"/>
            <a:r>
              <a:rPr lang="en-US" sz="1600" dirty="0" smtClean="0"/>
              <a:t>115% increase in residential Time of Use</a:t>
            </a:r>
          </a:p>
          <a:p>
            <a:pPr lvl="1"/>
            <a:r>
              <a:rPr lang="en-US" sz="1600" dirty="0" smtClean="0"/>
              <a:t>123% increase in C&amp;I Real-time Pricing</a:t>
            </a:r>
          </a:p>
          <a:p>
            <a:pPr lvl="1"/>
            <a:r>
              <a:rPr lang="en-US" sz="1600" dirty="0" smtClean="0"/>
              <a:t>72% decline in C&amp;I Block &amp; Index Pricing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8570082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Product enrollment changes - 2013 vs 2014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Feb. 3, 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DSWG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42925" y="4114800"/>
            <a:ext cx="8001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 smtClean="0"/>
              <a:t>Enrollment changes are independent of reporting REP and 2013 Product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Some ESI IDs participating in both 2013 and 2014 changed to a new REP and/or to different product(s)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 smtClean="0"/>
              <a:t>Examples: 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An ESI ID on REP A’s TOU product who switched to REP B’s PR product would show up in the middle columns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An ESI ID that rolled off of all retail DR products by 9/30/14 would show up in left columns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An ESI ID new to retail DR products in 2014 would show up in right columns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6644752"/>
              </p:ext>
            </p:extLst>
          </p:nvPr>
        </p:nvGraphicFramePr>
        <p:xfrm>
          <a:off x="304800" y="914400"/>
          <a:ext cx="8617104" cy="304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9" name="Binary Worksheet" r:id="rId3" imgW="8029457" imgH="2343025" progId="Excel.SheetBinaryMacroEnabled.12">
                  <p:embed/>
                </p:oleObj>
              </mc:Choice>
              <mc:Fallback>
                <p:oleObj name="Binary Worksheet" r:id="rId3" imgW="8029457" imgH="2343025" progId="Excel.SheetBinaryMacroEnabled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04800" y="914400"/>
                        <a:ext cx="8617104" cy="304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246117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Parting thoughts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is not a pure science; many lines are blurred</a:t>
            </a:r>
          </a:p>
          <a:p>
            <a:pPr lvl="1"/>
            <a:r>
              <a:rPr lang="en-US" dirty="0" smtClean="0"/>
              <a:t>As hard as we worked on developing the product </a:t>
            </a:r>
            <a:br>
              <a:rPr lang="en-US" dirty="0" smtClean="0"/>
            </a:br>
            <a:r>
              <a:rPr lang="en-US" dirty="0" smtClean="0"/>
              <a:t>definitions, there is still some confusion</a:t>
            </a:r>
          </a:p>
          <a:p>
            <a:pPr lvl="1"/>
            <a:r>
              <a:rPr lang="en-US" dirty="0"/>
              <a:t>REP </a:t>
            </a:r>
            <a:r>
              <a:rPr lang="en-US" dirty="0" smtClean="0"/>
              <a:t>offerings not necessarily easy to match to the </a:t>
            </a:r>
            <a:br>
              <a:rPr lang="en-US" dirty="0" smtClean="0"/>
            </a:br>
            <a:r>
              <a:rPr lang="en-US" dirty="0" smtClean="0"/>
              <a:t>ERCOT </a:t>
            </a:r>
            <a:r>
              <a:rPr lang="en-US" dirty="0"/>
              <a:t>categories </a:t>
            </a:r>
          </a:p>
          <a:p>
            <a:pPr lvl="1"/>
            <a:r>
              <a:rPr lang="en-US" dirty="0" smtClean="0"/>
              <a:t>REP databases may not be built to track product types through a customer’s history</a:t>
            </a:r>
          </a:p>
          <a:p>
            <a:r>
              <a:rPr lang="en-US" dirty="0" smtClean="0"/>
              <a:t>This helps to explain some of the 2013-14 transitions, but makes year-to-year headcount tracking an inexact science</a:t>
            </a:r>
          </a:p>
          <a:p>
            <a:r>
              <a:rPr lang="en-US" dirty="0" smtClean="0"/>
              <a:t>Escalates the challenge of assigning product types to ESI IDs in real time under Loads in SCED v2 Proxy $G (if we go that route)</a:t>
            </a:r>
          </a:p>
          <a:p>
            <a:pPr lvl="1"/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DSWG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Feb. 3, 2015</a:t>
            </a:r>
            <a:endParaRPr lang="en-US"/>
          </a:p>
        </p:txBody>
      </p:sp>
      <p:pic>
        <p:nvPicPr>
          <p:cNvPr id="3075" name="Picture 3" descr="C:\Users\pwattles\AppData\Local\Microsoft\Windows\Temporary Internet Files\Content.IE5\W9RP8TDL\square-peg-banner[1]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745" r="26167"/>
          <a:stretch/>
        </p:blipFill>
        <p:spPr bwMode="auto">
          <a:xfrm>
            <a:off x="7696200" y="457200"/>
            <a:ext cx="914400" cy="1939392"/>
          </a:xfrm>
          <a:prstGeom prst="rect">
            <a:avLst/>
          </a:prstGeom>
          <a:noFill/>
          <a:ln w="19050">
            <a:solidFill>
              <a:schemeClr val="accent3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sr.photos2.fotosearch.com/bthumb/CSP/CSP817/k817113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5029200"/>
            <a:ext cx="1447800" cy="12774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3203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DSWG</a:t>
            </a:r>
          </a:p>
        </p:txBody>
      </p:sp>
      <p:sp>
        <p:nvSpPr>
          <p:cNvPr id="19459" name="Date Placeholder 5"/>
          <p:cNvSpPr>
            <a:spLocks noGrp="1"/>
          </p:cNvSpPr>
          <p:nvPr>
            <p:ph type="dt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Feb. 3, 2015</a:t>
            </a:r>
          </a:p>
        </p:txBody>
      </p:sp>
      <p:grpSp>
        <p:nvGrpSpPr>
          <p:cNvPr id="19460" name="Group 3"/>
          <p:cNvGrpSpPr>
            <a:grpSpLocks/>
          </p:cNvGrpSpPr>
          <p:nvPr/>
        </p:nvGrpSpPr>
        <p:grpSpPr bwMode="auto">
          <a:xfrm>
            <a:off x="3860337" y="2409825"/>
            <a:ext cx="1321263" cy="2238375"/>
            <a:chOff x="1968" y="672"/>
            <a:chExt cx="1416" cy="2400"/>
          </a:xfrm>
        </p:grpSpPr>
        <p:pic>
          <p:nvPicPr>
            <p:cNvPr id="19462" name="Picture 4" descr="MCj03403080000[1]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968" y="672"/>
              <a:ext cx="1416" cy="2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463" name="Text Box 5"/>
            <p:cNvSpPr txBox="1">
              <a:spLocks noChangeArrowheads="1"/>
            </p:cNvSpPr>
            <p:nvPr/>
          </p:nvSpPr>
          <p:spPr bwMode="auto">
            <a:xfrm>
              <a:off x="2496" y="1008"/>
              <a:ext cx="576" cy="36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600" dirty="0">
                  <a:latin typeface="Britannic Bold" pitchFamily="34" charset="0"/>
                </a:rPr>
                <a:t>ON</a:t>
              </a:r>
            </a:p>
          </p:txBody>
        </p:sp>
        <p:sp>
          <p:nvSpPr>
            <p:cNvPr id="19464" name="Text Box 6"/>
            <p:cNvSpPr txBox="1">
              <a:spLocks noChangeArrowheads="1"/>
            </p:cNvSpPr>
            <p:nvPr/>
          </p:nvSpPr>
          <p:spPr bwMode="auto">
            <a:xfrm>
              <a:off x="2496" y="2353"/>
              <a:ext cx="576" cy="36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600" dirty="0">
                  <a:latin typeface="Britannic Bold" pitchFamily="34" charset="0"/>
                </a:rPr>
                <a:t>OFF</a:t>
              </a:r>
            </a:p>
          </p:txBody>
        </p:sp>
      </p:grpSp>
      <p:sp>
        <p:nvSpPr>
          <p:cNvPr id="194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44450" cap="flat" cmpd="sng" algn="ctr">
          <a:solidFill>
            <a:schemeClr val="tx2"/>
          </a:solidFill>
          <a:prstDash val="sysDot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44450" cap="flat" cmpd="sng" algn="ctr">
          <a:solidFill>
            <a:schemeClr val="tx2"/>
          </a:solidFill>
          <a:prstDash val="sysDot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17989</TotalTime>
  <Words>318</Words>
  <Application>Microsoft Office PowerPoint</Application>
  <PresentationFormat>On-screen Show (4:3)</PresentationFormat>
  <Paragraphs>46</Paragraphs>
  <Slides>6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Custom Design</vt:lpstr>
      <vt:lpstr>Binary Worksheet</vt:lpstr>
      <vt:lpstr>Retail DR and Price Response  2014 Product Headcounts</vt:lpstr>
      <vt:lpstr>Background</vt:lpstr>
      <vt:lpstr>Product types &amp; REP-reported enrollment</vt:lpstr>
      <vt:lpstr>Product enrollment changes - 2013 vs 2014</vt:lpstr>
      <vt:lpstr>Parting thoughts</vt:lpstr>
      <vt:lpstr>Questions?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Wattles, Paul</dc:creator>
  <cp:lastModifiedBy>P Wattles</cp:lastModifiedBy>
  <cp:revision>553</cp:revision>
  <cp:lastPrinted>2015-01-15T19:13:08Z</cp:lastPrinted>
  <dcterms:created xsi:type="dcterms:W3CDTF">2005-04-21T14:28:35Z</dcterms:created>
  <dcterms:modified xsi:type="dcterms:W3CDTF">2015-01-29T22:33:14Z</dcterms:modified>
</cp:coreProperties>
</file>