
<file path=[Content_Types].xml><?xml version="1.0" encoding="utf-8"?>
<Types xmlns="http://schemas.openxmlformats.org/package/2006/content-types">
  <Default Extension="png" ContentType="image/png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55.xml" ContentType="application/vnd.openxmlformats-officedocument.presentationml.notesSlide+xml"/>
  <Override PartName="/ppt/notesSlides/notesSlide56.xml" ContentType="application/vnd.openxmlformats-officedocument.presentationml.notesSlide+xml"/>
  <Override PartName="/ppt/notesSlides/notesSlide57.xml" ContentType="application/vnd.openxmlformats-officedocument.presentationml.notesSlide+xml"/>
  <Override PartName="/ppt/notesSlides/notesSlide58.xml" ContentType="application/vnd.openxmlformats-officedocument.presentationml.notesSlide+xml"/>
  <Override PartName="/ppt/notesSlides/notesSlide59.xml" ContentType="application/vnd.openxmlformats-officedocument.presentationml.notesSlide+xml"/>
  <Override PartName="/ppt/notesSlides/notesSlide60.xml" ContentType="application/vnd.openxmlformats-officedocument.presentationml.notesSlide+xml"/>
  <Override PartName="/ppt/notesSlides/notesSlide61.xml" ContentType="application/vnd.openxmlformats-officedocument.presentationml.notesSlide+xml"/>
  <Override PartName="/ppt/notesSlides/notesSlide62.xml" ContentType="application/vnd.openxmlformats-officedocument.presentationml.notesSlide+xml"/>
  <Override PartName="/ppt/notesSlides/notesSlide63.xml" ContentType="application/vnd.openxmlformats-officedocument.presentationml.notesSlide+xml"/>
  <Override PartName="/ppt/notesSlides/notesSlide64.xml" ContentType="application/vnd.openxmlformats-officedocument.presentationml.notesSlide+xml"/>
  <Override PartName="/ppt/notesSlides/notesSlide65.xml" ContentType="application/vnd.openxmlformats-officedocument.presentationml.notesSlide+xml"/>
  <Override PartName="/ppt/notesSlides/notesSlide66.xml" ContentType="application/vnd.openxmlformats-officedocument.presentationml.notesSlide+xml"/>
  <Override PartName="/ppt/notesSlides/notesSlide6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3685" r:id="rId2"/>
  </p:sldMasterIdLst>
  <p:notesMasterIdLst>
    <p:notesMasterId r:id="rId92"/>
  </p:notesMasterIdLst>
  <p:sldIdLst>
    <p:sldId id="258" r:id="rId3"/>
    <p:sldId id="513" r:id="rId4"/>
    <p:sldId id="514" r:id="rId5"/>
    <p:sldId id="515" r:id="rId6"/>
    <p:sldId id="517" r:id="rId7"/>
    <p:sldId id="518" r:id="rId8"/>
    <p:sldId id="376" r:id="rId9"/>
    <p:sldId id="519" r:id="rId10"/>
    <p:sldId id="522" r:id="rId11"/>
    <p:sldId id="330" r:id="rId12"/>
    <p:sldId id="520" r:id="rId13"/>
    <p:sldId id="521" r:id="rId14"/>
    <p:sldId id="445" r:id="rId15"/>
    <p:sldId id="446" r:id="rId16"/>
    <p:sldId id="458" r:id="rId17"/>
    <p:sldId id="523" r:id="rId18"/>
    <p:sldId id="472" r:id="rId19"/>
    <p:sldId id="488" r:id="rId20"/>
    <p:sldId id="489" r:id="rId21"/>
    <p:sldId id="499" r:id="rId22"/>
    <p:sldId id="534" r:id="rId23"/>
    <p:sldId id="392" r:id="rId24"/>
    <p:sldId id="435" r:id="rId25"/>
    <p:sldId id="505" r:id="rId26"/>
    <p:sldId id="263" r:id="rId27"/>
    <p:sldId id="438" r:id="rId28"/>
    <p:sldId id="439" r:id="rId29"/>
    <p:sldId id="440" r:id="rId30"/>
    <p:sldId id="441" r:id="rId31"/>
    <p:sldId id="442" r:id="rId32"/>
    <p:sldId id="443" r:id="rId33"/>
    <p:sldId id="524" r:id="rId34"/>
    <p:sldId id="453" r:id="rId35"/>
    <p:sldId id="447" r:id="rId36"/>
    <p:sldId id="448" r:id="rId37"/>
    <p:sldId id="449" r:id="rId38"/>
    <p:sldId id="450" r:id="rId39"/>
    <p:sldId id="451" r:id="rId40"/>
    <p:sldId id="525" r:id="rId41"/>
    <p:sldId id="454" r:id="rId42"/>
    <p:sldId id="459" r:id="rId43"/>
    <p:sldId id="460" r:id="rId44"/>
    <p:sldId id="461" r:id="rId45"/>
    <p:sldId id="462" r:id="rId46"/>
    <p:sldId id="463" r:id="rId47"/>
    <p:sldId id="526" r:id="rId48"/>
    <p:sldId id="455" r:id="rId49"/>
    <p:sldId id="466" r:id="rId50"/>
    <p:sldId id="467" r:id="rId51"/>
    <p:sldId id="468" r:id="rId52"/>
    <p:sldId id="469" r:id="rId53"/>
    <p:sldId id="470" r:id="rId54"/>
    <p:sldId id="527" r:id="rId55"/>
    <p:sldId id="456" r:id="rId56"/>
    <p:sldId id="474" r:id="rId57"/>
    <p:sldId id="475" r:id="rId58"/>
    <p:sldId id="476" r:id="rId59"/>
    <p:sldId id="477" r:id="rId60"/>
    <p:sldId id="478" r:id="rId61"/>
    <p:sldId id="528" r:id="rId62"/>
    <p:sldId id="487" r:id="rId63"/>
    <p:sldId id="481" r:id="rId64"/>
    <p:sldId id="482" r:id="rId65"/>
    <p:sldId id="483" r:id="rId66"/>
    <p:sldId id="484" r:id="rId67"/>
    <p:sldId id="485" r:id="rId68"/>
    <p:sldId id="529" r:id="rId69"/>
    <p:sldId id="496" r:id="rId70"/>
    <p:sldId id="490" r:id="rId71"/>
    <p:sldId id="491" r:id="rId72"/>
    <p:sldId id="492" r:id="rId73"/>
    <p:sldId id="493" r:id="rId74"/>
    <p:sldId id="494" r:id="rId75"/>
    <p:sldId id="495" r:id="rId76"/>
    <p:sldId id="530" r:id="rId77"/>
    <p:sldId id="498" r:id="rId78"/>
    <p:sldId id="500" r:id="rId79"/>
    <p:sldId id="501" r:id="rId80"/>
    <p:sldId id="502" r:id="rId81"/>
    <p:sldId id="503" r:id="rId82"/>
    <p:sldId id="504" r:id="rId83"/>
    <p:sldId id="531" r:id="rId84"/>
    <p:sldId id="512" r:id="rId85"/>
    <p:sldId id="506" r:id="rId86"/>
    <p:sldId id="507" r:id="rId87"/>
    <p:sldId id="508" r:id="rId88"/>
    <p:sldId id="509" r:id="rId89"/>
    <p:sldId id="510" r:id="rId90"/>
    <p:sldId id="533" r:id="rId91"/>
  </p:sldIdLst>
  <p:sldSz cx="9144000" cy="6858000" type="screen4x3"/>
  <p:notesSz cx="7010400" cy="92964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4224">
          <p15:clr>
            <a:srgbClr val="A4A3A4"/>
          </p15:clr>
        </p15:guide>
        <p15:guide id="2" pos="153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00"/>
    <a:srgbClr val="FF9900"/>
    <a:srgbClr val="40949A"/>
    <a:srgbClr val="0000CC"/>
    <a:srgbClr val="5469A2"/>
    <a:srgbClr val="294171"/>
    <a:srgbClr val="DDDDD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553" autoAdjust="0"/>
    <p:restoredTop sz="86821" autoAdjust="0"/>
  </p:normalViewPr>
  <p:slideViewPr>
    <p:cSldViewPr>
      <p:cViewPr varScale="1">
        <p:scale>
          <a:sx n="100" d="100"/>
          <a:sy n="100" d="100"/>
        </p:scale>
        <p:origin x="922" y="72"/>
      </p:cViewPr>
      <p:guideLst>
        <p:guide orient="horz" pos="4224"/>
        <p:guide pos="1536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6138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slide" Target="slides/slide48.xml"/><Relationship Id="rId55" Type="http://schemas.openxmlformats.org/officeDocument/2006/relationships/slide" Target="slides/slide53.xml"/><Relationship Id="rId63" Type="http://schemas.openxmlformats.org/officeDocument/2006/relationships/slide" Target="slides/slide61.xml"/><Relationship Id="rId68" Type="http://schemas.openxmlformats.org/officeDocument/2006/relationships/slide" Target="slides/slide66.xml"/><Relationship Id="rId76" Type="http://schemas.openxmlformats.org/officeDocument/2006/relationships/slide" Target="slides/slide74.xml"/><Relationship Id="rId84" Type="http://schemas.openxmlformats.org/officeDocument/2006/relationships/slide" Target="slides/slide82.xml"/><Relationship Id="rId89" Type="http://schemas.openxmlformats.org/officeDocument/2006/relationships/slide" Target="slides/slide87.xml"/><Relationship Id="rId7" Type="http://schemas.openxmlformats.org/officeDocument/2006/relationships/slide" Target="slides/slide5.xml"/><Relationship Id="rId71" Type="http://schemas.openxmlformats.org/officeDocument/2006/relationships/slide" Target="slides/slide69.xml"/><Relationship Id="rId92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slide" Target="slides/slide51.xml"/><Relationship Id="rId58" Type="http://schemas.openxmlformats.org/officeDocument/2006/relationships/slide" Target="slides/slide56.xml"/><Relationship Id="rId66" Type="http://schemas.openxmlformats.org/officeDocument/2006/relationships/slide" Target="slides/slide64.xml"/><Relationship Id="rId74" Type="http://schemas.openxmlformats.org/officeDocument/2006/relationships/slide" Target="slides/slide72.xml"/><Relationship Id="rId79" Type="http://schemas.openxmlformats.org/officeDocument/2006/relationships/slide" Target="slides/slide77.xml"/><Relationship Id="rId87" Type="http://schemas.openxmlformats.org/officeDocument/2006/relationships/slide" Target="slides/slide85.xml"/><Relationship Id="rId5" Type="http://schemas.openxmlformats.org/officeDocument/2006/relationships/slide" Target="slides/slide3.xml"/><Relationship Id="rId61" Type="http://schemas.openxmlformats.org/officeDocument/2006/relationships/slide" Target="slides/slide59.xml"/><Relationship Id="rId82" Type="http://schemas.openxmlformats.org/officeDocument/2006/relationships/slide" Target="slides/slide80.xml"/><Relationship Id="rId90" Type="http://schemas.openxmlformats.org/officeDocument/2006/relationships/slide" Target="slides/slide88.xml"/><Relationship Id="rId95" Type="http://schemas.openxmlformats.org/officeDocument/2006/relationships/theme" Target="theme/theme1.xml"/><Relationship Id="rId19" Type="http://schemas.openxmlformats.org/officeDocument/2006/relationships/slide" Target="slides/slide1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openxmlformats.org/officeDocument/2006/relationships/slide" Target="slides/slide54.xml"/><Relationship Id="rId64" Type="http://schemas.openxmlformats.org/officeDocument/2006/relationships/slide" Target="slides/slide62.xml"/><Relationship Id="rId69" Type="http://schemas.openxmlformats.org/officeDocument/2006/relationships/slide" Target="slides/slide67.xml"/><Relationship Id="rId77" Type="http://schemas.openxmlformats.org/officeDocument/2006/relationships/slide" Target="slides/slide75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72" Type="http://schemas.openxmlformats.org/officeDocument/2006/relationships/slide" Target="slides/slide70.xml"/><Relationship Id="rId80" Type="http://schemas.openxmlformats.org/officeDocument/2006/relationships/slide" Target="slides/slide78.xml"/><Relationship Id="rId85" Type="http://schemas.openxmlformats.org/officeDocument/2006/relationships/slide" Target="slides/slide83.xml"/><Relationship Id="rId93" Type="http://schemas.openxmlformats.org/officeDocument/2006/relationships/presProps" Target="presProps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59" Type="http://schemas.openxmlformats.org/officeDocument/2006/relationships/slide" Target="slides/slide57.xml"/><Relationship Id="rId67" Type="http://schemas.openxmlformats.org/officeDocument/2006/relationships/slide" Target="slides/slide65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54" Type="http://schemas.openxmlformats.org/officeDocument/2006/relationships/slide" Target="slides/slide52.xml"/><Relationship Id="rId62" Type="http://schemas.openxmlformats.org/officeDocument/2006/relationships/slide" Target="slides/slide60.xml"/><Relationship Id="rId70" Type="http://schemas.openxmlformats.org/officeDocument/2006/relationships/slide" Target="slides/slide68.xml"/><Relationship Id="rId75" Type="http://schemas.openxmlformats.org/officeDocument/2006/relationships/slide" Target="slides/slide73.xml"/><Relationship Id="rId83" Type="http://schemas.openxmlformats.org/officeDocument/2006/relationships/slide" Target="slides/slide81.xml"/><Relationship Id="rId88" Type="http://schemas.openxmlformats.org/officeDocument/2006/relationships/slide" Target="slides/slide86.xml"/><Relationship Id="rId91" Type="http://schemas.openxmlformats.org/officeDocument/2006/relationships/slide" Target="slides/slide89.xml"/><Relationship Id="rId9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slide" Target="slides/slide55.xml"/><Relationship Id="rId10" Type="http://schemas.openxmlformats.org/officeDocument/2006/relationships/slide" Target="slides/slide8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Relationship Id="rId60" Type="http://schemas.openxmlformats.org/officeDocument/2006/relationships/slide" Target="slides/slide58.xml"/><Relationship Id="rId65" Type="http://schemas.openxmlformats.org/officeDocument/2006/relationships/slide" Target="slides/slide63.xml"/><Relationship Id="rId73" Type="http://schemas.openxmlformats.org/officeDocument/2006/relationships/slide" Target="slides/slide71.xml"/><Relationship Id="rId78" Type="http://schemas.openxmlformats.org/officeDocument/2006/relationships/slide" Target="slides/slide76.xml"/><Relationship Id="rId81" Type="http://schemas.openxmlformats.org/officeDocument/2006/relationships/slide" Target="slides/slide79.xml"/><Relationship Id="rId86" Type="http://schemas.openxmlformats.org/officeDocument/2006/relationships/slide" Target="slides/slide84.xml"/><Relationship Id="rId94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8475" cy="465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0338" y="0"/>
            <a:ext cx="3038475" cy="465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65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1100" y="696913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276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1675" y="4416425"/>
            <a:ext cx="5607050" cy="4183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76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9675"/>
            <a:ext cx="3038475" cy="465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0338" y="8829675"/>
            <a:ext cx="3038475" cy="465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A3A3E89B-8E8D-40F4-AF66-AB3E0C37EC7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9025141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6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7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9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0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1.xml"/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2.xml"/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4.xml"/><Relationship Id="rId1" Type="http://schemas.openxmlformats.org/officeDocument/2006/relationships/notesMaster" Target="../notesMasters/notesMaster1.xml"/></Relationships>
</file>

<file path=ppt/notesSlides/_rels/notesSlide6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5.xml"/><Relationship Id="rId1" Type="http://schemas.openxmlformats.org/officeDocument/2006/relationships/notesMaster" Target="../notesMasters/notesMaster1.xml"/></Relationships>
</file>

<file path=ppt/notesSlides/_rels/notesSlide6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7.xml"/><Relationship Id="rId1" Type="http://schemas.openxmlformats.org/officeDocument/2006/relationships/notesMaster" Target="../notesMasters/notesMaster1.xml"/></Relationships>
</file>

<file path=ppt/notesSlides/_rels/notesSlide6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8.xml"/><Relationship Id="rId1" Type="http://schemas.openxmlformats.org/officeDocument/2006/relationships/notesMaster" Target="../notesMasters/notesMaster1.xml"/></Relationships>
</file>

<file path=ppt/notesSlides/_rels/notesSlide6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9.xml"/><Relationship Id="rId1" Type="http://schemas.openxmlformats.org/officeDocument/2006/relationships/notesMaster" Target="../notesMasters/notesMaster1.xml"/></Relationships>
</file>

<file path=ppt/notesSlides/_rels/notesSlide6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0.xml"/><Relationship Id="rId1" Type="http://schemas.openxmlformats.org/officeDocument/2006/relationships/notesMaster" Target="../notesMasters/notesMaster1.xml"/></Relationships>
</file>

<file path=ppt/notesSlides/_rels/notesSlide6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1.xml"/><Relationship Id="rId1" Type="http://schemas.openxmlformats.org/officeDocument/2006/relationships/notesMaster" Target="../notesMasters/notesMaster1.xml"/></Relationships>
</file>

<file path=ppt/notesSlides/_rels/notesSlide6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07523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>
              <a:latin typeface="Arial" panose="020B0604020202020204" pitchFamily="34" charset="0"/>
            </a:endParaRPr>
          </a:p>
        </p:txBody>
      </p:sp>
      <p:sp>
        <p:nvSpPr>
          <p:cNvPr id="10752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610344EC-7D9A-4F6C-9474-C81740AA3A72}" type="slidenum">
              <a:rPr lang="en-US" altLang="en-US"/>
              <a:pPr>
                <a:spcBef>
                  <a:spcPct val="0"/>
                </a:spcBef>
              </a:pPr>
              <a:t>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3436321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16739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>
              <a:latin typeface="Arial" panose="020B0604020202020204" pitchFamily="34" charset="0"/>
            </a:endParaRPr>
          </a:p>
        </p:txBody>
      </p:sp>
      <p:sp>
        <p:nvSpPr>
          <p:cNvPr id="11674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C3C319C2-4806-4AED-93F4-BAB96B615BD2}" type="slidenum">
              <a:rPr lang="en-US" altLang="en-US"/>
              <a:pPr>
                <a:spcBef>
                  <a:spcPct val="0"/>
                </a:spcBef>
              </a:pPr>
              <a:t>13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2225432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17763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>
              <a:latin typeface="Arial" panose="020B0604020202020204" pitchFamily="34" charset="0"/>
            </a:endParaRPr>
          </a:p>
        </p:txBody>
      </p:sp>
      <p:sp>
        <p:nvSpPr>
          <p:cNvPr id="11776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930C4ECA-82EA-47F5-A3F0-4C8F9B42E96A}" type="slidenum">
              <a:rPr lang="en-US" altLang="en-US"/>
              <a:pPr>
                <a:spcBef>
                  <a:spcPct val="0"/>
                </a:spcBef>
              </a:pPr>
              <a:t>14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4865015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18787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>
              <a:latin typeface="Arial" panose="020B0604020202020204" pitchFamily="34" charset="0"/>
            </a:endParaRPr>
          </a:p>
        </p:txBody>
      </p:sp>
      <p:sp>
        <p:nvSpPr>
          <p:cNvPr id="11878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55953B0E-2039-412F-A024-CD3A846ECD8D}" type="slidenum">
              <a:rPr lang="en-US" altLang="en-US"/>
              <a:pPr>
                <a:spcBef>
                  <a:spcPct val="0"/>
                </a:spcBef>
              </a:pPr>
              <a:t>15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4730813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19811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>
              <a:latin typeface="Arial" panose="020B0604020202020204" pitchFamily="34" charset="0"/>
            </a:endParaRPr>
          </a:p>
        </p:txBody>
      </p:sp>
      <p:sp>
        <p:nvSpPr>
          <p:cNvPr id="11981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5ECCAC25-0616-4B60-B94E-B8A2F11FC60B}" type="slidenum">
              <a:rPr lang="en-US" altLang="en-US"/>
              <a:pPr>
                <a:spcBef>
                  <a:spcPct val="0"/>
                </a:spcBef>
              </a:pPr>
              <a:t>16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8677749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20835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>
              <a:latin typeface="Arial" panose="020B0604020202020204" pitchFamily="34" charset="0"/>
            </a:endParaRPr>
          </a:p>
        </p:txBody>
      </p:sp>
      <p:sp>
        <p:nvSpPr>
          <p:cNvPr id="12083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F19C000D-E70D-4C0E-94E7-CDB9A3FFA742}" type="slidenum">
              <a:rPr lang="en-US" altLang="en-US"/>
              <a:pPr>
                <a:spcBef>
                  <a:spcPct val="0"/>
                </a:spcBef>
              </a:pPr>
              <a:t>17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2342301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21859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>
              <a:latin typeface="Arial" panose="020B0604020202020204" pitchFamily="34" charset="0"/>
            </a:endParaRPr>
          </a:p>
        </p:txBody>
      </p:sp>
      <p:sp>
        <p:nvSpPr>
          <p:cNvPr id="12186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D3DC08CE-F5C7-4223-ABFE-691EFFD43BB7}" type="slidenum">
              <a:rPr lang="en-US" altLang="en-US"/>
              <a:pPr>
                <a:spcBef>
                  <a:spcPct val="0"/>
                </a:spcBef>
              </a:pPr>
              <a:t>18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681705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22883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>
              <a:latin typeface="Arial" panose="020B0604020202020204" pitchFamily="34" charset="0"/>
            </a:endParaRPr>
          </a:p>
        </p:txBody>
      </p:sp>
      <p:sp>
        <p:nvSpPr>
          <p:cNvPr id="12288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5096CD7C-0B05-4112-9340-F3FC928FBEE9}" type="slidenum">
              <a:rPr lang="en-US" altLang="en-US"/>
              <a:pPr>
                <a:spcBef>
                  <a:spcPct val="0"/>
                </a:spcBef>
              </a:pPr>
              <a:t>19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817637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23907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>
              <a:latin typeface="Arial" panose="020B0604020202020204" pitchFamily="34" charset="0"/>
            </a:endParaRPr>
          </a:p>
        </p:txBody>
      </p:sp>
      <p:sp>
        <p:nvSpPr>
          <p:cNvPr id="12390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C6531842-28B2-4339-8ED7-AE71C93C78FA}" type="slidenum">
              <a:rPr lang="en-US" altLang="en-US"/>
              <a:pPr>
                <a:spcBef>
                  <a:spcPct val="0"/>
                </a:spcBef>
              </a:pPr>
              <a:t>20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8572125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24931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>
              <a:latin typeface="Arial" panose="020B0604020202020204" pitchFamily="34" charset="0"/>
            </a:endParaRPr>
          </a:p>
        </p:txBody>
      </p:sp>
      <p:sp>
        <p:nvSpPr>
          <p:cNvPr id="12493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75D8E650-17D2-4E83-A5F6-F7B6F8CCB065}" type="slidenum">
              <a:rPr lang="en-US" altLang="en-US"/>
              <a:pPr>
                <a:spcBef>
                  <a:spcPct val="0"/>
                </a:spcBef>
              </a:pPr>
              <a:t>21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0411389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25955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>
              <a:latin typeface="Arial" panose="020B0604020202020204" pitchFamily="34" charset="0"/>
            </a:endParaRPr>
          </a:p>
        </p:txBody>
      </p:sp>
      <p:sp>
        <p:nvSpPr>
          <p:cNvPr id="12595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A6E4DF27-5694-42DE-9B3D-A1EFAADB8AD9}" type="slidenum">
              <a:rPr lang="en-US" altLang="en-US"/>
              <a:pPr>
                <a:spcBef>
                  <a:spcPct val="0"/>
                </a:spcBef>
              </a:pPr>
              <a:t>27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8707576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08547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>
              <a:latin typeface="Arial" panose="020B0604020202020204" pitchFamily="34" charset="0"/>
            </a:endParaRPr>
          </a:p>
        </p:txBody>
      </p:sp>
      <p:sp>
        <p:nvSpPr>
          <p:cNvPr id="10854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5E8B6C9C-F5C2-428C-A3DF-F4A248B50009}" type="slidenum">
              <a:rPr lang="en-US" altLang="en-US"/>
              <a:pPr>
                <a:spcBef>
                  <a:spcPct val="0"/>
                </a:spcBef>
              </a:pPr>
              <a:t>3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9807841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26979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>
              <a:latin typeface="Arial" panose="020B0604020202020204" pitchFamily="34" charset="0"/>
            </a:endParaRPr>
          </a:p>
        </p:txBody>
      </p:sp>
      <p:sp>
        <p:nvSpPr>
          <p:cNvPr id="12698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95652274-08A7-459C-9F7D-1222A16A8D7F}" type="slidenum">
              <a:rPr lang="en-US" altLang="en-US"/>
              <a:pPr>
                <a:spcBef>
                  <a:spcPct val="0"/>
                </a:spcBef>
              </a:pPr>
              <a:t>28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1294506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28003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>
              <a:latin typeface="Arial" panose="020B0604020202020204" pitchFamily="34" charset="0"/>
            </a:endParaRPr>
          </a:p>
        </p:txBody>
      </p:sp>
      <p:sp>
        <p:nvSpPr>
          <p:cNvPr id="12800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D63DC007-8E23-4631-AF44-A7A9D5F756AD}" type="slidenum">
              <a:rPr lang="en-US" altLang="en-US"/>
              <a:pPr>
                <a:spcBef>
                  <a:spcPct val="0"/>
                </a:spcBef>
              </a:pPr>
              <a:t>29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64224589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02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29027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>
              <a:latin typeface="Arial" panose="020B0604020202020204" pitchFamily="34" charset="0"/>
            </a:endParaRPr>
          </a:p>
        </p:txBody>
      </p:sp>
      <p:sp>
        <p:nvSpPr>
          <p:cNvPr id="12902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7A9C923C-D2BE-4813-B072-E81B0360CBDD}" type="slidenum">
              <a:rPr lang="en-US" altLang="en-US"/>
              <a:pPr>
                <a:spcBef>
                  <a:spcPct val="0"/>
                </a:spcBef>
              </a:pPr>
              <a:t>30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47576657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5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30051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>
              <a:latin typeface="Arial" panose="020B0604020202020204" pitchFamily="34" charset="0"/>
            </a:endParaRPr>
          </a:p>
        </p:txBody>
      </p:sp>
      <p:sp>
        <p:nvSpPr>
          <p:cNvPr id="13005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190CADF7-749F-41B3-B940-4CB61C3E421C}" type="slidenum">
              <a:rPr lang="en-US" altLang="en-US"/>
              <a:pPr>
                <a:spcBef>
                  <a:spcPct val="0"/>
                </a:spcBef>
              </a:pPr>
              <a:t>31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82524620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07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31075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>
              <a:latin typeface="Arial" panose="020B0604020202020204" pitchFamily="34" charset="0"/>
            </a:endParaRPr>
          </a:p>
        </p:txBody>
      </p:sp>
      <p:sp>
        <p:nvSpPr>
          <p:cNvPr id="13107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CE90F688-EDA9-43D5-9823-9F00D300B43B}" type="slidenum">
              <a:rPr lang="en-US" altLang="en-US"/>
              <a:pPr>
                <a:spcBef>
                  <a:spcPct val="0"/>
                </a:spcBef>
              </a:pPr>
              <a:t>32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60384576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09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32099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>
              <a:latin typeface="Arial" panose="020B0604020202020204" pitchFamily="34" charset="0"/>
            </a:endParaRPr>
          </a:p>
        </p:txBody>
      </p:sp>
      <p:sp>
        <p:nvSpPr>
          <p:cNvPr id="13210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057472CC-D050-42AB-AFE0-970BF30DB708}" type="slidenum">
              <a:rPr lang="en-US" altLang="en-US"/>
              <a:pPr>
                <a:spcBef>
                  <a:spcPct val="0"/>
                </a:spcBef>
              </a:pPr>
              <a:t>34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96785645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2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33123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>
              <a:latin typeface="Arial" panose="020B0604020202020204" pitchFamily="34" charset="0"/>
            </a:endParaRPr>
          </a:p>
        </p:txBody>
      </p:sp>
      <p:sp>
        <p:nvSpPr>
          <p:cNvPr id="13312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AE70F237-ED68-455F-A0C6-27CF4E3AE431}" type="slidenum">
              <a:rPr lang="en-US" altLang="en-US"/>
              <a:pPr>
                <a:spcBef>
                  <a:spcPct val="0"/>
                </a:spcBef>
              </a:pPr>
              <a:t>35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50462302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14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34147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>
              <a:latin typeface="Arial" panose="020B0604020202020204" pitchFamily="34" charset="0"/>
            </a:endParaRPr>
          </a:p>
        </p:txBody>
      </p:sp>
      <p:sp>
        <p:nvSpPr>
          <p:cNvPr id="13414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F33B60F7-E09C-47ED-8AA7-F73F71348C38}" type="slidenum">
              <a:rPr lang="en-US" altLang="en-US"/>
              <a:pPr>
                <a:spcBef>
                  <a:spcPct val="0"/>
                </a:spcBef>
              </a:pPr>
              <a:t>36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27452774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35171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>
              <a:latin typeface="Arial" panose="020B0604020202020204" pitchFamily="34" charset="0"/>
            </a:endParaRPr>
          </a:p>
        </p:txBody>
      </p:sp>
      <p:sp>
        <p:nvSpPr>
          <p:cNvPr id="13517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625C76F4-B668-41CF-AE76-C477456EB59C}" type="slidenum">
              <a:rPr lang="en-US" altLang="en-US"/>
              <a:pPr>
                <a:spcBef>
                  <a:spcPct val="0"/>
                </a:spcBef>
              </a:pPr>
              <a:t>37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28717760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9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36195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>
              <a:latin typeface="Arial" panose="020B0604020202020204" pitchFamily="34" charset="0"/>
            </a:endParaRPr>
          </a:p>
        </p:txBody>
      </p:sp>
      <p:sp>
        <p:nvSpPr>
          <p:cNvPr id="13619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B4B36449-816E-4615-871A-4729227989B1}" type="slidenum">
              <a:rPr lang="en-US" altLang="en-US"/>
              <a:pPr>
                <a:spcBef>
                  <a:spcPct val="0"/>
                </a:spcBef>
              </a:pPr>
              <a:t>38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5625239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09571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>
              <a:latin typeface="Arial" panose="020B0604020202020204" pitchFamily="34" charset="0"/>
            </a:endParaRPr>
          </a:p>
        </p:txBody>
      </p:sp>
      <p:sp>
        <p:nvSpPr>
          <p:cNvPr id="10957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3B388FF5-0208-4679-A2E8-248B4E6B81D9}" type="slidenum">
              <a:rPr lang="en-US" altLang="en-US"/>
              <a:pPr>
                <a:spcBef>
                  <a:spcPct val="0"/>
                </a:spcBef>
              </a:pPr>
              <a:t>4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04228913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1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37219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>
              <a:latin typeface="Arial" panose="020B0604020202020204" pitchFamily="34" charset="0"/>
            </a:endParaRPr>
          </a:p>
        </p:txBody>
      </p:sp>
      <p:sp>
        <p:nvSpPr>
          <p:cNvPr id="13722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7692CDA8-050B-410A-83D9-249D4467959B}" type="slidenum">
              <a:rPr lang="en-US" altLang="en-US"/>
              <a:pPr>
                <a:spcBef>
                  <a:spcPct val="0"/>
                </a:spcBef>
              </a:pPr>
              <a:t>39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99613278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4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38243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>
              <a:latin typeface="Arial" panose="020B0604020202020204" pitchFamily="34" charset="0"/>
            </a:endParaRPr>
          </a:p>
        </p:txBody>
      </p:sp>
      <p:sp>
        <p:nvSpPr>
          <p:cNvPr id="13824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7419CA19-9E5A-4BCB-9012-3B37FE5E9B92}" type="slidenum">
              <a:rPr lang="en-US" altLang="en-US"/>
              <a:pPr>
                <a:spcBef>
                  <a:spcPct val="0"/>
                </a:spcBef>
              </a:pPr>
              <a:t>41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24806358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39267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>
              <a:latin typeface="Arial" panose="020B0604020202020204" pitchFamily="34" charset="0"/>
            </a:endParaRPr>
          </a:p>
        </p:txBody>
      </p:sp>
      <p:sp>
        <p:nvSpPr>
          <p:cNvPr id="13926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6EF6160A-273B-4D30-B224-D3C5352F5976}" type="slidenum">
              <a:rPr lang="en-US" altLang="en-US"/>
              <a:pPr>
                <a:spcBef>
                  <a:spcPct val="0"/>
                </a:spcBef>
              </a:pPr>
              <a:t>42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763585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29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40291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>
              <a:latin typeface="Arial" panose="020B0604020202020204" pitchFamily="34" charset="0"/>
            </a:endParaRPr>
          </a:p>
        </p:txBody>
      </p:sp>
      <p:sp>
        <p:nvSpPr>
          <p:cNvPr id="14029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621EADD7-37E7-45D0-93AA-D1630C9E1369}" type="slidenum">
              <a:rPr lang="en-US" altLang="en-US"/>
              <a:pPr>
                <a:spcBef>
                  <a:spcPct val="0"/>
                </a:spcBef>
              </a:pPr>
              <a:t>43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28795050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31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41315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>
              <a:latin typeface="Arial" panose="020B0604020202020204" pitchFamily="34" charset="0"/>
            </a:endParaRPr>
          </a:p>
        </p:txBody>
      </p:sp>
      <p:sp>
        <p:nvSpPr>
          <p:cNvPr id="14131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91407AD9-2F5F-4E94-8FB1-D61EF0026CC0}" type="slidenum">
              <a:rPr lang="en-US" altLang="en-US"/>
              <a:pPr>
                <a:spcBef>
                  <a:spcPct val="0"/>
                </a:spcBef>
              </a:pPr>
              <a:t>44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48985684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33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42339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>
              <a:latin typeface="Arial" panose="020B0604020202020204" pitchFamily="34" charset="0"/>
            </a:endParaRPr>
          </a:p>
        </p:txBody>
      </p:sp>
      <p:sp>
        <p:nvSpPr>
          <p:cNvPr id="14234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77D8526B-96CE-4B73-8D38-B2ACA9FC9A2B}" type="slidenum">
              <a:rPr lang="en-US" altLang="en-US"/>
              <a:pPr>
                <a:spcBef>
                  <a:spcPct val="0"/>
                </a:spcBef>
              </a:pPr>
              <a:t>45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14671248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6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43363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>
              <a:latin typeface="Arial" panose="020B0604020202020204" pitchFamily="34" charset="0"/>
            </a:endParaRPr>
          </a:p>
        </p:txBody>
      </p:sp>
      <p:sp>
        <p:nvSpPr>
          <p:cNvPr id="14336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2D74FC39-BD42-4432-A3D1-C7ECA8B39334}" type="slidenum">
              <a:rPr lang="en-US" altLang="en-US"/>
              <a:pPr>
                <a:spcBef>
                  <a:spcPct val="0"/>
                </a:spcBef>
              </a:pPr>
              <a:t>46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72587098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38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44387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>
              <a:latin typeface="Arial" panose="020B0604020202020204" pitchFamily="34" charset="0"/>
            </a:endParaRPr>
          </a:p>
        </p:txBody>
      </p:sp>
      <p:sp>
        <p:nvSpPr>
          <p:cNvPr id="14438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E0599928-98DB-4538-8038-ADABBFFB4098}" type="slidenum">
              <a:rPr lang="en-US" altLang="en-US"/>
              <a:pPr>
                <a:spcBef>
                  <a:spcPct val="0"/>
                </a:spcBef>
              </a:pPr>
              <a:t>48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5582986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41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45411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>
              <a:latin typeface="Arial" panose="020B0604020202020204" pitchFamily="34" charset="0"/>
            </a:endParaRPr>
          </a:p>
        </p:txBody>
      </p:sp>
      <p:sp>
        <p:nvSpPr>
          <p:cNvPr id="14541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0181080D-9B9E-4D5B-82C1-62961349F082}" type="slidenum">
              <a:rPr lang="en-US" altLang="en-US"/>
              <a:pPr>
                <a:spcBef>
                  <a:spcPct val="0"/>
                </a:spcBef>
              </a:pPr>
              <a:t>49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16360577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43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46435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>
              <a:latin typeface="Arial" panose="020B0604020202020204" pitchFamily="34" charset="0"/>
            </a:endParaRPr>
          </a:p>
        </p:txBody>
      </p:sp>
      <p:sp>
        <p:nvSpPr>
          <p:cNvPr id="14643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532CF4B7-291F-4733-98E5-B1D614557A1C}" type="slidenum">
              <a:rPr lang="en-US" altLang="en-US"/>
              <a:pPr>
                <a:spcBef>
                  <a:spcPct val="0"/>
                </a:spcBef>
              </a:pPr>
              <a:t>50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0832610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10595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>
              <a:latin typeface="Arial" panose="020B0604020202020204" pitchFamily="34" charset="0"/>
            </a:endParaRPr>
          </a:p>
        </p:txBody>
      </p:sp>
      <p:sp>
        <p:nvSpPr>
          <p:cNvPr id="11059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950ADAD1-BA4D-4425-AAA1-A472FD9EB230}" type="slidenum">
              <a:rPr lang="en-US" altLang="en-US"/>
              <a:pPr>
                <a:spcBef>
                  <a:spcPct val="0"/>
                </a:spcBef>
              </a:pPr>
              <a:t>7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6742105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45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47459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>
              <a:latin typeface="Arial" panose="020B0604020202020204" pitchFamily="34" charset="0"/>
            </a:endParaRPr>
          </a:p>
        </p:txBody>
      </p:sp>
      <p:sp>
        <p:nvSpPr>
          <p:cNvPr id="14746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5B7FACE2-08D1-4947-809D-A55813A34139}" type="slidenum">
              <a:rPr lang="en-US" altLang="en-US"/>
              <a:pPr>
                <a:spcBef>
                  <a:spcPct val="0"/>
                </a:spcBef>
              </a:pPr>
              <a:t>51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16276238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48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48483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>
              <a:latin typeface="Arial" panose="020B0604020202020204" pitchFamily="34" charset="0"/>
            </a:endParaRPr>
          </a:p>
        </p:txBody>
      </p:sp>
      <p:sp>
        <p:nvSpPr>
          <p:cNvPr id="14848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CA303E99-B724-4438-8FC6-2C5D5B865101}" type="slidenum">
              <a:rPr lang="en-US" altLang="en-US"/>
              <a:pPr>
                <a:spcBef>
                  <a:spcPct val="0"/>
                </a:spcBef>
              </a:pPr>
              <a:t>52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37568275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50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49507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>
              <a:latin typeface="Arial" panose="020B0604020202020204" pitchFamily="34" charset="0"/>
            </a:endParaRPr>
          </a:p>
        </p:txBody>
      </p:sp>
      <p:sp>
        <p:nvSpPr>
          <p:cNvPr id="14950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6CEE8086-90E2-460E-9447-BA7623EAFC12}" type="slidenum">
              <a:rPr lang="en-US" altLang="en-US"/>
              <a:pPr>
                <a:spcBef>
                  <a:spcPct val="0"/>
                </a:spcBef>
              </a:pPr>
              <a:t>53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43381346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53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50531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>
              <a:latin typeface="Arial" panose="020B0604020202020204" pitchFamily="34" charset="0"/>
            </a:endParaRPr>
          </a:p>
        </p:txBody>
      </p:sp>
      <p:sp>
        <p:nvSpPr>
          <p:cNvPr id="15053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816CBB41-1CB7-4677-8B2F-A982001859A8}" type="slidenum">
              <a:rPr lang="en-US" altLang="en-US"/>
              <a:pPr>
                <a:spcBef>
                  <a:spcPct val="0"/>
                </a:spcBef>
              </a:pPr>
              <a:t>55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8487072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55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51555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>
              <a:latin typeface="Arial" panose="020B0604020202020204" pitchFamily="34" charset="0"/>
            </a:endParaRPr>
          </a:p>
        </p:txBody>
      </p:sp>
      <p:sp>
        <p:nvSpPr>
          <p:cNvPr id="15155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F8AABAC9-17B5-4356-8F06-3AFF9070D636}" type="slidenum">
              <a:rPr lang="en-US" altLang="en-US"/>
              <a:pPr>
                <a:spcBef>
                  <a:spcPct val="0"/>
                </a:spcBef>
              </a:pPr>
              <a:t>56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70542987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57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52579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>
              <a:latin typeface="Arial" panose="020B0604020202020204" pitchFamily="34" charset="0"/>
            </a:endParaRPr>
          </a:p>
        </p:txBody>
      </p:sp>
      <p:sp>
        <p:nvSpPr>
          <p:cNvPr id="15258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95E52E21-66D8-46A3-BE89-436136808A7B}" type="slidenum">
              <a:rPr lang="en-US" altLang="en-US"/>
              <a:pPr>
                <a:spcBef>
                  <a:spcPct val="0"/>
                </a:spcBef>
              </a:pPr>
              <a:t>57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92185415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53603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>
              <a:latin typeface="Arial" panose="020B0604020202020204" pitchFamily="34" charset="0"/>
            </a:endParaRPr>
          </a:p>
        </p:txBody>
      </p:sp>
      <p:sp>
        <p:nvSpPr>
          <p:cNvPr id="15360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C184D083-9089-404C-82A8-6A29E84C02D5}" type="slidenum">
              <a:rPr lang="en-US" altLang="en-US"/>
              <a:pPr>
                <a:spcBef>
                  <a:spcPct val="0"/>
                </a:spcBef>
              </a:pPr>
              <a:t>58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01480519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62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54627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>
              <a:latin typeface="Arial" panose="020B0604020202020204" pitchFamily="34" charset="0"/>
            </a:endParaRPr>
          </a:p>
        </p:txBody>
      </p:sp>
      <p:sp>
        <p:nvSpPr>
          <p:cNvPr id="15462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F316D989-55A7-4F4A-83A8-9B76F44E07F9}" type="slidenum">
              <a:rPr lang="en-US" altLang="en-US"/>
              <a:pPr>
                <a:spcBef>
                  <a:spcPct val="0"/>
                </a:spcBef>
              </a:pPr>
              <a:t>59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57119897"/>
      </p:ext>
    </p:extLst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65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55651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>
              <a:latin typeface="Arial" panose="020B0604020202020204" pitchFamily="34" charset="0"/>
            </a:endParaRPr>
          </a:p>
        </p:txBody>
      </p:sp>
      <p:sp>
        <p:nvSpPr>
          <p:cNvPr id="15565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047B2B56-3D9F-41EB-B818-6AFAFA9176F9}" type="slidenum">
              <a:rPr lang="en-US" altLang="en-US"/>
              <a:pPr>
                <a:spcBef>
                  <a:spcPct val="0"/>
                </a:spcBef>
              </a:pPr>
              <a:t>60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59205255"/>
      </p:ext>
    </p:extLst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67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56675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>
              <a:latin typeface="Arial" panose="020B0604020202020204" pitchFamily="34" charset="0"/>
            </a:endParaRPr>
          </a:p>
        </p:txBody>
      </p:sp>
      <p:sp>
        <p:nvSpPr>
          <p:cNvPr id="15667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17D27C8B-205E-497A-94A9-BDDC14DF28CC}" type="slidenum">
              <a:rPr lang="en-US" altLang="en-US"/>
              <a:pPr>
                <a:spcBef>
                  <a:spcPct val="0"/>
                </a:spcBef>
              </a:pPr>
              <a:t>62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7510702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11619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>
              <a:latin typeface="Arial" panose="020B0604020202020204" pitchFamily="34" charset="0"/>
            </a:endParaRPr>
          </a:p>
        </p:txBody>
      </p:sp>
      <p:sp>
        <p:nvSpPr>
          <p:cNvPr id="11162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9D2C135C-94E5-402A-9300-76D7B7001F62}" type="slidenum">
              <a:rPr lang="en-US" altLang="en-US"/>
              <a:pPr>
                <a:spcBef>
                  <a:spcPct val="0"/>
                </a:spcBef>
              </a:pPr>
              <a:t>8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31033263"/>
      </p:ext>
    </p:extLst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69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57699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>
              <a:latin typeface="Arial" panose="020B0604020202020204" pitchFamily="34" charset="0"/>
            </a:endParaRPr>
          </a:p>
        </p:txBody>
      </p:sp>
      <p:sp>
        <p:nvSpPr>
          <p:cNvPr id="15770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BE4FA7B3-C373-4219-9935-4F098B6C4F49}" type="slidenum">
              <a:rPr lang="en-US" altLang="en-US"/>
              <a:pPr>
                <a:spcBef>
                  <a:spcPct val="0"/>
                </a:spcBef>
              </a:pPr>
              <a:t>63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4025253"/>
      </p:ext>
    </p:extLst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72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58723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>
              <a:latin typeface="Arial" panose="020B0604020202020204" pitchFamily="34" charset="0"/>
            </a:endParaRPr>
          </a:p>
        </p:txBody>
      </p:sp>
      <p:sp>
        <p:nvSpPr>
          <p:cNvPr id="15872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C3EB3C7D-8E48-4A48-908A-5AD086D93F2A}" type="slidenum">
              <a:rPr lang="en-US" altLang="en-US"/>
              <a:pPr>
                <a:spcBef>
                  <a:spcPct val="0"/>
                </a:spcBef>
              </a:pPr>
              <a:t>64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94483766"/>
      </p:ext>
    </p:extLst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74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59747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>
              <a:latin typeface="Arial" panose="020B0604020202020204" pitchFamily="34" charset="0"/>
            </a:endParaRPr>
          </a:p>
        </p:txBody>
      </p:sp>
      <p:sp>
        <p:nvSpPr>
          <p:cNvPr id="15974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07847B11-2F9F-44E3-9443-570B81DBBC33}" type="slidenum">
              <a:rPr lang="en-US" altLang="en-US"/>
              <a:pPr>
                <a:spcBef>
                  <a:spcPct val="0"/>
                </a:spcBef>
              </a:pPr>
              <a:t>65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1563792"/>
      </p:ext>
    </p:extLst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77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60771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>
              <a:latin typeface="Arial" panose="020B0604020202020204" pitchFamily="34" charset="0"/>
            </a:endParaRPr>
          </a:p>
        </p:txBody>
      </p:sp>
      <p:sp>
        <p:nvSpPr>
          <p:cNvPr id="16077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98F5E7AC-6362-4D23-9C0C-CF38853E0DB0}" type="slidenum">
              <a:rPr lang="en-US" altLang="en-US"/>
              <a:pPr>
                <a:spcBef>
                  <a:spcPct val="0"/>
                </a:spcBef>
              </a:pPr>
              <a:t>66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39764063"/>
      </p:ext>
    </p:extLst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79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61795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>
              <a:latin typeface="Arial" panose="020B0604020202020204" pitchFamily="34" charset="0"/>
            </a:endParaRPr>
          </a:p>
        </p:txBody>
      </p:sp>
      <p:sp>
        <p:nvSpPr>
          <p:cNvPr id="16179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FB7D19D4-7063-41DC-8F74-234CA9109983}" type="slidenum">
              <a:rPr lang="en-US" altLang="en-US"/>
              <a:pPr>
                <a:spcBef>
                  <a:spcPct val="0"/>
                </a:spcBef>
              </a:pPr>
              <a:t>67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71759238"/>
      </p:ext>
    </p:extLst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81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62819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>
              <a:latin typeface="Arial" panose="020B0604020202020204" pitchFamily="34" charset="0"/>
            </a:endParaRPr>
          </a:p>
        </p:txBody>
      </p:sp>
      <p:sp>
        <p:nvSpPr>
          <p:cNvPr id="16282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72692542-D4FB-40E5-A781-818161D7124C}" type="slidenum">
              <a:rPr lang="en-US" altLang="en-US"/>
              <a:pPr>
                <a:spcBef>
                  <a:spcPct val="0"/>
                </a:spcBef>
              </a:pPr>
              <a:t>69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91129514"/>
      </p:ext>
    </p:extLst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4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63843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>
              <a:latin typeface="Arial" panose="020B0604020202020204" pitchFamily="34" charset="0"/>
            </a:endParaRPr>
          </a:p>
        </p:txBody>
      </p:sp>
      <p:sp>
        <p:nvSpPr>
          <p:cNvPr id="16384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4159D9DF-1DA3-48EE-8975-7576DC790F91}" type="slidenum">
              <a:rPr lang="en-US" altLang="en-US"/>
              <a:pPr>
                <a:spcBef>
                  <a:spcPct val="0"/>
                </a:spcBef>
              </a:pPr>
              <a:t>70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98304424"/>
      </p:ext>
    </p:extLst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86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64867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>
              <a:latin typeface="Arial" panose="020B0604020202020204" pitchFamily="34" charset="0"/>
            </a:endParaRPr>
          </a:p>
        </p:txBody>
      </p:sp>
      <p:sp>
        <p:nvSpPr>
          <p:cNvPr id="16486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2E4A77D7-47C1-4467-9D21-C53B42BB3531}" type="slidenum">
              <a:rPr lang="en-US" altLang="en-US"/>
              <a:pPr>
                <a:spcBef>
                  <a:spcPct val="0"/>
                </a:spcBef>
              </a:pPr>
              <a:t>71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79830240"/>
      </p:ext>
    </p:extLst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89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65891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>
              <a:latin typeface="Arial" panose="020B0604020202020204" pitchFamily="34" charset="0"/>
            </a:endParaRPr>
          </a:p>
        </p:txBody>
      </p:sp>
      <p:sp>
        <p:nvSpPr>
          <p:cNvPr id="16589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2978ECB0-DBCD-4509-9A78-1BBBE9E1A6F9}" type="slidenum">
              <a:rPr lang="en-US" altLang="en-US"/>
              <a:pPr>
                <a:spcBef>
                  <a:spcPct val="0"/>
                </a:spcBef>
              </a:pPr>
              <a:t>72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19656653"/>
      </p:ext>
    </p:extLst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91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66915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>
              <a:latin typeface="Arial" panose="020B0604020202020204" pitchFamily="34" charset="0"/>
            </a:endParaRPr>
          </a:p>
        </p:txBody>
      </p:sp>
      <p:sp>
        <p:nvSpPr>
          <p:cNvPr id="16691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D2643D54-CE3C-441D-A36F-7800E7F199CE}" type="slidenum">
              <a:rPr lang="en-US" altLang="en-US"/>
              <a:pPr>
                <a:spcBef>
                  <a:spcPct val="0"/>
                </a:spcBef>
              </a:pPr>
              <a:t>73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6699170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12643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>
              <a:latin typeface="Arial" panose="020B0604020202020204" pitchFamily="34" charset="0"/>
            </a:endParaRPr>
          </a:p>
        </p:txBody>
      </p:sp>
      <p:sp>
        <p:nvSpPr>
          <p:cNvPr id="11264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9277F6B3-52F4-4CF2-96C7-4338A333A84F}" type="slidenum">
              <a:rPr lang="en-US" altLang="en-US"/>
              <a:pPr>
                <a:spcBef>
                  <a:spcPct val="0"/>
                </a:spcBef>
              </a:pPr>
              <a:t>9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14714197"/>
      </p:ext>
    </p:extLst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93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67939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>
              <a:latin typeface="Arial" panose="020B0604020202020204" pitchFamily="34" charset="0"/>
            </a:endParaRPr>
          </a:p>
        </p:txBody>
      </p:sp>
      <p:sp>
        <p:nvSpPr>
          <p:cNvPr id="16794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09956EC9-0D05-400B-BC99-2B1D17CBA69D}" type="slidenum">
              <a:rPr lang="en-US" altLang="en-US"/>
              <a:pPr>
                <a:spcBef>
                  <a:spcPct val="0"/>
                </a:spcBef>
              </a:pPr>
              <a:t>74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71020040"/>
      </p:ext>
    </p:extLst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96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68963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>
              <a:latin typeface="Arial" panose="020B0604020202020204" pitchFamily="34" charset="0"/>
            </a:endParaRPr>
          </a:p>
        </p:txBody>
      </p:sp>
      <p:sp>
        <p:nvSpPr>
          <p:cNvPr id="16896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2FACCAAC-FDC2-4FEC-8931-E038961F1CC0}" type="slidenum">
              <a:rPr lang="en-US" altLang="en-US"/>
              <a:pPr>
                <a:spcBef>
                  <a:spcPct val="0"/>
                </a:spcBef>
              </a:pPr>
              <a:t>75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92668377"/>
      </p:ext>
    </p:extLst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98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69987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>
              <a:latin typeface="Arial" panose="020B0604020202020204" pitchFamily="34" charset="0"/>
            </a:endParaRPr>
          </a:p>
        </p:txBody>
      </p:sp>
      <p:sp>
        <p:nvSpPr>
          <p:cNvPr id="16998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3493DAB7-D31B-434F-8DA0-606DE98EC8F2}" type="slidenum">
              <a:rPr lang="en-US" altLang="en-US"/>
              <a:pPr>
                <a:spcBef>
                  <a:spcPct val="0"/>
                </a:spcBef>
              </a:pPr>
              <a:t>77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01303584"/>
      </p:ext>
    </p:extLst>
  </p:cSld>
  <p:clrMapOvr>
    <a:masterClrMapping/>
  </p:clrMapOvr>
</p:notes>
</file>

<file path=ppt/notesSlides/notesSlide6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01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71011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>
              <a:latin typeface="Arial" panose="020B0604020202020204" pitchFamily="34" charset="0"/>
            </a:endParaRPr>
          </a:p>
        </p:txBody>
      </p:sp>
      <p:sp>
        <p:nvSpPr>
          <p:cNvPr id="17101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260E28F1-8ABF-475B-9E80-B7060962D7CF}" type="slidenum">
              <a:rPr lang="en-US" altLang="en-US"/>
              <a:pPr>
                <a:spcBef>
                  <a:spcPct val="0"/>
                </a:spcBef>
              </a:pPr>
              <a:t>78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60514062"/>
      </p:ext>
    </p:extLst>
  </p:cSld>
  <p:clrMapOvr>
    <a:masterClrMapping/>
  </p:clrMapOvr>
</p:notes>
</file>

<file path=ppt/notesSlides/notesSlide6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03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72035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>
              <a:latin typeface="Arial" panose="020B0604020202020204" pitchFamily="34" charset="0"/>
            </a:endParaRPr>
          </a:p>
        </p:txBody>
      </p:sp>
      <p:sp>
        <p:nvSpPr>
          <p:cNvPr id="17203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040AA73D-FC5B-41EB-8C5A-C8D8D42FDE85}" type="slidenum">
              <a:rPr lang="en-US" altLang="en-US"/>
              <a:pPr>
                <a:spcBef>
                  <a:spcPct val="0"/>
                </a:spcBef>
              </a:pPr>
              <a:t>79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87081797"/>
      </p:ext>
    </p:extLst>
  </p:cSld>
  <p:clrMapOvr>
    <a:masterClrMapping/>
  </p:clrMapOvr>
</p:notes>
</file>

<file path=ppt/notesSlides/notesSlide6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05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73059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>
              <a:latin typeface="Arial" panose="020B0604020202020204" pitchFamily="34" charset="0"/>
            </a:endParaRPr>
          </a:p>
        </p:txBody>
      </p:sp>
      <p:sp>
        <p:nvSpPr>
          <p:cNvPr id="17306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CE4B3122-4469-48C6-8B73-75CBC691E3A8}" type="slidenum">
              <a:rPr lang="en-US" altLang="en-US"/>
              <a:pPr>
                <a:spcBef>
                  <a:spcPct val="0"/>
                </a:spcBef>
              </a:pPr>
              <a:t>80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87302975"/>
      </p:ext>
    </p:extLst>
  </p:cSld>
  <p:clrMapOvr>
    <a:masterClrMapping/>
  </p:clrMapOvr>
</p:notes>
</file>

<file path=ppt/notesSlides/notesSlide6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8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74083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>
              <a:latin typeface="Arial" panose="020B0604020202020204" pitchFamily="34" charset="0"/>
            </a:endParaRPr>
          </a:p>
        </p:txBody>
      </p:sp>
      <p:sp>
        <p:nvSpPr>
          <p:cNvPr id="17408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6CB863B6-CA31-4473-A1B8-97D109F0DC4A}" type="slidenum">
              <a:rPr lang="en-US" altLang="en-US"/>
              <a:pPr>
                <a:spcBef>
                  <a:spcPct val="0"/>
                </a:spcBef>
              </a:pPr>
              <a:t>81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10678393"/>
      </p:ext>
    </p:extLst>
  </p:cSld>
  <p:clrMapOvr>
    <a:masterClrMapping/>
  </p:clrMapOvr>
</p:notes>
</file>

<file path=ppt/notesSlides/notesSlide6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10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75107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>
              <a:latin typeface="Arial" panose="020B0604020202020204" pitchFamily="34" charset="0"/>
            </a:endParaRPr>
          </a:p>
        </p:txBody>
      </p:sp>
      <p:sp>
        <p:nvSpPr>
          <p:cNvPr id="17510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8DA7AD51-90E5-4780-9EEB-66E9F03F4405}" type="slidenum">
              <a:rPr lang="en-US" altLang="en-US"/>
              <a:pPr>
                <a:spcBef>
                  <a:spcPct val="0"/>
                </a:spcBef>
              </a:pPr>
              <a:t>82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3295095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13667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>
              <a:latin typeface="Arial" panose="020B0604020202020204" pitchFamily="34" charset="0"/>
            </a:endParaRPr>
          </a:p>
        </p:txBody>
      </p:sp>
      <p:sp>
        <p:nvSpPr>
          <p:cNvPr id="11366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C1096CF6-11DC-496E-A540-CD3395136643}" type="slidenum">
              <a:rPr lang="en-US" altLang="en-US"/>
              <a:pPr>
                <a:spcBef>
                  <a:spcPct val="0"/>
                </a:spcBef>
              </a:pPr>
              <a:t>10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6610788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14691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>
              <a:latin typeface="Arial" panose="020B0604020202020204" pitchFamily="34" charset="0"/>
            </a:endParaRPr>
          </a:p>
        </p:txBody>
      </p:sp>
      <p:sp>
        <p:nvSpPr>
          <p:cNvPr id="11469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C0AB0034-3694-403B-9848-1583FF2F5450}" type="slidenum">
              <a:rPr lang="en-US" altLang="en-US"/>
              <a:pPr>
                <a:spcBef>
                  <a:spcPct val="0"/>
                </a:spcBef>
              </a:pPr>
              <a:t>11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2122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15715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>
              <a:latin typeface="Arial" panose="020B0604020202020204" pitchFamily="34" charset="0"/>
            </a:endParaRPr>
          </a:p>
        </p:txBody>
      </p:sp>
      <p:sp>
        <p:nvSpPr>
          <p:cNvPr id="11571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FA67D8DC-B219-467C-AE14-68623C49036F}" type="slidenum">
              <a:rPr lang="en-US" altLang="en-US"/>
              <a:pPr>
                <a:spcBef>
                  <a:spcPct val="0"/>
                </a:spcBef>
              </a:pPr>
              <a:t>12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646229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2" descr="logo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04800"/>
            <a:ext cx="12954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>
            <a:spLocks noChangeArrowheads="1"/>
          </p:cNvSpPr>
          <p:nvPr userDrawn="1"/>
        </p:nvSpPr>
        <p:spPr bwMode="auto">
          <a:xfrm>
            <a:off x="0" y="1143000"/>
            <a:ext cx="9144000" cy="5715000"/>
          </a:xfrm>
          <a:prstGeom prst="rect">
            <a:avLst/>
          </a:prstGeom>
          <a:solidFill>
            <a:srgbClr val="5469A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endParaRPr lang="en-US" altLang="en-US" smtClean="0">
              <a:cs typeface="Arial" charset="0"/>
            </a:endParaRPr>
          </a:p>
        </p:txBody>
      </p:sp>
      <p:sp>
        <p:nvSpPr>
          <p:cNvPr id="6" name="Line 14"/>
          <p:cNvSpPr>
            <a:spLocks noChangeShapeType="1"/>
          </p:cNvSpPr>
          <p:nvPr userDrawn="1"/>
        </p:nvSpPr>
        <p:spPr bwMode="auto">
          <a:xfrm>
            <a:off x="0" y="11430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3010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2343150" y="3581400"/>
            <a:ext cx="6343650" cy="1143000"/>
          </a:xfrm>
        </p:spPr>
        <p:txBody>
          <a:bodyPr/>
          <a:lstStyle>
            <a:lvl1pPr marL="0" indent="0">
              <a:buFontTx/>
              <a:buNone/>
              <a:defRPr b="0">
                <a:solidFill>
                  <a:schemeClr val="bg1"/>
                </a:solidFill>
                <a:latin typeface="Arial Black" pitchFamily="34" charset="0"/>
              </a:defRPr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43015" name="Rectangle 7"/>
          <p:cNvSpPr>
            <a:spLocks noGrp="1" noChangeArrowheads="1"/>
          </p:cNvSpPr>
          <p:nvPr>
            <p:ph type="ctrTitle"/>
          </p:nvPr>
        </p:nvSpPr>
        <p:spPr>
          <a:xfrm>
            <a:off x="2333625" y="1905000"/>
            <a:ext cx="6477000" cy="1241425"/>
          </a:xfrm>
        </p:spPr>
        <p:txBody>
          <a:bodyPr/>
          <a:lstStyle>
            <a:lvl1pPr>
              <a:defRPr sz="2800"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7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2333625" y="5467350"/>
            <a:ext cx="6276975" cy="476250"/>
          </a:xfrm>
        </p:spPr>
        <p:txBody>
          <a:bodyPr/>
          <a:lstStyle>
            <a:lvl1pPr>
              <a:defRPr sz="1800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April 23, 2014</a:t>
            </a:r>
          </a:p>
        </p:txBody>
      </p:sp>
      <p:sp>
        <p:nvSpPr>
          <p:cNvPr id="8" name="Rectangle 15"/>
          <p:cNvSpPr>
            <a:spLocks noGrp="1" noChangeArrowheads="1"/>
          </p:cNvSpPr>
          <p:nvPr>
            <p:ph type="ftr" sz="quarter" idx="11"/>
          </p:nvPr>
        </p:nvSpPr>
        <p:spPr>
          <a:xfrm>
            <a:off x="2333625" y="5067300"/>
            <a:ext cx="6276975" cy="419100"/>
          </a:xfrm>
        </p:spPr>
        <p:txBody>
          <a:bodyPr/>
          <a:lstStyle>
            <a:lvl1pPr algn="l">
              <a:defRPr sz="1800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DSWG Loads in SCEDv1</a:t>
            </a:r>
          </a:p>
        </p:txBody>
      </p:sp>
    </p:spTree>
    <p:extLst>
      <p:ext uri="{BB962C8B-B14F-4D97-AF65-F5344CB8AC3E}">
        <p14:creationId xmlns:p14="http://schemas.microsoft.com/office/powerpoint/2010/main" val="694868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092AB0C-FCF0-4BA6-87AC-0D7593E8C386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DSWG Loads in SCEDv1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April 23, 2014</a:t>
            </a:r>
          </a:p>
        </p:txBody>
      </p:sp>
    </p:spTree>
    <p:extLst>
      <p:ext uri="{BB962C8B-B14F-4D97-AF65-F5344CB8AC3E}">
        <p14:creationId xmlns:p14="http://schemas.microsoft.com/office/powerpoint/2010/main" val="37346504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0"/>
            <a:ext cx="2171700" cy="5791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0"/>
            <a:ext cx="6362700" cy="5791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7B0BDB1-71D6-43D3-AE8A-FA98840F3A25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DSWG Loads in SCEDv1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April 23, 2014</a:t>
            </a:r>
          </a:p>
        </p:txBody>
      </p:sp>
    </p:spTree>
    <p:extLst>
      <p:ext uri="{BB962C8B-B14F-4D97-AF65-F5344CB8AC3E}">
        <p14:creationId xmlns:p14="http://schemas.microsoft.com/office/powerpoint/2010/main" val="147174006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2" descr="logo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04800"/>
            <a:ext cx="12954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>
            <a:spLocks noChangeArrowheads="1"/>
          </p:cNvSpPr>
          <p:nvPr userDrawn="1"/>
        </p:nvSpPr>
        <p:spPr bwMode="auto">
          <a:xfrm>
            <a:off x="0" y="1143000"/>
            <a:ext cx="9144000" cy="5715000"/>
          </a:xfrm>
          <a:prstGeom prst="rect">
            <a:avLst/>
          </a:prstGeom>
          <a:solidFill>
            <a:srgbClr val="5469A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endParaRPr lang="en-US" altLang="en-US" smtClean="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6" name="Line 14"/>
          <p:cNvSpPr>
            <a:spLocks noChangeShapeType="1"/>
          </p:cNvSpPr>
          <p:nvPr userDrawn="1"/>
        </p:nvSpPr>
        <p:spPr bwMode="auto">
          <a:xfrm>
            <a:off x="0" y="11430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3010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2343150" y="3581400"/>
            <a:ext cx="6343650" cy="1143000"/>
          </a:xfrm>
        </p:spPr>
        <p:txBody>
          <a:bodyPr/>
          <a:lstStyle>
            <a:lvl1pPr marL="0" indent="0">
              <a:buFontTx/>
              <a:buNone/>
              <a:defRPr b="0">
                <a:solidFill>
                  <a:schemeClr val="bg1"/>
                </a:solidFill>
                <a:latin typeface="Arial Black" pitchFamily="34" charset="0"/>
              </a:defRPr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43015" name="Rectangle 7"/>
          <p:cNvSpPr>
            <a:spLocks noGrp="1" noChangeArrowheads="1"/>
          </p:cNvSpPr>
          <p:nvPr>
            <p:ph type="ctrTitle"/>
          </p:nvPr>
        </p:nvSpPr>
        <p:spPr>
          <a:xfrm>
            <a:off x="2333625" y="1905000"/>
            <a:ext cx="6477000" cy="1241425"/>
          </a:xfrm>
        </p:spPr>
        <p:txBody>
          <a:bodyPr/>
          <a:lstStyle>
            <a:lvl1pPr>
              <a:defRPr sz="2800"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7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2333625" y="5467350"/>
            <a:ext cx="6276975" cy="476250"/>
          </a:xfrm>
        </p:spPr>
        <p:txBody>
          <a:bodyPr/>
          <a:lstStyle>
            <a:lvl1pPr>
              <a:defRPr sz="1800" b="1">
                <a:solidFill>
                  <a:srgbClr val="FFFFFF"/>
                </a:solidFill>
                <a:latin typeface="Arial" charset="0"/>
              </a:defRPr>
            </a:lvl1pPr>
          </a:lstStyle>
          <a:p>
            <a:pPr>
              <a:defRPr/>
            </a:pPr>
            <a:r>
              <a:rPr lang="en-US"/>
              <a:t>April 23, 2014</a:t>
            </a:r>
          </a:p>
        </p:txBody>
      </p:sp>
      <p:sp>
        <p:nvSpPr>
          <p:cNvPr id="8" name="Rectangle 15"/>
          <p:cNvSpPr>
            <a:spLocks noGrp="1" noChangeArrowheads="1"/>
          </p:cNvSpPr>
          <p:nvPr>
            <p:ph type="ftr" sz="quarter" idx="11"/>
          </p:nvPr>
        </p:nvSpPr>
        <p:spPr>
          <a:xfrm>
            <a:off x="2333625" y="5067300"/>
            <a:ext cx="6276975" cy="419100"/>
          </a:xfrm>
        </p:spPr>
        <p:txBody>
          <a:bodyPr/>
          <a:lstStyle>
            <a:lvl1pPr algn="l">
              <a:defRPr sz="1800" b="1">
                <a:solidFill>
                  <a:srgbClr val="FFFFFF"/>
                </a:solidFill>
                <a:latin typeface="Arial" charset="0"/>
              </a:defRPr>
            </a:lvl1pPr>
          </a:lstStyle>
          <a:p>
            <a:pPr>
              <a:defRPr/>
            </a:pPr>
            <a:r>
              <a:rPr lang="en-US"/>
              <a:t>DSWG Loads in SCEDv1</a:t>
            </a:r>
          </a:p>
        </p:txBody>
      </p:sp>
    </p:spTree>
    <p:extLst>
      <p:ext uri="{BB962C8B-B14F-4D97-AF65-F5344CB8AC3E}">
        <p14:creationId xmlns:p14="http://schemas.microsoft.com/office/powerpoint/2010/main" val="412467974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E93E42BE-0C33-48A2-BBA8-E9B6A564D898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r>
              <a:rPr lang="en-US"/>
              <a:t>DSWG Loads in SCEDv1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r>
              <a:rPr lang="en-US"/>
              <a:t>April 23, 2014</a:t>
            </a:r>
          </a:p>
        </p:txBody>
      </p:sp>
    </p:spTree>
    <p:extLst>
      <p:ext uri="{BB962C8B-B14F-4D97-AF65-F5344CB8AC3E}">
        <p14:creationId xmlns:p14="http://schemas.microsoft.com/office/powerpoint/2010/main" val="126083925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93FCD96A-F326-4B45-A67C-F14D17A1BBC1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r>
              <a:rPr lang="en-US"/>
              <a:t>DSWG Loads in SCEDv1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r>
              <a:rPr lang="en-US"/>
              <a:t>April 23, 2014</a:t>
            </a:r>
          </a:p>
        </p:txBody>
      </p:sp>
    </p:spTree>
    <p:extLst>
      <p:ext uri="{BB962C8B-B14F-4D97-AF65-F5344CB8AC3E}">
        <p14:creationId xmlns:p14="http://schemas.microsoft.com/office/powerpoint/2010/main" val="336975917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8D0E09E5-C2C4-4EF9-A3DD-91320DFCF5B9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r>
              <a:rPr lang="en-US"/>
              <a:t>DSWG Loads in SCEDv1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r>
              <a:rPr lang="en-US"/>
              <a:t>April 23, 2014</a:t>
            </a:r>
          </a:p>
        </p:txBody>
      </p:sp>
    </p:spTree>
    <p:extLst>
      <p:ext uri="{BB962C8B-B14F-4D97-AF65-F5344CB8AC3E}">
        <p14:creationId xmlns:p14="http://schemas.microsoft.com/office/powerpoint/2010/main" val="172220947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BC1C090C-63DC-4D6B-860B-890774D45161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r>
              <a:rPr lang="en-US"/>
              <a:t>DSWG Loads in SCEDv1</a:t>
            </a:r>
          </a:p>
        </p:txBody>
      </p:sp>
      <p:sp>
        <p:nvSpPr>
          <p:cNvPr id="9" name="Rectangle 4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r>
              <a:rPr lang="en-US"/>
              <a:t>April 23, 2014</a:t>
            </a:r>
          </a:p>
        </p:txBody>
      </p:sp>
    </p:spTree>
    <p:extLst>
      <p:ext uri="{BB962C8B-B14F-4D97-AF65-F5344CB8AC3E}">
        <p14:creationId xmlns:p14="http://schemas.microsoft.com/office/powerpoint/2010/main" val="173454747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0F9E5DAD-B03C-4799-B2A1-B27FB485B8C5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r>
              <a:rPr lang="en-US"/>
              <a:t>DSWG Loads in SCEDv1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r>
              <a:rPr lang="en-US"/>
              <a:t>April 23, 2014</a:t>
            </a:r>
          </a:p>
        </p:txBody>
      </p:sp>
    </p:spTree>
    <p:extLst>
      <p:ext uri="{BB962C8B-B14F-4D97-AF65-F5344CB8AC3E}">
        <p14:creationId xmlns:p14="http://schemas.microsoft.com/office/powerpoint/2010/main" val="383789575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F637DD07-CB9A-464F-9FE3-5B4D51E5A1FA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r>
              <a:rPr lang="en-US"/>
              <a:t>DSWG Loads in SCEDv1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r>
              <a:rPr lang="en-US"/>
              <a:t>April 23, 2014</a:t>
            </a:r>
          </a:p>
        </p:txBody>
      </p:sp>
    </p:spTree>
    <p:extLst>
      <p:ext uri="{BB962C8B-B14F-4D97-AF65-F5344CB8AC3E}">
        <p14:creationId xmlns:p14="http://schemas.microsoft.com/office/powerpoint/2010/main" val="257968033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3202FCA4-AE21-4C2B-93FC-D9DF10392F31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r>
              <a:rPr lang="en-US"/>
              <a:t>DSWG Loads in SCEDv1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r>
              <a:rPr lang="en-US"/>
              <a:t>April 23, 2014</a:t>
            </a:r>
          </a:p>
        </p:txBody>
      </p:sp>
    </p:spTree>
    <p:extLst>
      <p:ext uri="{BB962C8B-B14F-4D97-AF65-F5344CB8AC3E}">
        <p14:creationId xmlns:p14="http://schemas.microsoft.com/office/powerpoint/2010/main" val="23475246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26B6646-7E89-436F-B1F1-3D849D82CB38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DSWG Loads in SCEDv1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April 23, 2014</a:t>
            </a:r>
          </a:p>
        </p:txBody>
      </p:sp>
    </p:spTree>
    <p:extLst>
      <p:ext uri="{BB962C8B-B14F-4D97-AF65-F5344CB8AC3E}">
        <p14:creationId xmlns:p14="http://schemas.microsoft.com/office/powerpoint/2010/main" val="388101556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C4FEAB45-6CA6-4064-B3F4-C518E8428B7D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r>
              <a:rPr lang="en-US"/>
              <a:t>DSWG Loads in SCEDv1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r>
              <a:rPr lang="en-US"/>
              <a:t>April 23, 2014</a:t>
            </a:r>
          </a:p>
        </p:txBody>
      </p:sp>
    </p:spTree>
    <p:extLst>
      <p:ext uri="{BB962C8B-B14F-4D97-AF65-F5344CB8AC3E}">
        <p14:creationId xmlns:p14="http://schemas.microsoft.com/office/powerpoint/2010/main" val="935273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0BABBE27-2C09-4AD0-880A-1C877D5561E9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r>
              <a:rPr lang="en-US"/>
              <a:t>DSWG Loads in SCEDv1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r>
              <a:rPr lang="en-US"/>
              <a:t>April 23, 2014</a:t>
            </a:r>
          </a:p>
        </p:txBody>
      </p:sp>
    </p:spTree>
    <p:extLst>
      <p:ext uri="{BB962C8B-B14F-4D97-AF65-F5344CB8AC3E}">
        <p14:creationId xmlns:p14="http://schemas.microsoft.com/office/powerpoint/2010/main" val="183261734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0"/>
            <a:ext cx="2171700" cy="5791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0"/>
            <a:ext cx="6362700" cy="5791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5E3F4555-F368-45B2-8139-C411A90A9617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r>
              <a:rPr lang="en-US"/>
              <a:t>DSWG Loads in SCEDv1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r>
              <a:rPr lang="en-US"/>
              <a:t>April 23, 2014</a:t>
            </a:r>
          </a:p>
        </p:txBody>
      </p:sp>
    </p:spTree>
    <p:extLst>
      <p:ext uri="{BB962C8B-B14F-4D97-AF65-F5344CB8AC3E}">
        <p14:creationId xmlns:p14="http://schemas.microsoft.com/office/powerpoint/2010/main" val="18845794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6F1711F-E164-4ABE-A1EB-19507635C124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DSWG Loads in SCEDv1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April 23, 2014</a:t>
            </a:r>
          </a:p>
        </p:txBody>
      </p:sp>
    </p:spTree>
    <p:extLst>
      <p:ext uri="{BB962C8B-B14F-4D97-AF65-F5344CB8AC3E}">
        <p14:creationId xmlns:p14="http://schemas.microsoft.com/office/powerpoint/2010/main" val="33833961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714F26B-4EBF-4CC7-8872-06A5F32A0FCE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DSWG Loads in SCEDv1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April 23, 2014</a:t>
            </a:r>
          </a:p>
        </p:txBody>
      </p:sp>
    </p:spTree>
    <p:extLst>
      <p:ext uri="{BB962C8B-B14F-4D97-AF65-F5344CB8AC3E}">
        <p14:creationId xmlns:p14="http://schemas.microsoft.com/office/powerpoint/2010/main" val="3363218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83931A7-3EEC-4A91-8BFF-97B605C27B92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DSWG Loads in SCEDv1</a:t>
            </a:r>
          </a:p>
        </p:txBody>
      </p:sp>
      <p:sp>
        <p:nvSpPr>
          <p:cNvPr id="9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April 23, 2014</a:t>
            </a:r>
          </a:p>
        </p:txBody>
      </p:sp>
    </p:spTree>
    <p:extLst>
      <p:ext uri="{BB962C8B-B14F-4D97-AF65-F5344CB8AC3E}">
        <p14:creationId xmlns:p14="http://schemas.microsoft.com/office/powerpoint/2010/main" val="35870334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E483C4C-21C9-4177-9084-E77B50B900DB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DSWG Loads in SCEDv1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April 23, 2014</a:t>
            </a:r>
          </a:p>
        </p:txBody>
      </p:sp>
    </p:spTree>
    <p:extLst>
      <p:ext uri="{BB962C8B-B14F-4D97-AF65-F5344CB8AC3E}">
        <p14:creationId xmlns:p14="http://schemas.microsoft.com/office/powerpoint/2010/main" val="31522143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9081066-EEF3-422A-8480-255C816D45BE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DSWG Loads in SCEDv1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April 23, 2014</a:t>
            </a:r>
          </a:p>
        </p:txBody>
      </p:sp>
    </p:spTree>
    <p:extLst>
      <p:ext uri="{BB962C8B-B14F-4D97-AF65-F5344CB8AC3E}">
        <p14:creationId xmlns:p14="http://schemas.microsoft.com/office/powerpoint/2010/main" val="40625089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C50F7B0-A407-4CAB-A7F3-785D59A97F45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DSWG Loads in SCEDv1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April 23, 2014</a:t>
            </a:r>
          </a:p>
        </p:txBody>
      </p:sp>
    </p:spTree>
    <p:extLst>
      <p:ext uri="{BB962C8B-B14F-4D97-AF65-F5344CB8AC3E}">
        <p14:creationId xmlns:p14="http://schemas.microsoft.com/office/powerpoint/2010/main" val="2934813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69747AD-8260-4FC6-B7E8-07EB487B7BE5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DSWG Loads in SCEDv1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April 23, 2014</a:t>
            </a:r>
          </a:p>
        </p:txBody>
      </p:sp>
    </p:spTree>
    <p:extLst>
      <p:ext uri="{BB962C8B-B14F-4D97-AF65-F5344CB8AC3E}">
        <p14:creationId xmlns:p14="http://schemas.microsoft.com/office/powerpoint/2010/main" val="38319473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66800"/>
            <a:ext cx="8229600" cy="472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fld id="{31ECE744-0797-4D19-AD79-38E2289645A4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1028" name="Rectangle 7"/>
          <p:cNvSpPr>
            <a:spLocks noChangeArrowheads="1"/>
          </p:cNvSpPr>
          <p:nvPr userDrawn="1"/>
        </p:nvSpPr>
        <p:spPr bwMode="auto">
          <a:xfrm>
            <a:off x="0" y="6235700"/>
            <a:ext cx="9144000" cy="622300"/>
          </a:xfrm>
          <a:prstGeom prst="rect">
            <a:avLst/>
          </a:prstGeom>
          <a:solidFill>
            <a:srgbClr val="ECECE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endParaRPr lang="en-US" altLang="en-US" smtClean="0">
              <a:cs typeface="Arial" charset="0"/>
            </a:endParaRPr>
          </a:p>
        </p:txBody>
      </p:sp>
      <p:pic>
        <p:nvPicPr>
          <p:cNvPr id="1029" name="Picture 8" descr="logo_C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00" y="6289675"/>
            <a:ext cx="854075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0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"/>
          </a:xfrm>
          <a:prstGeom prst="rect">
            <a:avLst/>
          </a:prstGeom>
          <a:solidFill>
            <a:srgbClr val="5469A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endParaRPr lang="en-US" altLang="en-US" smtClean="0">
              <a:cs typeface="Arial" charset="0"/>
            </a:endParaRPr>
          </a:p>
        </p:txBody>
      </p:sp>
      <p:sp>
        <p:nvSpPr>
          <p:cNvPr id="1031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0"/>
            <a:ext cx="8686800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r>
              <a:rPr lang="en-US"/>
              <a:t>DSWG Loads in SCEDv1</a:t>
            </a:r>
          </a:p>
        </p:txBody>
      </p:sp>
      <p:sp>
        <p:nvSpPr>
          <p:cNvPr id="1033" name="Line 11"/>
          <p:cNvSpPr>
            <a:spLocks noChangeShapeType="1"/>
          </p:cNvSpPr>
          <p:nvPr userDrawn="1"/>
        </p:nvSpPr>
        <p:spPr bwMode="auto">
          <a:xfrm>
            <a:off x="1069975" y="6457950"/>
            <a:ext cx="0" cy="2190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43000" y="6457950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r>
              <a:rPr lang="en-US"/>
              <a:t>April 23, 2014</a:t>
            </a:r>
          </a:p>
        </p:txBody>
      </p:sp>
      <p:sp>
        <p:nvSpPr>
          <p:cNvPr id="1035" name="Line 12"/>
          <p:cNvSpPr>
            <a:spLocks noChangeShapeType="1"/>
          </p:cNvSpPr>
          <p:nvPr userDrawn="1"/>
        </p:nvSpPr>
        <p:spPr bwMode="auto">
          <a:xfrm>
            <a:off x="0" y="6731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6" name="Rectangle 13"/>
          <p:cNvSpPr>
            <a:spLocks noChangeArrowheads="1"/>
          </p:cNvSpPr>
          <p:nvPr/>
        </p:nvSpPr>
        <p:spPr bwMode="auto">
          <a:xfrm>
            <a:off x="3429000" y="6477000"/>
            <a:ext cx="2514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fld id="{5D80BA2F-4540-4B43-B2CE-BB5F91424455}" type="slidenum">
              <a:rPr lang="en-US" altLang="en-US" sz="1200"/>
              <a:pPr algn="ctr" eaLnBrk="1" hangingPunct="1"/>
              <a:t>‹#›</a:t>
            </a:fld>
            <a:endParaRPr lang="en-US" altLang="en-US" sz="120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95" r:id="rId1"/>
    <p:sldLayoutId id="2147484185" r:id="rId2"/>
    <p:sldLayoutId id="2147484186" r:id="rId3"/>
    <p:sldLayoutId id="2147484187" r:id="rId4"/>
    <p:sldLayoutId id="2147484188" r:id="rId5"/>
    <p:sldLayoutId id="2147484189" r:id="rId6"/>
    <p:sldLayoutId id="2147484190" r:id="rId7"/>
    <p:sldLayoutId id="2147484191" r:id="rId8"/>
    <p:sldLayoutId id="2147484192" r:id="rId9"/>
    <p:sldLayoutId id="2147484193" r:id="rId10"/>
    <p:sldLayoutId id="2147484194" r:id="rId11"/>
  </p:sldLayoutIdLst>
  <p:hf sldNum="0"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66800"/>
            <a:ext cx="8229600" cy="472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solidFill>
                  <a:srgbClr val="000000"/>
                </a:solidFill>
              </a:defRPr>
            </a:lvl1pPr>
          </a:lstStyle>
          <a:p>
            <a:fld id="{FBFBA18B-C498-49C8-90A6-4EBB058628BD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2052" name="Rectangle 7"/>
          <p:cNvSpPr>
            <a:spLocks noChangeArrowheads="1"/>
          </p:cNvSpPr>
          <p:nvPr userDrawn="1"/>
        </p:nvSpPr>
        <p:spPr bwMode="auto">
          <a:xfrm>
            <a:off x="0" y="6235700"/>
            <a:ext cx="9144000" cy="622300"/>
          </a:xfrm>
          <a:prstGeom prst="rect">
            <a:avLst/>
          </a:prstGeom>
          <a:solidFill>
            <a:srgbClr val="ECECE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endParaRPr lang="en-US" altLang="en-US" smtClean="0">
              <a:solidFill>
                <a:srgbClr val="000000"/>
              </a:solidFill>
              <a:cs typeface="Arial" charset="0"/>
            </a:endParaRPr>
          </a:p>
        </p:txBody>
      </p:sp>
      <p:pic>
        <p:nvPicPr>
          <p:cNvPr id="2053" name="Picture 8" descr="logo_C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00" y="6289675"/>
            <a:ext cx="854075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4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"/>
          </a:xfrm>
          <a:prstGeom prst="rect">
            <a:avLst/>
          </a:prstGeom>
          <a:solidFill>
            <a:srgbClr val="5469A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endParaRPr lang="en-US" altLang="en-US" smtClean="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205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0"/>
            <a:ext cx="8686800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000000"/>
                </a:solidFill>
                <a:latin typeface="Arial"/>
                <a:cs typeface="+mn-cs"/>
              </a:defRPr>
            </a:lvl1pPr>
          </a:lstStyle>
          <a:p>
            <a:pPr>
              <a:defRPr/>
            </a:pPr>
            <a:r>
              <a:rPr lang="en-US"/>
              <a:t>DSWG Loads in SCEDv1</a:t>
            </a:r>
          </a:p>
        </p:txBody>
      </p:sp>
      <p:sp>
        <p:nvSpPr>
          <p:cNvPr id="2057" name="Line 11"/>
          <p:cNvSpPr>
            <a:spLocks noChangeShapeType="1"/>
          </p:cNvSpPr>
          <p:nvPr userDrawn="1"/>
        </p:nvSpPr>
        <p:spPr bwMode="auto">
          <a:xfrm>
            <a:off x="1069975" y="6457950"/>
            <a:ext cx="0" cy="2190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43000" y="6457950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000000"/>
                </a:solidFill>
                <a:latin typeface="Arial"/>
                <a:cs typeface="+mn-cs"/>
              </a:defRPr>
            </a:lvl1pPr>
          </a:lstStyle>
          <a:p>
            <a:pPr>
              <a:defRPr/>
            </a:pPr>
            <a:r>
              <a:rPr lang="en-US"/>
              <a:t>April 23, 2014</a:t>
            </a:r>
          </a:p>
        </p:txBody>
      </p:sp>
      <p:sp>
        <p:nvSpPr>
          <p:cNvPr id="2059" name="Line 12"/>
          <p:cNvSpPr>
            <a:spLocks noChangeShapeType="1"/>
          </p:cNvSpPr>
          <p:nvPr userDrawn="1"/>
        </p:nvSpPr>
        <p:spPr bwMode="auto">
          <a:xfrm>
            <a:off x="0" y="6731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0" name="Rectangle 13"/>
          <p:cNvSpPr>
            <a:spLocks noChangeArrowheads="1"/>
          </p:cNvSpPr>
          <p:nvPr/>
        </p:nvSpPr>
        <p:spPr bwMode="auto">
          <a:xfrm>
            <a:off x="3429000" y="6477000"/>
            <a:ext cx="2514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fld id="{1F8F3845-9EEE-4756-A12A-7CE8243FCAE8}" type="slidenum">
              <a:rPr lang="en-US" altLang="en-US" sz="1200">
                <a:solidFill>
                  <a:srgbClr val="000000"/>
                </a:solidFill>
              </a:rPr>
              <a:pPr algn="ctr" eaLnBrk="1" hangingPunct="1"/>
              <a:t>‹#›</a:t>
            </a:fld>
            <a:endParaRPr lang="en-US" altLang="en-US" sz="1200">
              <a:solidFill>
                <a:srgbClr val="0000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96" r:id="rId1"/>
    <p:sldLayoutId id="2147484197" r:id="rId2"/>
    <p:sldLayoutId id="2147484198" r:id="rId3"/>
    <p:sldLayoutId id="2147484199" r:id="rId4"/>
    <p:sldLayoutId id="2147484200" r:id="rId5"/>
    <p:sldLayoutId id="2147484201" r:id="rId6"/>
    <p:sldLayoutId id="2147484202" r:id="rId7"/>
    <p:sldLayoutId id="2147484203" r:id="rId8"/>
    <p:sldLayoutId id="2147484204" r:id="rId9"/>
    <p:sldLayoutId id="2147484205" r:id="rId10"/>
    <p:sldLayoutId id="2147484206" r:id="rId11"/>
  </p:sldLayoutIdLst>
  <p:hf sldNum="0"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0.emf"/><Relationship Id="rId5" Type="http://schemas.openxmlformats.org/officeDocument/2006/relationships/image" Target="../media/image19.emf"/><Relationship Id="rId4" Type="http://schemas.openxmlformats.org/officeDocument/2006/relationships/image" Target="../media/image18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e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em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em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emf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emf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emf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emf"/><Relationship Id="rId2" Type="http://schemas.openxmlformats.org/officeDocument/2006/relationships/image" Target="../media/image32.emf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5.emf"/><Relationship Id="rId4" Type="http://schemas.openxmlformats.org/officeDocument/2006/relationships/image" Target="../media/image34.em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emf"/><Relationship Id="rId2" Type="http://schemas.openxmlformats.org/officeDocument/2006/relationships/image" Target="../media/image36.emf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9.emf"/><Relationship Id="rId4" Type="http://schemas.openxmlformats.org/officeDocument/2006/relationships/image" Target="../media/image38.em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emf"/><Relationship Id="rId2" Type="http://schemas.openxmlformats.org/officeDocument/2006/relationships/image" Target="../media/image40.emf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3.emf"/><Relationship Id="rId4" Type="http://schemas.openxmlformats.org/officeDocument/2006/relationships/image" Target="../media/image42.em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mailto:craish@ercot.com" TargetMode="External"/><Relationship Id="rId2" Type="http://schemas.openxmlformats.org/officeDocument/2006/relationships/image" Target="../media/image44.wmf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emf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emf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emf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emf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emf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emf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emf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emf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emf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6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emf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6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emf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emf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6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emf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6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emf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6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emf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6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emf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6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emf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6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emf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6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emf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6.emf"/><Relationship Id="rId4" Type="http://schemas.openxmlformats.org/officeDocument/2006/relationships/image" Target="../media/image5.emf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emf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6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emf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6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emf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6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emf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6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emf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6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emf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6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emf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6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emf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6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emf"/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0.emf"/><Relationship Id="rId4" Type="http://schemas.openxmlformats.org/officeDocument/2006/relationships/image" Target="../media/image9.emf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emf"/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6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emf"/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6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emf"/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6.xm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emf"/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6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emf"/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6.xml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emf"/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6.xml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emf"/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6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emf"/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3.emf"/><Relationship Id="rId4" Type="http://schemas.openxmlformats.org/officeDocument/2006/relationships/image" Target="../media/image12.emf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emf"/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6.xml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emf"/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6.xml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emf"/><Relationship Id="rId2" Type="http://schemas.openxmlformats.org/officeDocument/2006/relationships/notesSlide" Target="../notesSlides/notesSlide58.xml"/><Relationship Id="rId1" Type="http://schemas.openxmlformats.org/officeDocument/2006/relationships/slideLayout" Target="../slideLayouts/slideLayout6.xml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emf"/><Relationship Id="rId2" Type="http://schemas.openxmlformats.org/officeDocument/2006/relationships/notesSlide" Target="../notesSlides/notesSlide59.xml"/><Relationship Id="rId1" Type="http://schemas.openxmlformats.org/officeDocument/2006/relationships/slideLayout" Target="../slideLayouts/slideLayout6.xml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emf"/><Relationship Id="rId2" Type="http://schemas.openxmlformats.org/officeDocument/2006/relationships/notesSlide" Target="../notesSlides/notesSlide60.xml"/><Relationship Id="rId1" Type="http://schemas.openxmlformats.org/officeDocument/2006/relationships/slideLayout" Target="../slideLayouts/slideLayout6.xml"/></Relationships>
</file>

<file path=ppt/slides/_rels/slide7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emf"/><Relationship Id="rId2" Type="http://schemas.openxmlformats.org/officeDocument/2006/relationships/notesSlide" Target="../notesSlides/notesSlide61.xml"/><Relationship Id="rId1" Type="http://schemas.openxmlformats.org/officeDocument/2006/relationships/slideLayout" Target="../slideLayouts/slideLayout6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emf"/><Relationship Id="rId2" Type="http://schemas.openxmlformats.org/officeDocument/2006/relationships/notesSlide" Target="../notesSlides/notesSlide62.xml"/><Relationship Id="rId1" Type="http://schemas.openxmlformats.org/officeDocument/2006/relationships/slideLayout" Target="../slideLayouts/slideLayout6.xml"/></Relationships>
</file>

<file path=ppt/slides/_rels/slide7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emf"/><Relationship Id="rId2" Type="http://schemas.openxmlformats.org/officeDocument/2006/relationships/notesSlide" Target="../notesSlides/notesSlide63.xml"/><Relationship Id="rId1" Type="http://schemas.openxmlformats.org/officeDocument/2006/relationships/slideLayout" Target="../slideLayouts/slideLayout6.xml"/></Relationships>
</file>

<file path=ppt/slides/_rels/slide7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emf"/><Relationship Id="rId2" Type="http://schemas.openxmlformats.org/officeDocument/2006/relationships/notesSlide" Target="../notesSlides/notesSlide64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8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emf"/><Relationship Id="rId2" Type="http://schemas.openxmlformats.org/officeDocument/2006/relationships/notesSlide" Target="../notesSlides/notesSlide65.xml"/><Relationship Id="rId1" Type="http://schemas.openxmlformats.org/officeDocument/2006/relationships/slideLayout" Target="../slideLayouts/slideLayout6.xml"/></Relationships>
</file>

<file path=ppt/slides/_rels/slide8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emf"/><Relationship Id="rId2" Type="http://schemas.openxmlformats.org/officeDocument/2006/relationships/notesSlide" Target="../notesSlides/notesSlide66.xml"/><Relationship Id="rId1" Type="http://schemas.openxmlformats.org/officeDocument/2006/relationships/slideLayout" Target="../slideLayouts/slideLayout6.xml"/></Relationships>
</file>

<file path=ppt/slides/_rels/slide8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2.emf"/><Relationship Id="rId2" Type="http://schemas.openxmlformats.org/officeDocument/2006/relationships/notesSlide" Target="../notesSlides/notesSlide67.xml"/><Relationship Id="rId1" Type="http://schemas.openxmlformats.org/officeDocument/2006/relationships/slideLayout" Target="../slideLayouts/slideLayout6.xml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4.emf"/><Relationship Id="rId2" Type="http://schemas.openxmlformats.org/officeDocument/2006/relationships/image" Target="../media/image93.emf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96.emf"/><Relationship Id="rId4" Type="http://schemas.openxmlformats.org/officeDocument/2006/relationships/image" Target="../media/image95.emf"/></Relationships>
</file>

<file path=ppt/slides/_rels/slide8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8.emf"/><Relationship Id="rId2" Type="http://schemas.openxmlformats.org/officeDocument/2006/relationships/image" Target="../media/image97.emf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00.emf"/><Relationship Id="rId4" Type="http://schemas.openxmlformats.org/officeDocument/2006/relationships/image" Target="../media/image99.emf"/></Relationships>
</file>

<file path=ppt/slides/_rels/slide8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2.emf"/><Relationship Id="rId2" Type="http://schemas.openxmlformats.org/officeDocument/2006/relationships/image" Target="../media/image101.emf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04.emf"/><Relationship Id="rId4" Type="http://schemas.openxmlformats.org/officeDocument/2006/relationships/image" Target="../media/image103.emf"/></Relationships>
</file>

<file path=ppt/slides/_rels/slide8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6.emf"/><Relationship Id="rId2" Type="http://schemas.openxmlformats.org/officeDocument/2006/relationships/image" Target="../media/image105.emf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08.emf"/><Relationship Id="rId4" Type="http://schemas.openxmlformats.org/officeDocument/2006/relationships/image" Target="../media/image107.emf"/></Relationships>
</file>

<file path=ppt/slides/_rels/slide8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0.emf"/><Relationship Id="rId2" Type="http://schemas.openxmlformats.org/officeDocument/2006/relationships/image" Target="../media/image109.emf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12.emf"/><Relationship Id="rId4" Type="http://schemas.openxmlformats.org/officeDocument/2006/relationships/image" Target="../media/image111.emf"/></Relationships>
</file>

<file path=ppt/slides/_rels/slide8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emf"/><Relationship Id="rId2" Type="http://schemas.openxmlformats.org/officeDocument/2006/relationships/image" Target="../media/image40.emf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3.emf"/><Relationship Id="rId4" Type="http://schemas.openxmlformats.org/officeDocument/2006/relationships/image" Target="../media/image42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6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Rectangle 1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5067300"/>
            <a:ext cx="2771775" cy="419100"/>
          </a:xfrm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dirty="0" smtClean="0">
                <a:solidFill>
                  <a:schemeClr val="bg1"/>
                </a:solidFill>
              </a:rPr>
              <a:t>DSWG – March 9, 2015</a:t>
            </a:r>
            <a:endParaRPr lang="en-US" altLang="en-US" dirty="0">
              <a:solidFill>
                <a:schemeClr val="bg1"/>
              </a:solidFill>
            </a:endParaRPr>
          </a:p>
          <a:p>
            <a:pPr eaLnBrk="1" hangingPunct="1">
              <a:defRPr/>
            </a:pPr>
            <a:endParaRPr lang="en-US" altLang="en-US" dirty="0" smtClean="0">
              <a:solidFill>
                <a:schemeClr val="bg1"/>
              </a:solidFill>
            </a:endParaRPr>
          </a:p>
        </p:txBody>
      </p:sp>
      <p:sp>
        <p:nvSpPr>
          <p:cNvPr id="15364" name="Rectangle 18"/>
          <p:cNvSpPr>
            <a:spLocks noGrp="1" noChangeArrowheads="1"/>
          </p:cNvSpPr>
          <p:nvPr>
            <p:ph type="ctrTitle"/>
          </p:nvPr>
        </p:nvSpPr>
        <p:spPr>
          <a:xfrm>
            <a:off x="1295400" y="1752600"/>
            <a:ext cx="6505575" cy="1828800"/>
          </a:xfrm>
        </p:spPr>
        <p:txBody>
          <a:bodyPr/>
          <a:lstStyle/>
          <a:p>
            <a:pPr algn="ctr">
              <a:defRPr/>
            </a:pPr>
            <a:r>
              <a:rPr lang="en-US" dirty="0" smtClean="0">
                <a:effectLst>
                  <a:outerShdw blurRad="50800" dist="50800" dir="5400000" algn="ctr" rotWithShape="0">
                    <a:schemeClr val="bg2"/>
                  </a:outerShdw>
                </a:effectLst>
              </a:rPr>
              <a:t>Four-CP </a:t>
            </a:r>
            <a:r>
              <a:rPr lang="en-US" dirty="0">
                <a:effectLst>
                  <a:outerShdw blurRad="50800" dist="50800" dir="5400000" algn="ctr" rotWithShape="0">
                    <a:schemeClr val="bg2"/>
                  </a:outerShdw>
                </a:effectLst>
              </a:rPr>
              <a:t>Response </a:t>
            </a:r>
            <a:r>
              <a:rPr lang="en-US" dirty="0" smtClean="0">
                <a:effectLst>
                  <a:outerShdw blurRad="50800" dist="50800" dir="5400000" algn="ctr" rotWithShape="0">
                    <a:schemeClr val="bg2"/>
                  </a:outerShdw>
                </a:effectLst>
              </a:rPr>
              <a:t>in </a:t>
            </a:r>
            <a:r>
              <a:rPr lang="en-US" dirty="0">
                <a:effectLst>
                  <a:outerShdw blurRad="50800" dist="50800" dir="5400000" algn="ctr" rotWithShape="0">
                    <a:schemeClr val="bg2"/>
                  </a:outerShdw>
                </a:effectLst>
              </a:rPr>
              <a:t>ERCOT Competitive </a:t>
            </a:r>
            <a:r>
              <a:rPr lang="en-US" dirty="0" smtClean="0">
                <a:effectLst>
                  <a:outerShdw blurRad="50800" dist="50800" dir="5400000" algn="ctr" rotWithShape="0">
                    <a:schemeClr val="bg2"/>
                  </a:outerShdw>
                </a:effectLst>
              </a:rPr>
              <a:t>Area</a:t>
            </a:r>
            <a:br>
              <a:rPr lang="en-US" dirty="0" smtClean="0">
                <a:effectLst>
                  <a:outerShdw blurRad="50800" dist="50800" dir="5400000" algn="ctr" rotWithShape="0">
                    <a:schemeClr val="bg2"/>
                  </a:outerShdw>
                </a:effectLst>
              </a:rPr>
            </a:br>
            <a:r>
              <a:rPr lang="en-US" dirty="0" smtClean="0">
                <a:effectLst>
                  <a:outerShdw blurRad="50800" dist="50800" dir="5400000" algn="ctr" rotWithShape="0">
                    <a:schemeClr val="bg2"/>
                  </a:outerShdw>
                </a:effectLst>
              </a:rPr>
              <a:t>2009 - 2014</a:t>
            </a:r>
            <a:endParaRPr lang="en-US" dirty="0">
              <a:effectLst>
                <a:outerShdw blurRad="50800" dist="50800" dir="5400000" algn="ctr" rotWithShape="0">
                  <a:schemeClr val="bg2"/>
                </a:outerShdw>
              </a:effectLst>
            </a:endParaRPr>
          </a:p>
        </p:txBody>
      </p:sp>
      <p:sp>
        <p:nvSpPr>
          <p:cNvPr id="2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3733800" y="4114800"/>
            <a:ext cx="1695450" cy="533400"/>
          </a:xfrm>
        </p:spPr>
        <p:txBody>
          <a:bodyPr/>
          <a:lstStyle/>
          <a:p>
            <a:pPr eaLnBrk="1" hangingPunct="1"/>
            <a:r>
              <a:rPr lang="en-US" altLang="en-US" b="1" smtClean="0">
                <a:latin typeface="Arial" panose="020B0604020202020204" pitchFamily="34" charset="0"/>
              </a:rPr>
              <a:t>Carl L Raish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4 CP Response – ERCOT REP Survey</a:t>
            </a:r>
            <a:endParaRPr lang="en-US" altLang="en-US" smtClean="0">
              <a:solidFill>
                <a:srgbClr val="005386"/>
              </a:solidFill>
            </a:endParaRPr>
          </a:p>
        </p:txBody>
      </p:sp>
      <p:sp>
        <p:nvSpPr>
          <p:cNvPr id="24579" name="Rectangle 5"/>
          <p:cNvSpPr>
            <a:spLocks noChangeArrowheads="1"/>
          </p:cNvSpPr>
          <p:nvPr/>
        </p:nvSpPr>
        <p:spPr bwMode="auto">
          <a:xfrm>
            <a:off x="379413" y="2751138"/>
            <a:ext cx="7993062" cy="131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spcBef>
                <a:spcPct val="20000"/>
              </a:spcBef>
              <a:buChar char="•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800100" indent="-3429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257300" indent="-3429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2" eaLnBrk="1" hangingPunct="1">
              <a:lnSpc>
                <a:spcPct val="115000"/>
              </a:lnSpc>
              <a:spcBef>
                <a:spcPct val="0"/>
              </a:spcBef>
              <a:buFont typeface="Symbol" panose="05050102010706020507" pitchFamily="18" charset="2"/>
              <a:buChar char=""/>
            </a:pPr>
            <a:endParaRPr lang="en-US" altLang="en-US" sz="140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lvl="2" eaLnBrk="1" hangingPunct="1">
              <a:lnSpc>
                <a:spcPct val="115000"/>
              </a:lnSpc>
              <a:spcBef>
                <a:spcPct val="0"/>
              </a:spcBef>
              <a:buFont typeface="Symbol" panose="05050102010706020507" pitchFamily="18" charset="2"/>
              <a:buChar char=""/>
            </a:pPr>
            <a:endParaRPr lang="en-US" altLang="en-US" sz="160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lvl="2" eaLnBrk="1" hangingPunct="1">
              <a:lnSpc>
                <a:spcPct val="115000"/>
              </a:lnSpc>
              <a:spcBef>
                <a:spcPct val="0"/>
              </a:spcBef>
              <a:buFont typeface="Symbol" panose="05050102010706020507" pitchFamily="18" charset="2"/>
              <a:buChar char=""/>
            </a:pPr>
            <a:endParaRPr lang="en-US" altLang="en-US" sz="160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lvl="1" eaLnBrk="1" hangingPunct="1">
              <a:lnSpc>
                <a:spcPct val="115000"/>
              </a:lnSpc>
              <a:spcBef>
                <a:spcPct val="0"/>
              </a:spcBef>
              <a:buFont typeface="Symbol" panose="05050102010706020507" pitchFamily="18" charset="2"/>
              <a:buChar char=""/>
            </a:pPr>
            <a:endParaRPr lang="en-US" altLang="en-US" sz="160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eaLnBrk="1" hangingPunct="1">
              <a:lnSpc>
                <a:spcPct val="115000"/>
              </a:lnSpc>
              <a:spcBef>
                <a:spcPct val="0"/>
              </a:spcBef>
              <a:buFont typeface="Symbol" panose="05050102010706020507" pitchFamily="18" charset="2"/>
              <a:buChar char=""/>
            </a:pPr>
            <a:endParaRPr lang="en-US" altLang="en-US" sz="8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pic>
        <p:nvPicPr>
          <p:cNvPr id="24580" name="Picture 4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914400"/>
            <a:ext cx="3781425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4581" name="Picture 4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43525" y="914400"/>
            <a:ext cx="3571875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4582" name="Picture 5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2600" y="3867150"/>
            <a:ext cx="3200400" cy="1543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4583" name="TextBox 1"/>
          <p:cNvSpPr txBox="1">
            <a:spLocks noChangeArrowheads="1"/>
          </p:cNvSpPr>
          <p:nvPr/>
        </p:nvSpPr>
        <p:spPr bwMode="auto">
          <a:xfrm>
            <a:off x="5867400" y="3487738"/>
            <a:ext cx="1157288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600"/>
              <a:t>Key</a:t>
            </a:r>
          </a:p>
        </p:txBody>
      </p:sp>
      <p:pic>
        <p:nvPicPr>
          <p:cNvPr id="24584" name="Picture 9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981200"/>
            <a:ext cx="4476750" cy="4138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4 CP Response – ERCOT REP Survey</a:t>
            </a:r>
            <a:endParaRPr lang="en-US" altLang="en-US" smtClean="0">
              <a:solidFill>
                <a:srgbClr val="005386"/>
              </a:solidFill>
            </a:endParaRPr>
          </a:p>
        </p:txBody>
      </p:sp>
      <p:pic>
        <p:nvPicPr>
          <p:cNvPr id="25603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838200"/>
            <a:ext cx="7615238" cy="4706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5604" name="TextBox 1"/>
          <p:cNvSpPr txBox="1">
            <a:spLocks noChangeArrowheads="1"/>
          </p:cNvSpPr>
          <p:nvPr/>
        </p:nvSpPr>
        <p:spPr bwMode="auto">
          <a:xfrm>
            <a:off x="685800" y="5588000"/>
            <a:ext cx="80772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5750" indent="-285750">
              <a:spcBef>
                <a:spcPct val="20000"/>
              </a:spcBef>
              <a:buChar char="•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en-US" sz="1600" b="0"/>
              <a:t>Notifications: REP 1 – 27 REP 2 – 16 REP 3 – 4</a:t>
            </a:r>
          </a:p>
          <a:p>
            <a:pPr>
              <a:spcBef>
                <a:spcPct val="0"/>
              </a:spcBef>
            </a:pPr>
            <a:r>
              <a:rPr lang="en-US" altLang="en-US" sz="1600" b="0"/>
              <a:t>REP 1 missed July CP, otherwise REP notifications were sent for all actual CP days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4 CP Response – ERCOT REP Survey</a:t>
            </a:r>
            <a:endParaRPr lang="en-US" altLang="en-US" smtClean="0">
              <a:solidFill>
                <a:srgbClr val="005386"/>
              </a:solidFill>
            </a:endParaRPr>
          </a:p>
        </p:txBody>
      </p:sp>
      <p:sp>
        <p:nvSpPr>
          <p:cNvPr id="26627" name="Rectangle 5"/>
          <p:cNvSpPr>
            <a:spLocks noChangeArrowheads="1"/>
          </p:cNvSpPr>
          <p:nvPr/>
        </p:nvSpPr>
        <p:spPr bwMode="auto">
          <a:xfrm>
            <a:off x="379413" y="2751138"/>
            <a:ext cx="7993062" cy="131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spcBef>
                <a:spcPct val="20000"/>
              </a:spcBef>
              <a:buChar char="•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800100" indent="-3429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257300" indent="-3429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2" eaLnBrk="1" hangingPunct="1">
              <a:lnSpc>
                <a:spcPct val="115000"/>
              </a:lnSpc>
              <a:spcBef>
                <a:spcPct val="0"/>
              </a:spcBef>
              <a:buFont typeface="Symbol" panose="05050102010706020507" pitchFamily="18" charset="2"/>
              <a:buChar char=""/>
            </a:pPr>
            <a:endParaRPr lang="en-US" altLang="en-US" sz="140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lvl="2" eaLnBrk="1" hangingPunct="1">
              <a:lnSpc>
                <a:spcPct val="115000"/>
              </a:lnSpc>
              <a:spcBef>
                <a:spcPct val="0"/>
              </a:spcBef>
              <a:buFont typeface="Symbol" panose="05050102010706020507" pitchFamily="18" charset="2"/>
              <a:buChar char=""/>
            </a:pPr>
            <a:endParaRPr lang="en-US" altLang="en-US" sz="160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lvl="2" eaLnBrk="1" hangingPunct="1">
              <a:lnSpc>
                <a:spcPct val="115000"/>
              </a:lnSpc>
              <a:spcBef>
                <a:spcPct val="0"/>
              </a:spcBef>
              <a:buFont typeface="Symbol" panose="05050102010706020507" pitchFamily="18" charset="2"/>
              <a:buChar char=""/>
            </a:pPr>
            <a:endParaRPr lang="en-US" altLang="en-US" sz="160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lvl="1" eaLnBrk="1" hangingPunct="1">
              <a:lnSpc>
                <a:spcPct val="115000"/>
              </a:lnSpc>
              <a:spcBef>
                <a:spcPct val="0"/>
              </a:spcBef>
              <a:buFont typeface="Symbol" panose="05050102010706020507" pitchFamily="18" charset="2"/>
              <a:buChar char=""/>
            </a:pPr>
            <a:endParaRPr lang="en-US" altLang="en-US" sz="160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eaLnBrk="1" hangingPunct="1">
              <a:lnSpc>
                <a:spcPct val="115000"/>
              </a:lnSpc>
              <a:spcBef>
                <a:spcPct val="0"/>
              </a:spcBef>
              <a:buFont typeface="Symbol" panose="05050102010706020507" pitchFamily="18" charset="2"/>
              <a:buChar char=""/>
            </a:pPr>
            <a:endParaRPr lang="en-US" altLang="en-US" sz="8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26628" name="TextBox 1"/>
          <p:cNvSpPr txBox="1">
            <a:spLocks noChangeArrowheads="1"/>
          </p:cNvSpPr>
          <p:nvPr/>
        </p:nvSpPr>
        <p:spPr bwMode="auto">
          <a:xfrm>
            <a:off x="412750" y="4724400"/>
            <a:ext cx="83058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5750" indent="-285750">
              <a:spcBef>
                <a:spcPct val="20000"/>
              </a:spcBef>
              <a:buChar char="•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en-US" altLang="en-US" sz="1600" b="0"/>
              <a:t>238 ESIIDs reported by REPS as being on 4-CP notification programs in 2013 or 2014</a:t>
            </a:r>
          </a:p>
          <a:p>
            <a:pPr eaLnBrk="1" hangingPunct="1">
              <a:spcBef>
                <a:spcPct val="0"/>
              </a:spcBef>
            </a:pPr>
            <a:r>
              <a:rPr lang="en-US" altLang="en-US" sz="1600" b="0"/>
              <a:t>182 (76%) were classified by ERCOT as 4-CP responders.</a:t>
            </a:r>
          </a:p>
        </p:txBody>
      </p:sp>
      <p:pic>
        <p:nvPicPr>
          <p:cNvPr id="26629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400" y="1219200"/>
            <a:ext cx="5791200" cy="3382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Number of ESIIDs with 4 CP Responses – 2014</a:t>
            </a:r>
            <a:endParaRPr lang="en-US" altLang="en-US" smtClean="0">
              <a:solidFill>
                <a:srgbClr val="005386"/>
              </a:solidFill>
            </a:endParaRPr>
          </a:p>
        </p:txBody>
      </p:sp>
      <p:sp>
        <p:nvSpPr>
          <p:cNvPr id="27651" name="Rectangle 5"/>
          <p:cNvSpPr>
            <a:spLocks noChangeArrowheads="1"/>
          </p:cNvSpPr>
          <p:nvPr/>
        </p:nvSpPr>
        <p:spPr bwMode="auto">
          <a:xfrm>
            <a:off x="379413" y="2751138"/>
            <a:ext cx="7993062" cy="131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spcBef>
                <a:spcPct val="20000"/>
              </a:spcBef>
              <a:buChar char="•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800100" indent="-3429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257300" indent="-3429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2" eaLnBrk="1" hangingPunct="1">
              <a:lnSpc>
                <a:spcPct val="115000"/>
              </a:lnSpc>
              <a:spcBef>
                <a:spcPct val="0"/>
              </a:spcBef>
              <a:buFont typeface="Symbol" panose="05050102010706020507" pitchFamily="18" charset="2"/>
              <a:buChar char=""/>
            </a:pPr>
            <a:endParaRPr lang="en-US" altLang="en-US" sz="140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lvl="2" eaLnBrk="1" hangingPunct="1">
              <a:lnSpc>
                <a:spcPct val="115000"/>
              </a:lnSpc>
              <a:spcBef>
                <a:spcPct val="0"/>
              </a:spcBef>
              <a:buFont typeface="Symbol" panose="05050102010706020507" pitchFamily="18" charset="2"/>
              <a:buChar char=""/>
            </a:pPr>
            <a:endParaRPr lang="en-US" altLang="en-US" sz="160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lvl="2" eaLnBrk="1" hangingPunct="1">
              <a:lnSpc>
                <a:spcPct val="115000"/>
              </a:lnSpc>
              <a:spcBef>
                <a:spcPct val="0"/>
              </a:spcBef>
              <a:buFont typeface="Symbol" panose="05050102010706020507" pitchFamily="18" charset="2"/>
              <a:buChar char=""/>
            </a:pPr>
            <a:endParaRPr lang="en-US" altLang="en-US" sz="160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lvl="1" eaLnBrk="1" hangingPunct="1">
              <a:lnSpc>
                <a:spcPct val="115000"/>
              </a:lnSpc>
              <a:spcBef>
                <a:spcPct val="0"/>
              </a:spcBef>
              <a:buFont typeface="Symbol" panose="05050102010706020507" pitchFamily="18" charset="2"/>
              <a:buChar char=""/>
            </a:pPr>
            <a:endParaRPr lang="en-US" altLang="en-US" sz="160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eaLnBrk="1" hangingPunct="1">
              <a:lnSpc>
                <a:spcPct val="115000"/>
              </a:lnSpc>
              <a:spcBef>
                <a:spcPct val="0"/>
              </a:spcBef>
              <a:buFont typeface="Symbol" panose="05050102010706020507" pitchFamily="18" charset="2"/>
              <a:buChar char=""/>
            </a:pPr>
            <a:endParaRPr lang="en-US" altLang="en-US" sz="8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pic>
        <p:nvPicPr>
          <p:cNvPr id="27652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775" y="1143000"/>
            <a:ext cx="8201025" cy="457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Hour-ending 17:00 Reductions on 4 CP Days - 2014</a:t>
            </a:r>
          </a:p>
        </p:txBody>
      </p:sp>
      <p:sp>
        <p:nvSpPr>
          <p:cNvPr id="28675" name="TextBox 3"/>
          <p:cNvSpPr txBox="1">
            <a:spLocks noChangeArrowheads="1"/>
          </p:cNvSpPr>
          <p:nvPr/>
        </p:nvSpPr>
        <p:spPr bwMode="auto">
          <a:xfrm>
            <a:off x="2143125" y="965200"/>
            <a:ext cx="479107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800" b="0"/>
              <a:t>Responding Transmission Connected ESIIDs</a:t>
            </a:r>
          </a:p>
        </p:txBody>
      </p:sp>
      <p:pic>
        <p:nvPicPr>
          <p:cNvPr id="28676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752600"/>
            <a:ext cx="8229600" cy="3305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Hour-ending 17:00 MW Reductions on 4 CP Days - 2014</a:t>
            </a:r>
          </a:p>
        </p:txBody>
      </p:sp>
      <p:sp>
        <p:nvSpPr>
          <p:cNvPr id="29699" name="TextBox 3"/>
          <p:cNvSpPr txBox="1">
            <a:spLocks noChangeArrowheads="1"/>
          </p:cNvSpPr>
          <p:nvPr/>
        </p:nvSpPr>
        <p:spPr bwMode="auto">
          <a:xfrm>
            <a:off x="1955800" y="965200"/>
            <a:ext cx="53594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800" b="0"/>
              <a:t>Responding NWS Distribution Connected ESIIDs</a:t>
            </a:r>
          </a:p>
        </p:txBody>
      </p:sp>
      <p:pic>
        <p:nvPicPr>
          <p:cNvPr id="29700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776413"/>
            <a:ext cx="8229600" cy="3305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Hour-ending 17:00 Reductions on 4 CP Days - 2014</a:t>
            </a:r>
          </a:p>
        </p:txBody>
      </p:sp>
      <p:sp>
        <p:nvSpPr>
          <p:cNvPr id="30723" name="TextBox 3"/>
          <p:cNvSpPr txBox="1">
            <a:spLocks noChangeArrowheads="1"/>
          </p:cNvSpPr>
          <p:nvPr/>
        </p:nvSpPr>
        <p:spPr bwMode="auto">
          <a:xfrm>
            <a:off x="2565400" y="965200"/>
            <a:ext cx="39116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800" b="0"/>
              <a:t>Responding WS Distribution Connected ESIIDs</a:t>
            </a:r>
          </a:p>
        </p:txBody>
      </p:sp>
      <p:pic>
        <p:nvPicPr>
          <p:cNvPr id="30724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776413"/>
            <a:ext cx="8229600" cy="3305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Hour-ending 17:00 MW Reductions on 4 CP Days - 2014</a:t>
            </a:r>
          </a:p>
        </p:txBody>
      </p:sp>
      <p:sp>
        <p:nvSpPr>
          <p:cNvPr id="31747" name="TextBox 3"/>
          <p:cNvSpPr txBox="1">
            <a:spLocks noChangeArrowheads="1"/>
          </p:cNvSpPr>
          <p:nvPr/>
        </p:nvSpPr>
        <p:spPr bwMode="auto">
          <a:xfrm>
            <a:off x="2971800" y="965200"/>
            <a:ext cx="31242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 b="0"/>
              <a:t>All Responding 4-CP ESIIDS</a:t>
            </a:r>
          </a:p>
        </p:txBody>
      </p:sp>
      <p:pic>
        <p:nvPicPr>
          <p:cNvPr id="31748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776413"/>
            <a:ext cx="8229600" cy="3305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Hour-ending 17:00 MW Reductions on 4 CP Days - 2014</a:t>
            </a:r>
          </a:p>
        </p:txBody>
      </p:sp>
      <p:sp>
        <p:nvSpPr>
          <p:cNvPr id="32771" name="TextBox 3"/>
          <p:cNvSpPr txBox="1">
            <a:spLocks noChangeArrowheads="1"/>
          </p:cNvSpPr>
          <p:nvPr/>
        </p:nvSpPr>
        <p:spPr bwMode="auto">
          <a:xfrm>
            <a:off x="2819400" y="965200"/>
            <a:ext cx="34544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 b="0"/>
              <a:t>Reductions by Voltage Group</a:t>
            </a:r>
          </a:p>
        </p:txBody>
      </p:sp>
      <p:pic>
        <p:nvPicPr>
          <p:cNvPr id="32772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776413"/>
            <a:ext cx="8229600" cy="3305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Hour-ending 17:00 MW Reductions on 4 CP Days - 2014</a:t>
            </a:r>
          </a:p>
        </p:txBody>
      </p:sp>
      <p:sp>
        <p:nvSpPr>
          <p:cNvPr id="33795" name="TextBox 3"/>
          <p:cNvSpPr txBox="1">
            <a:spLocks noChangeArrowheads="1"/>
          </p:cNvSpPr>
          <p:nvPr/>
        </p:nvSpPr>
        <p:spPr bwMode="auto">
          <a:xfrm>
            <a:off x="1600200" y="838200"/>
            <a:ext cx="59436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 b="0"/>
              <a:t>Reductions as a Percent of Total Voltage Group Load</a:t>
            </a:r>
          </a:p>
        </p:txBody>
      </p:sp>
      <p:pic>
        <p:nvPicPr>
          <p:cNvPr id="33796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209675"/>
            <a:ext cx="8229600" cy="4438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4 CP Response Methodology</a:t>
            </a:r>
            <a:endParaRPr lang="en-US" altLang="en-US" smtClean="0">
              <a:solidFill>
                <a:srgbClr val="005386"/>
              </a:solidFill>
            </a:endParaRPr>
          </a:p>
        </p:txBody>
      </p:sp>
      <p:sp>
        <p:nvSpPr>
          <p:cNvPr id="16387" name="Rectangle 5"/>
          <p:cNvSpPr>
            <a:spLocks noChangeArrowheads="1"/>
          </p:cNvSpPr>
          <p:nvPr/>
        </p:nvSpPr>
        <p:spPr bwMode="auto">
          <a:xfrm>
            <a:off x="304800" y="790575"/>
            <a:ext cx="8534400" cy="5472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spcBef>
                <a:spcPct val="20000"/>
              </a:spcBef>
              <a:buChar char="•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800100" indent="-3429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257300" indent="-3429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115000"/>
              </a:lnSpc>
              <a:spcBef>
                <a:spcPct val="0"/>
              </a:spcBef>
              <a:buFont typeface="Symbol" panose="05050102010706020507" pitchFamily="18" charset="2"/>
              <a:buChar char=""/>
            </a:pPr>
            <a:r>
              <a:rPr lang="en-US" altLang="en-US" sz="1600" b="0">
                <a:solidFill>
                  <a:srgbClr val="000000"/>
                </a:solidFill>
                <a:cs typeface="Times New Roman" panose="02020603050405020304" pitchFamily="18" charset="0"/>
              </a:rPr>
              <a:t>Analysis limited to ESIIDs in competitive ERCOT areas with ‘BUSIDRRQ’ profile types</a:t>
            </a:r>
          </a:p>
          <a:p>
            <a:pPr lvl="1" eaLnBrk="1" hangingPunct="1">
              <a:lnSpc>
                <a:spcPct val="115000"/>
              </a:lnSpc>
              <a:spcBef>
                <a:spcPct val="0"/>
              </a:spcBef>
              <a:buFont typeface="Symbol" panose="05050102010706020507" pitchFamily="18" charset="2"/>
              <a:buChar char=""/>
            </a:pPr>
            <a:r>
              <a:rPr lang="en-US" altLang="en-US" sz="1600">
                <a:solidFill>
                  <a:srgbClr val="000000"/>
                </a:solidFill>
                <a:cs typeface="Times New Roman" panose="02020603050405020304" pitchFamily="18" charset="0"/>
              </a:rPr>
              <a:t>Transmission charges are based on ESIID-specific load during CP intervals</a:t>
            </a:r>
          </a:p>
          <a:p>
            <a:pPr lvl="1" eaLnBrk="1" hangingPunct="1">
              <a:lnSpc>
                <a:spcPct val="115000"/>
              </a:lnSpc>
              <a:spcBef>
                <a:spcPct val="0"/>
              </a:spcBef>
              <a:buFont typeface="Symbol" panose="05050102010706020507" pitchFamily="18" charset="2"/>
              <a:buChar char=""/>
            </a:pPr>
            <a:r>
              <a:rPr lang="en-US" altLang="en-US" sz="1600">
                <a:solidFill>
                  <a:srgbClr val="000000"/>
                </a:solidFill>
                <a:cs typeface="Times New Roman" panose="02020603050405020304" pitchFamily="18" charset="0"/>
              </a:rPr>
              <a:t>ESIIDs classified by connection at transmission or distribution voltage level</a:t>
            </a:r>
          </a:p>
          <a:p>
            <a:pPr lvl="1" eaLnBrk="1" hangingPunct="1">
              <a:lnSpc>
                <a:spcPct val="115000"/>
              </a:lnSpc>
              <a:spcBef>
                <a:spcPct val="0"/>
              </a:spcBef>
              <a:buFont typeface="Symbol" panose="05050102010706020507" pitchFamily="18" charset="2"/>
              <a:buChar char=""/>
            </a:pPr>
            <a:r>
              <a:rPr lang="en-US" altLang="en-US" sz="1600">
                <a:solidFill>
                  <a:srgbClr val="000000"/>
                </a:solidFill>
                <a:cs typeface="Times New Roman" panose="02020603050405020304" pitchFamily="18" charset="0"/>
              </a:rPr>
              <a:t>Distribution ESIIDs were classified based on weather sensitivity</a:t>
            </a:r>
          </a:p>
          <a:p>
            <a:pPr lvl="1" eaLnBrk="1" hangingPunct="1">
              <a:lnSpc>
                <a:spcPct val="115000"/>
              </a:lnSpc>
              <a:spcBef>
                <a:spcPct val="0"/>
              </a:spcBef>
              <a:buFont typeface="Symbol" panose="05050102010706020507" pitchFamily="18" charset="2"/>
              <a:buChar char=""/>
            </a:pPr>
            <a:endParaRPr lang="en-US" altLang="en-US" sz="80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eaLnBrk="1" hangingPunct="1">
              <a:lnSpc>
                <a:spcPct val="115000"/>
              </a:lnSpc>
              <a:spcBef>
                <a:spcPct val="0"/>
              </a:spcBef>
              <a:buFont typeface="Symbol" panose="05050102010706020507" pitchFamily="18" charset="2"/>
              <a:buChar char=""/>
            </a:pPr>
            <a:r>
              <a:rPr lang="en-US" altLang="en-US" sz="1600" b="0">
                <a:solidFill>
                  <a:srgbClr val="000000"/>
                </a:solidFill>
                <a:cs typeface="Times New Roman" panose="02020603050405020304" pitchFamily="18" charset="0"/>
              </a:rPr>
              <a:t>Classified days as CP Days, Near-CP Days and Non-CP Days</a:t>
            </a:r>
          </a:p>
          <a:p>
            <a:pPr lvl="1" eaLnBrk="1" hangingPunct="1">
              <a:lnSpc>
                <a:spcPct val="115000"/>
              </a:lnSpc>
              <a:spcBef>
                <a:spcPct val="0"/>
              </a:spcBef>
              <a:buFont typeface="Symbol" panose="05050102010706020507" pitchFamily="18" charset="2"/>
              <a:buChar char=""/>
            </a:pPr>
            <a:r>
              <a:rPr lang="en-US" altLang="en-US" sz="1600">
                <a:solidFill>
                  <a:srgbClr val="000000"/>
                </a:solidFill>
                <a:cs typeface="Times New Roman" panose="02020603050405020304" pitchFamily="18" charset="0"/>
              </a:rPr>
              <a:t>Near-CP days</a:t>
            </a:r>
          </a:p>
          <a:p>
            <a:pPr lvl="2" eaLnBrk="1" hangingPunct="1">
              <a:lnSpc>
                <a:spcPct val="115000"/>
              </a:lnSpc>
              <a:spcBef>
                <a:spcPct val="0"/>
              </a:spcBef>
              <a:buFont typeface="Symbol" panose="05050102010706020507" pitchFamily="18" charset="2"/>
              <a:buChar char=""/>
            </a:pPr>
            <a:r>
              <a:rPr lang="en-US" altLang="en-US" sz="1600">
                <a:solidFill>
                  <a:srgbClr val="000000"/>
                </a:solidFill>
                <a:cs typeface="Times New Roman" panose="02020603050405020304" pitchFamily="18" charset="0"/>
              </a:rPr>
              <a:t>Base-lined transmission total load for all summer weekdays using the 20 days nearest in time (before and after) excluding CP days and holidays</a:t>
            </a:r>
          </a:p>
          <a:p>
            <a:pPr lvl="3" eaLnBrk="1" hangingPunct="1">
              <a:lnSpc>
                <a:spcPct val="115000"/>
              </a:lnSpc>
              <a:spcBef>
                <a:spcPct val="0"/>
              </a:spcBef>
              <a:buFont typeface="Symbol" panose="05050102010706020507" pitchFamily="18" charset="2"/>
              <a:buChar char=""/>
            </a:pPr>
            <a:r>
              <a:rPr lang="en-US" altLang="en-US" sz="1600">
                <a:solidFill>
                  <a:srgbClr val="000000"/>
                </a:solidFill>
                <a:cs typeface="Times New Roman" panose="02020603050405020304" pitchFamily="18" charset="0"/>
              </a:rPr>
              <a:t>Applied Day-of-Adjustment factor to baseline</a:t>
            </a:r>
          </a:p>
          <a:p>
            <a:pPr lvl="2" eaLnBrk="1" hangingPunct="1">
              <a:lnSpc>
                <a:spcPct val="115000"/>
              </a:lnSpc>
              <a:spcBef>
                <a:spcPct val="0"/>
              </a:spcBef>
              <a:buFont typeface="Symbol" panose="05050102010706020507" pitchFamily="18" charset="2"/>
              <a:buChar char=""/>
            </a:pPr>
            <a:r>
              <a:rPr lang="en-US" altLang="en-US" sz="1600">
                <a:solidFill>
                  <a:srgbClr val="000000"/>
                </a:solidFill>
                <a:cs typeface="Times New Roman" panose="02020603050405020304" pitchFamily="18" charset="0"/>
              </a:rPr>
              <a:t>Days with at least 100 MW reduction for Hour-ending 5:00 PM were classified as near CP days – found 69 Near-Peak days between 2009 - 2014</a:t>
            </a:r>
          </a:p>
          <a:p>
            <a:pPr lvl="1" eaLnBrk="1" hangingPunct="1">
              <a:lnSpc>
                <a:spcPct val="115000"/>
              </a:lnSpc>
              <a:spcBef>
                <a:spcPct val="0"/>
              </a:spcBef>
              <a:buFont typeface="Symbol" panose="05050102010706020507" pitchFamily="18" charset="2"/>
              <a:buChar char=""/>
            </a:pPr>
            <a:r>
              <a:rPr lang="en-US" altLang="en-US" sz="1600">
                <a:solidFill>
                  <a:srgbClr val="000000"/>
                </a:solidFill>
                <a:cs typeface="Times New Roman" panose="02020603050405020304" pitchFamily="18" charset="0"/>
              </a:rPr>
              <a:t>Non-CP days were all remaining non-holiday weekdays (June 1 – Sep 30)</a:t>
            </a:r>
          </a:p>
          <a:p>
            <a:pPr eaLnBrk="1" hangingPunct="1">
              <a:lnSpc>
                <a:spcPct val="115000"/>
              </a:lnSpc>
              <a:spcBef>
                <a:spcPct val="0"/>
              </a:spcBef>
              <a:buFont typeface="Symbol" panose="05050102010706020507" pitchFamily="18" charset="2"/>
              <a:buChar char=""/>
            </a:pPr>
            <a:endParaRPr lang="en-US" altLang="en-US" sz="800" b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eaLnBrk="1" hangingPunct="1">
              <a:lnSpc>
                <a:spcPct val="115000"/>
              </a:lnSpc>
              <a:spcBef>
                <a:spcPct val="0"/>
              </a:spcBef>
              <a:buFont typeface="Symbol" panose="05050102010706020507" pitchFamily="18" charset="2"/>
              <a:buChar char=""/>
            </a:pPr>
            <a:r>
              <a:rPr lang="en-US" altLang="en-US" sz="1600" b="0">
                <a:solidFill>
                  <a:srgbClr val="000000"/>
                </a:solidFill>
                <a:cs typeface="Times New Roman" panose="02020603050405020304" pitchFamily="18" charset="0"/>
              </a:rPr>
              <a:t>Classified ESIIDs based on Weather Sensitivity and Load Factor</a:t>
            </a:r>
          </a:p>
          <a:p>
            <a:pPr lvl="1" eaLnBrk="1" hangingPunct="1">
              <a:lnSpc>
                <a:spcPct val="115000"/>
              </a:lnSpc>
              <a:spcBef>
                <a:spcPct val="0"/>
              </a:spcBef>
              <a:buFont typeface="Symbol" panose="05050102010706020507" pitchFamily="18" charset="2"/>
              <a:buChar char=""/>
            </a:pPr>
            <a:r>
              <a:rPr lang="en-US" altLang="en-US" sz="1600">
                <a:solidFill>
                  <a:srgbClr val="000000"/>
                </a:solidFill>
                <a:cs typeface="Times New Roman" panose="02020603050405020304" pitchFamily="18" charset="0"/>
              </a:rPr>
              <a:t>Weather sensitivity (R</a:t>
            </a:r>
            <a:r>
              <a:rPr lang="en-US" altLang="en-US" sz="1600" baseline="30000">
                <a:solidFill>
                  <a:srgbClr val="000000"/>
                </a:solidFill>
                <a:cs typeface="Times New Roman" panose="02020603050405020304" pitchFamily="18" charset="0"/>
              </a:rPr>
              <a:t>2</a:t>
            </a:r>
            <a:r>
              <a:rPr lang="en-US" altLang="en-US" sz="1600">
                <a:solidFill>
                  <a:srgbClr val="000000"/>
                </a:solidFill>
                <a:cs typeface="Times New Roman" panose="02020603050405020304" pitchFamily="18" charset="0"/>
              </a:rPr>
              <a:t> for week-day use vs average temperature &gt;= 0.6)</a:t>
            </a:r>
          </a:p>
          <a:p>
            <a:pPr lvl="1" eaLnBrk="1" hangingPunct="1">
              <a:lnSpc>
                <a:spcPct val="115000"/>
              </a:lnSpc>
              <a:spcBef>
                <a:spcPct val="0"/>
              </a:spcBef>
              <a:buFont typeface="Symbol" panose="05050102010706020507" pitchFamily="18" charset="2"/>
              <a:buChar char=""/>
            </a:pPr>
            <a:r>
              <a:rPr lang="en-US" altLang="en-US" sz="1600">
                <a:solidFill>
                  <a:srgbClr val="000000"/>
                </a:solidFill>
                <a:cs typeface="Times New Roman" panose="02020603050405020304" pitchFamily="18" charset="0"/>
              </a:rPr>
              <a:t>Load Factor based on week-day afternoon usage (1:00 PM – 6:00 PM)</a:t>
            </a:r>
          </a:p>
          <a:p>
            <a:pPr lvl="1" eaLnBrk="1" hangingPunct="1">
              <a:lnSpc>
                <a:spcPct val="115000"/>
              </a:lnSpc>
              <a:spcBef>
                <a:spcPct val="0"/>
              </a:spcBef>
              <a:buFont typeface="Symbol" panose="05050102010706020507" pitchFamily="18" charset="2"/>
              <a:buChar char=""/>
            </a:pPr>
            <a:r>
              <a:rPr lang="en-US" altLang="en-US" sz="1600">
                <a:solidFill>
                  <a:srgbClr val="000000"/>
                </a:solidFill>
                <a:cs typeface="Times New Roman" panose="02020603050405020304" pitchFamily="18" charset="0"/>
              </a:rPr>
              <a:t>High LF &gt; 0.85</a:t>
            </a:r>
          </a:p>
          <a:p>
            <a:pPr lvl="1" eaLnBrk="1" hangingPunct="1">
              <a:lnSpc>
                <a:spcPct val="115000"/>
              </a:lnSpc>
              <a:spcBef>
                <a:spcPct val="0"/>
              </a:spcBef>
              <a:buFont typeface="Symbol" panose="05050102010706020507" pitchFamily="18" charset="2"/>
              <a:buChar char=""/>
            </a:pPr>
            <a:r>
              <a:rPr lang="en-US" altLang="en-US" sz="1600">
                <a:solidFill>
                  <a:srgbClr val="000000"/>
                </a:solidFill>
                <a:cs typeface="Times New Roman" panose="02020603050405020304" pitchFamily="18" charset="0"/>
              </a:rPr>
              <a:t>Medium LF &gt; 0.60</a:t>
            </a:r>
          </a:p>
          <a:p>
            <a:pPr lvl="1" eaLnBrk="1" hangingPunct="1">
              <a:lnSpc>
                <a:spcPct val="115000"/>
              </a:lnSpc>
              <a:spcBef>
                <a:spcPct val="0"/>
              </a:spcBef>
              <a:buFont typeface="Symbol" panose="05050102010706020507" pitchFamily="18" charset="2"/>
              <a:buChar char=""/>
            </a:pPr>
            <a:r>
              <a:rPr lang="en-US" altLang="en-US" sz="1600">
                <a:solidFill>
                  <a:srgbClr val="000000"/>
                </a:solidFill>
                <a:cs typeface="Times New Roman" panose="02020603050405020304" pitchFamily="18" charset="0"/>
              </a:rPr>
              <a:t>Low LF ≤ 0.60</a:t>
            </a:r>
            <a:endParaRPr lang="en-US" altLang="en-US" sz="80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Hour-ending 17:00 Reductions on 4 CP Days - 2014</a:t>
            </a:r>
          </a:p>
        </p:txBody>
      </p:sp>
      <p:sp>
        <p:nvSpPr>
          <p:cNvPr id="34819" name="TextBox 3"/>
          <p:cNvSpPr txBox="1">
            <a:spLocks noChangeArrowheads="1"/>
          </p:cNvSpPr>
          <p:nvPr/>
        </p:nvSpPr>
        <p:spPr bwMode="auto">
          <a:xfrm>
            <a:off x="1066800" y="838200"/>
            <a:ext cx="70866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 b="0"/>
              <a:t>Percentage of Load Reduction by Load Factor and Voltage Group</a:t>
            </a:r>
          </a:p>
        </p:txBody>
      </p:sp>
      <p:pic>
        <p:nvPicPr>
          <p:cNvPr id="34820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4938" y="1257300"/>
            <a:ext cx="6334125" cy="4838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Hour-ending 17:00 Reductions on 4 CP Days - 2014</a:t>
            </a:r>
          </a:p>
        </p:txBody>
      </p:sp>
      <p:sp>
        <p:nvSpPr>
          <p:cNvPr id="35843" name="TextBox 3"/>
          <p:cNvSpPr txBox="1">
            <a:spLocks noChangeArrowheads="1"/>
          </p:cNvSpPr>
          <p:nvPr/>
        </p:nvSpPr>
        <p:spPr bwMode="auto">
          <a:xfrm>
            <a:off x="1524000" y="1154113"/>
            <a:ext cx="60960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 b="0"/>
              <a:t>Percentage of Load Reduction based on Customer  Peak</a:t>
            </a:r>
          </a:p>
        </p:txBody>
      </p:sp>
      <p:pic>
        <p:nvPicPr>
          <p:cNvPr id="3584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214563"/>
            <a:ext cx="8229600" cy="2433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Hour-ending 17:00 Reductions on 4 CP Days - 2014</a:t>
            </a:r>
          </a:p>
        </p:txBody>
      </p:sp>
      <p:sp>
        <p:nvSpPr>
          <p:cNvPr id="36867" name="TextBox 4"/>
          <p:cNvSpPr txBox="1">
            <a:spLocks noChangeArrowheads="1"/>
          </p:cNvSpPr>
          <p:nvPr/>
        </p:nvSpPr>
        <p:spPr bwMode="auto">
          <a:xfrm>
            <a:off x="609600" y="914400"/>
            <a:ext cx="28194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 b="0"/>
              <a:t>Peak Response</a:t>
            </a:r>
          </a:p>
        </p:txBody>
      </p:sp>
      <p:sp>
        <p:nvSpPr>
          <p:cNvPr id="36868" name="TextBox 10"/>
          <p:cNvSpPr txBox="1">
            <a:spLocks noChangeArrowheads="1"/>
          </p:cNvSpPr>
          <p:nvPr/>
        </p:nvSpPr>
        <p:spPr bwMode="auto">
          <a:xfrm>
            <a:off x="4768850" y="901700"/>
            <a:ext cx="37465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 b="0"/>
              <a:t>Day-use Response</a:t>
            </a:r>
          </a:p>
        </p:txBody>
      </p:sp>
      <p:pic>
        <p:nvPicPr>
          <p:cNvPr id="36869" name="Picture 1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1390650"/>
            <a:ext cx="3854450" cy="2271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6870" name="Picture 17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32350" y="3878263"/>
            <a:ext cx="3854450" cy="22177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6871" name="Picture 18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32350" y="1390650"/>
            <a:ext cx="3854450" cy="2271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6872" name="Picture 19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3878263"/>
            <a:ext cx="3854450" cy="22177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Hour-ending 17:00 Reductions on 4 CP Days - 2014</a:t>
            </a:r>
          </a:p>
        </p:txBody>
      </p:sp>
      <p:sp>
        <p:nvSpPr>
          <p:cNvPr id="37891" name="TextBox 8"/>
          <p:cNvSpPr txBox="1">
            <a:spLocks noChangeArrowheads="1"/>
          </p:cNvSpPr>
          <p:nvPr/>
        </p:nvSpPr>
        <p:spPr bwMode="auto">
          <a:xfrm>
            <a:off x="609600" y="914400"/>
            <a:ext cx="28194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 b="0"/>
              <a:t>Peak Response</a:t>
            </a:r>
          </a:p>
        </p:txBody>
      </p:sp>
      <p:sp>
        <p:nvSpPr>
          <p:cNvPr id="37892" name="TextBox 9"/>
          <p:cNvSpPr txBox="1">
            <a:spLocks noChangeArrowheads="1"/>
          </p:cNvSpPr>
          <p:nvPr/>
        </p:nvSpPr>
        <p:spPr bwMode="auto">
          <a:xfrm>
            <a:off x="4768850" y="901700"/>
            <a:ext cx="37465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 b="0"/>
              <a:t>Day-use Response</a:t>
            </a:r>
          </a:p>
        </p:txBody>
      </p:sp>
      <p:pic>
        <p:nvPicPr>
          <p:cNvPr id="37893" name="Picture 1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371600"/>
            <a:ext cx="3890963" cy="2244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7894" name="Picture 1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95838" y="3827463"/>
            <a:ext cx="3890962" cy="2192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7895" name="Picture 1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95838" y="1371600"/>
            <a:ext cx="3890962" cy="2244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7896" name="Picture 1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827463"/>
            <a:ext cx="3890963" cy="2192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Hour-ending 17:00 Reductions on 4 CP Days - 2014</a:t>
            </a:r>
          </a:p>
        </p:txBody>
      </p:sp>
      <p:pic>
        <p:nvPicPr>
          <p:cNvPr id="38915" name="Picture 9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914400"/>
            <a:ext cx="3886200" cy="2438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8916" name="Picture 10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3581400"/>
            <a:ext cx="3886200" cy="2362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8917" name="Picture 1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581400"/>
            <a:ext cx="3886200" cy="2362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8918" name="Picture 1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914400"/>
            <a:ext cx="3886200" cy="2438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938" name="Group 3"/>
          <p:cNvGrpSpPr>
            <a:grpSpLocks/>
          </p:cNvGrpSpPr>
          <p:nvPr/>
        </p:nvGrpSpPr>
        <p:grpSpPr bwMode="auto">
          <a:xfrm>
            <a:off x="3860800" y="2065338"/>
            <a:ext cx="1136650" cy="1925637"/>
            <a:chOff x="1968" y="672"/>
            <a:chExt cx="1416" cy="2400"/>
          </a:xfrm>
        </p:grpSpPr>
        <p:pic>
          <p:nvPicPr>
            <p:cNvPr id="39941" name="Picture 4" descr="MCj03403080000[1]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68" y="672"/>
              <a:ext cx="1416" cy="2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9942" name="Text Box 5"/>
            <p:cNvSpPr txBox="1">
              <a:spLocks noChangeArrowheads="1"/>
            </p:cNvSpPr>
            <p:nvPr/>
          </p:nvSpPr>
          <p:spPr bwMode="auto">
            <a:xfrm>
              <a:off x="2496" y="1008"/>
              <a:ext cx="576" cy="38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000" b="1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</a:pPr>
              <a:r>
                <a:rPr lang="en-US" altLang="en-US" sz="1400" b="0">
                  <a:latin typeface="Britannic Bold" panose="020B0903060703020204" pitchFamily="34" charset="0"/>
                </a:rPr>
                <a:t>ON</a:t>
              </a:r>
            </a:p>
          </p:txBody>
        </p:sp>
        <p:sp>
          <p:nvSpPr>
            <p:cNvPr id="39943" name="Text Box 6"/>
            <p:cNvSpPr txBox="1">
              <a:spLocks noChangeArrowheads="1"/>
            </p:cNvSpPr>
            <p:nvPr/>
          </p:nvSpPr>
          <p:spPr bwMode="auto">
            <a:xfrm>
              <a:off x="2496" y="2353"/>
              <a:ext cx="739" cy="38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000" b="1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</a:pPr>
              <a:r>
                <a:rPr lang="en-US" altLang="en-US" sz="1400" b="0">
                  <a:latin typeface="Britannic Bold" panose="020B0903060703020204" pitchFamily="34" charset="0"/>
                </a:rPr>
                <a:t>OFF</a:t>
              </a:r>
            </a:p>
          </p:txBody>
        </p:sp>
      </p:grpSp>
      <p:sp>
        <p:nvSpPr>
          <p:cNvPr id="3993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Questions?</a:t>
            </a:r>
          </a:p>
        </p:txBody>
      </p:sp>
      <p:sp>
        <p:nvSpPr>
          <p:cNvPr id="39940" name="TextBox 8"/>
          <p:cNvSpPr txBox="1">
            <a:spLocks noChangeArrowheads="1"/>
          </p:cNvSpPr>
          <p:nvPr/>
        </p:nvSpPr>
        <p:spPr bwMode="auto">
          <a:xfrm>
            <a:off x="2133600" y="5068888"/>
            <a:ext cx="50292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tabLst>
                <a:tab pos="3205163" algn="l"/>
              </a:tabLs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tabLst>
                <a:tab pos="3205163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tabLst>
                <a:tab pos="32051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tabLst>
                <a:tab pos="32051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tabLst>
                <a:tab pos="32051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32051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32051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32051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32051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 b="0">
                <a:hlinkClick r:id="rId3"/>
              </a:rPr>
              <a:t>craish@ercot.com</a:t>
            </a:r>
            <a:r>
              <a:rPr lang="en-US" altLang="en-US" sz="1800" b="0"/>
              <a:t>	512/248-3876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4096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 smtClean="0"/>
              <a:t>Appendix 1 – ESIIDs Responding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Number of ESIIDs with 4 CP Responses – 2009</a:t>
            </a:r>
            <a:endParaRPr lang="en-US" altLang="en-US" smtClean="0">
              <a:solidFill>
                <a:srgbClr val="005386"/>
              </a:solidFill>
            </a:endParaRPr>
          </a:p>
        </p:txBody>
      </p:sp>
      <p:sp>
        <p:nvSpPr>
          <p:cNvPr id="41987" name="Rectangle 5"/>
          <p:cNvSpPr>
            <a:spLocks noChangeArrowheads="1"/>
          </p:cNvSpPr>
          <p:nvPr/>
        </p:nvSpPr>
        <p:spPr bwMode="auto">
          <a:xfrm>
            <a:off x="379413" y="2751138"/>
            <a:ext cx="7993062" cy="131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spcBef>
                <a:spcPct val="20000"/>
              </a:spcBef>
              <a:buChar char="•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800100" indent="-3429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257300" indent="-3429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2" eaLnBrk="1" hangingPunct="1">
              <a:lnSpc>
                <a:spcPct val="115000"/>
              </a:lnSpc>
              <a:spcBef>
                <a:spcPct val="0"/>
              </a:spcBef>
              <a:buFont typeface="Symbol" panose="05050102010706020507" pitchFamily="18" charset="2"/>
              <a:buChar char=""/>
            </a:pPr>
            <a:endParaRPr lang="en-US" altLang="en-US" sz="140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lvl="2" eaLnBrk="1" hangingPunct="1">
              <a:lnSpc>
                <a:spcPct val="115000"/>
              </a:lnSpc>
              <a:spcBef>
                <a:spcPct val="0"/>
              </a:spcBef>
              <a:buFont typeface="Symbol" panose="05050102010706020507" pitchFamily="18" charset="2"/>
              <a:buChar char=""/>
            </a:pPr>
            <a:endParaRPr lang="en-US" altLang="en-US" sz="160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lvl="2" eaLnBrk="1" hangingPunct="1">
              <a:lnSpc>
                <a:spcPct val="115000"/>
              </a:lnSpc>
              <a:spcBef>
                <a:spcPct val="0"/>
              </a:spcBef>
              <a:buFont typeface="Symbol" panose="05050102010706020507" pitchFamily="18" charset="2"/>
              <a:buChar char=""/>
            </a:pPr>
            <a:endParaRPr lang="en-US" altLang="en-US" sz="160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lvl="1" eaLnBrk="1" hangingPunct="1">
              <a:lnSpc>
                <a:spcPct val="115000"/>
              </a:lnSpc>
              <a:spcBef>
                <a:spcPct val="0"/>
              </a:spcBef>
              <a:buFont typeface="Symbol" panose="05050102010706020507" pitchFamily="18" charset="2"/>
              <a:buChar char=""/>
            </a:pPr>
            <a:endParaRPr lang="en-US" altLang="en-US" sz="160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eaLnBrk="1" hangingPunct="1">
              <a:lnSpc>
                <a:spcPct val="115000"/>
              </a:lnSpc>
              <a:spcBef>
                <a:spcPct val="0"/>
              </a:spcBef>
              <a:buFont typeface="Symbol" panose="05050102010706020507" pitchFamily="18" charset="2"/>
              <a:buChar char=""/>
            </a:pPr>
            <a:endParaRPr lang="en-US" altLang="en-US" sz="8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pic>
        <p:nvPicPr>
          <p:cNvPr id="41988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143000"/>
            <a:ext cx="8229600" cy="457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Number of ESIIDs with 4 CP Responses – 2010</a:t>
            </a:r>
            <a:endParaRPr lang="en-US" altLang="en-US" smtClean="0">
              <a:solidFill>
                <a:srgbClr val="005386"/>
              </a:solidFill>
            </a:endParaRPr>
          </a:p>
        </p:txBody>
      </p:sp>
      <p:sp>
        <p:nvSpPr>
          <p:cNvPr id="43011" name="Rectangle 5"/>
          <p:cNvSpPr>
            <a:spLocks noChangeArrowheads="1"/>
          </p:cNvSpPr>
          <p:nvPr/>
        </p:nvSpPr>
        <p:spPr bwMode="auto">
          <a:xfrm>
            <a:off x="379413" y="2751138"/>
            <a:ext cx="7993062" cy="131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spcBef>
                <a:spcPct val="20000"/>
              </a:spcBef>
              <a:buChar char="•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800100" indent="-3429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257300" indent="-3429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2" eaLnBrk="1" hangingPunct="1">
              <a:lnSpc>
                <a:spcPct val="115000"/>
              </a:lnSpc>
              <a:spcBef>
                <a:spcPct val="0"/>
              </a:spcBef>
              <a:buFont typeface="Symbol" panose="05050102010706020507" pitchFamily="18" charset="2"/>
              <a:buChar char=""/>
            </a:pPr>
            <a:endParaRPr lang="en-US" altLang="en-US" sz="140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lvl="2" eaLnBrk="1" hangingPunct="1">
              <a:lnSpc>
                <a:spcPct val="115000"/>
              </a:lnSpc>
              <a:spcBef>
                <a:spcPct val="0"/>
              </a:spcBef>
              <a:buFont typeface="Symbol" panose="05050102010706020507" pitchFamily="18" charset="2"/>
              <a:buChar char=""/>
            </a:pPr>
            <a:endParaRPr lang="en-US" altLang="en-US" sz="160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lvl="2" eaLnBrk="1" hangingPunct="1">
              <a:lnSpc>
                <a:spcPct val="115000"/>
              </a:lnSpc>
              <a:spcBef>
                <a:spcPct val="0"/>
              </a:spcBef>
              <a:buFont typeface="Symbol" panose="05050102010706020507" pitchFamily="18" charset="2"/>
              <a:buChar char=""/>
            </a:pPr>
            <a:endParaRPr lang="en-US" altLang="en-US" sz="160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lvl="1" eaLnBrk="1" hangingPunct="1">
              <a:lnSpc>
                <a:spcPct val="115000"/>
              </a:lnSpc>
              <a:spcBef>
                <a:spcPct val="0"/>
              </a:spcBef>
              <a:buFont typeface="Symbol" panose="05050102010706020507" pitchFamily="18" charset="2"/>
              <a:buChar char=""/>
            </a:pPr>
            <a:endParaRPr lang="en-US" altLang="en-US" sz="160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eaLnBrk="1" hangingPunct="1">
              <a:lnSpc>
                <a:spcPct val="115000"/>
              </a:lnSpc>
              <a:spcBef>
                <a:spcPct val="0"/>
              </a:spcBef>
              <a:buFont typeface="Symbol" panose="05050102010706020507" pitchFamily="18" charset="2"/>
              <a:buChar char=""/>
            </a:pPr>
            <a:endParaRPr lang="en-US" altLang="en-US" sz="8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pic>
        <p:nvPicPr>
          <p:cNvPr id="43012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143000"/>
            <a:ext cx="8229600" cy="457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Number of ESIIDs with 4 CP Responses – 2011</a:t>
            </a:r>
            <a:endParaRPr lang="en-US" altLang="en-US" smtClean="0">
              <a:solidFill>
                <a:srgbClr val="005386"/>
              </a:solidFill>
            </a:endParaRPr>
          </a:p>
        </p:txBody>
      </p:sp>
      <p:sp>
        <p:nvSpPr>
          <p:cNvPr id="44035" name="Rectangle 5"/>
          <p:cNvSpPr>
            <a:spLocks noChangeArrowheads="1"/>
          </p:cNvSpPr>
          <p:nvPr/>
        </p:nvSpPr>
        <p:spPr bwMode="auto">
          <a:xfrm>
            <a:off x="379413" y="2751138"/>
            <a:ext cx="7993062" cy="131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spcBef>
                <a:spcPct val="20000"/>
              </a:spcBef>
              <a:buChar char="•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800100" indent="-3429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257300" indent="-3429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2" eaLnBrk="1" hangingPunct="1">
              <a:lnSpc>
                <a:spcPct val="115000"/>
              </a:lnSpc>
              <a:spcBef>
                <a:spcPct val="0"/>
              </a:spcBef>
              <a:buFont typeface="Symbol" panose="05050102010706020507" pitchFamily="18" charset="2"/>
              <a:buChar char=""/>
            </a:pPr>
            <a:endParaRPr lang="en-US" altLang="en-US" sz="140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lvl="2" eaLnBrk="1" hangingPunct="1">
              <a:lnSpc>
                <a:spcPct val="115000"/>
              </a:lnSpc>
              <a:spcBef>
                <a:spcPct val="0"/>
              </a:spcBef>
              <a:buFont typeface="Symbol" panose="05050102010706020507" pitchFamily="18" charset="2"/>
              <a:buChar char=""/>
            </a:pPr>
            <a:endParaRPr lang="en-US" altLang="en-US" sz="160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lvl="2" eaLnBrk="1" hangingPunct="1">
              <a:lnSpc>
                <a:spcPct val="115000"/>
              </a:lnSpc>
              <a:spcBef>
                <a:spcPct val="0"/>
              </a:spcBef>
              <a:buFont typeface="Symbol" panose="05050102010706020507" pitchFamily="18" charset="2"/>
              <a:buChar char=""/>
            </a:pPr>
            <a:endParaRPr lang="en-US" altLang="en-US" sz="160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lvl="1" eaLnBrk="1" hangingPunct="1">
              <a:lnSpc>
                <a:spcPct val="115000"/>
              </a:lnSpc>
              <a:spcBef>
                <a:spcPct val="0"/>
              </a:spcBef>
              <a:buFont typeface="Symbol" panose="05050102010706020507" pitchFamily="18" charset="2"/>
              <a:buChar char=""/>
            </a:pPr>
            <a:endParaRPr lang="en-US" altLang="en-US" sz="160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eaLnBrk="1" hangingPunct="1">
              <a:lnSpc>
                <a:spcPct val="115000"/>
              </a:lnSpc>
              <a:spcBef>
                <a:spcPct val="0"/>
              </a:spcBef>
              <a:buFont typeface="Symbol" panose="05050102010706020507" pitchFamily="18" charset="2"/>
              <a:buChar char=""/>
            </a:pPr>
            <a:endParaRPr lang="en-US" altLang="en-US" sz="8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pic>
        <p:nvPicPr>
          <p:cNvPr id="44036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143000"/>
            <a:ext cx="8229600" cy="457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4 CP Response Type Classification</a:t>
            </a:r>
            <a:endParaRPr lang="en-US" altLang="en-US" smtClean="0">
              <a:solidFill>
                <a:srgbClr val="005386"/>
              </a:solidFill>
            </a:endParaRPr>
          </a:p>
        </p:txBody>
      </p:sp>
      <p:sp>
        <p:nvSpPr>
          <p:cNvPr id="17411" name="Rectangle 5"/>
          <p:cNvSpPr>
            <a:spLocks noChangeArrowheads="1"/>
          </p:cNvSpPr>
          <p:nvPr/>
        </p:nvSpPr>
        <p:spPr bwMode="auto">
          <a:xfrm>
            <a:off x="444500" y="762000"/>
            <a:ext cx="8159750" cy="5472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eaLnBrk="0" hangingPunct="0">
              <a:spcBef>
                <a:spcPct val="20000"/>
              </a:spcBef>
              <a:buChar char="•"/>
              <a:defRPr sz="2000" b="1">
                <a:solidFill>
                  <a:schemeClr val="tx1"/>
                </a:solidFill>
                <a:latin typeface="Arial" charset="0"/>
              </a:defRPr>
            </a:lvl1pPr>
            <a:lvl2pPr marL="800100" indent="-3429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257300" indent="-342900" eaLnBrk="0" hangingPunct="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indent="0" eaLnBrk="1" hangingPunct="1">
              <a:lnSpc>
                <a:spcPct val="115000"/>
              </a:lnSpc>
              <a:spcBef>
                <a:spcPct val="0"/>
              </a:spcBef>
              <a:buFontTx/>
              <a:buNone/>
              <a:defRPr/>
            </a:pPr>
            <a:endParaRPr lang="en-US" altLang="en-US" sz="800" b="0" dirty="0" smtClean="0">
              <a:solidFill>
                <a:srgbClr val="000000"/>
              </a:solidFill>
              <a:cs typeface="Times New Roman" pitchFamily="18" charset="0"/>
            </a:endParaRPr>
          </a:p>
          <a:p>
            <a:pPr eaLnBrk="1" hangingPunct="1">
              <a:lnSpc>
                <a:spcPct val="115000"/>
              </a:lnSpc>
              <a:spcBef>
                <a:spcPct val="0"/>
              </a:spcBef>
              <a:buFont typeface="Symbol" pitchFamily="18" charset="2"/>
              <a:buChar char=""/>
              <a:defRPr/>
            </a:pPr>
            <a:r>
              <a:rPr lang="en-US" altLang="en-US" sz="1600" dirty="0" smtClean="0">
                <a:solidFill>
                  <a:srgbClr val="000000"/>
                </a:solidFill>
                <a:cs typeface="Times New Roman" pitchFamily="18" charset="0"/>
              </a:rPr>
              <a:t>All ESIIDs subject to 4-CP charges were base-lined</a:t>
            </a:r>
          </a:p>
          <a:p>
            <a:pPr lvl="1" eaLnBrk="1" hangingPunct="1">
              <a:lnSpc>
                <a:spcPct val="115000"/>
              </a:lnSpc>
              <a:spcBef>
                <a:spcPct val="0"/>
              </a:spcBef>
              <a:buFont typeface="Symbol" pitchFamily="18" charset="2"/>
              <a:buChar char=""/>
              <a:defRPr/>
            </a:pPr>
            <a:r>
              <a:rPr lang="en-US" altLang="en-US" sz="1400" dirty="0" smtClean="0">
                <a:solidFill>
                  <a:srgbClr val="000000"/>
                </a:solidFill>
                <a:cs typeface="Times New Roman" pitchFamily="18" charset="0"/>
              </a:rPr>
              <a:t>Non-weather sensitive: 20 Non-CP days </a:t>
            </a:r>
            <a:r>
              <a:rPr lang="en-US" altLang="en-US" sz="1400" dirty="0" err="1" smtClean="0">
                <a:solidFill>
                  <a:srgbClr val="000000"/>
                </a:solidFill>
                <a:cs typeface="Times New Roman" pitchFamily="18" charset="0"/>
              </a:rPr>
              <a:t>clostest</a:t>
            </a:r>
            <a:r>
              <a:rPr lang="en-US" altLang="en-US" sz="1400" dirty="0" smtClean="0">
                <a:solidFill>
                  <a:srgbClr val="000000"/>
                </a:solidFill>
                <a:cs typeface="Times New Roman" pitchFamily="18" charset="0"/>
              </a:rPr>
              <a:t> in time (before and after) </a:t>
            </a:r>
          </a:p>
          <a:p>
            <a:pPr lvl="1" eaLnBrk="1" hangingPunct="1">
              <a:lnSpc>
                <a:spcPct val="115000"/>
              </a:lnSpc>
              <a:spcBef>
                <a:spcPct val="0"/>
              </a:spcBef>
              <a:buFont typeface="Symbol" pitchFamily="18" charset="2"/>
              <a:buChar char=""/>
              <a:defRPr/>
            </a:pPr>
            <a:r>
              <a:rPr lang="en-US" altLang="en-US" sz="1400" dirty="0" smtClean="0">
                <a:solidFill>
                  <a:srgbClr val="000000"/>
                </a:solidFill>
                <a:cs typeface="Times New Roman" pitchFamily="18" charset="0"/>
              </a:rPr>
              <a:t>Weather sensitive using regression baseline</a:t>
            </a:r>
          </a:p>
          <a:p>
            <a:pPr lvl="1" eaLnBrk="1" hangingPunct="1">
              <a:lnSpc>
                <a:spcPct val="115000"/>
              </a:lnSpc>
              <a:spcBef>
                <a:spcPct val="0"/>
              </a:spcBef>
              <a:buFont typeface="Symbol" pitchFamily="18" charset="2"/>
              <a:buChar char=""/>
              <a:defRPr/>
            </a:pPr>
            <a:r>
              <a:rPr lang="en-US" altLang="en-US" sz="1400" dirty="0" smtClean="0">
                <a:solidFill>
                  <a:srgbClr val="000000"/>
                </a:solidFill>
                <a:cs typeface="Times New Roman" pitchFamily="18" charset="0"/>
              </a:rPr>
              <a:t>Day-of-adjustment factor from midnight to 3:00 PM was applied to baseline</a:t>
            </a:r>
          </a:p>
          <a:p>
            <a:pPr marL="457200" lvl="1" indent="0" eaLnBrk="1" hangingPunct="1">
              <a:lnSpc>
                <a:spcPct val="115000"/>
              </a:lnSpc>
              <a:spcBef>
                <a:spcPct val="0"/>
              </a:spcBef>
              <a:buFontTx/>
              <a:buNone/>
              <a:defRPr/>
            </a:pPr>
            <a:endParaRPr lang="en-US" altLang="en-US" sz="1000" dirty="0" smtClean="0">
              <a:solidFill>
                <a:srgbClr val="000000"/>
              </a:solidFill>
              <a:cs typeface="Times New Roman" pitchFamily="18" charset="0"/>
            </a:endParaRPr>
          </a:p>
          <a:p>
            <a:pPr eaLnBrk="1" hangingPunct="1">
              <a:lnSpc>
                <a:spcPct val="115000"/>
              </a:lnSpc>
              <a:spcBef>
                <a:spcPct val="0"/>
              </a:spcBef>
              <a:buFont typeface="Symbol" pitchFamily="18" charset="2"/>
              <a:buChar char=""/>
              <a:defRPr/>
            </a:pPr>
            <a:r>
              <a:rPr lang="en-US" altLang="en-US" sz="1600" dirty="0" smtClean="0">
                <a:solidFill>
                  <a:srgbClr val="000000"/>
                </a:solidFill>
                <a:cs typeface="Times New Roman" pitchFamily="18" charset="0"/>
              </a:rPr>
              <a:t>Used baselines to calculate hour-ending 5:00 pm CP and Near-CP reductions (MW and percent) for three years closest to the analysis year (40 – 48 days of possible reductions)</a:t>
            </a:r>
          </a:p>
          <a:p>
            <a:pPr lvl="1" eaLnBrk="1" hangingPunct="1">
              <a:lnSpc>
                <a:spcPct val="115000"/>
              </a:lnSpc>
              <a:spcBef>
                <a:spcPct val="0"/>
              </a:spcBef>
              <a:buFont typeface="Symbol" pitchFamily="18" charset="2"/>
              <a:buChar char=""/>
              <a:defRPr/>
            </a:pPr>
            <a:r>
              <a:rPr lang="en-US" altLang="en-US" sz="1400" dirty="0" smtClean="0">
                <a:solidFill>
                  <a:srgbClr val="000000"/>
                </a:solidFill>
                <a:cs typeface="Times New Roman" pitchFamily="18" charset="0"/>
              </a:rPr>
              <a:t>Usually used the analysis year, the year before and the year after</a:t>
            </a:r>
          </a:p>
          <a:p>
            <a:pPr lvl="1" eaLnBrk="1" hangingPunct="1">
              <a:lnSpc>
                <a:spcPct val="115000"/>
              </a:lnSpc>
              <a:spcBef>
                <a:spcPct val="0"/>
              </a:spcBef>
              <a:buFont typeface="Symbol" pitchFamily="18" charset="2"/>
              <a:buChar char=""/>
              <a:defRPr/>
            </a:pPr>
            <a:r>
              <a:rPr lang="en-US" altLang="en-US" sz="1400" dirty="0" smtClean="0">
                <a:solidFill>
                  <a:srgbClr val="000000"/>
                </a:solidFill>
                <a:cs typeface="Times New Roman" pitchFamily="18" charset="0"/>
              </a:rPr>
              <a:t>If the </a:t>
            </a:r>
            <a:r>
              <a:rPr lang="en-US" altLang="en-US" sz="1400" dirty="0">
                <a:solidFill>
                  <a:srgbClr val="000000"/>
                </a:solidFill>
                <a:cs typeface="Times New Roman" pitchFamily="18" charset="0"/>
              </a:rPr>
              <a:t>frequency and magnitude of </a:t>
            </a:r>
            <a:r>
              <a:rPr lang="en-US" altLang="en-US" sz="1400" dirty="0" smtClean="0">
                <a:solidFill>
                  <a:srgbClr val="000000"/>
                </a:solidFill>
                <a:cs typeface="Times New Roman" pitchFamily="18" charset="0"/>
              </a:rPr>
              <a:t>MW17 </a:t>
            </a:r>
            <a:r>
              <a:rPr lang="en-US" altLang="en-US" sz="1400" dirty="0">
                <a:solidFill>
                  <a:srgbClr val="000000"/>
                </a:solidFill>
                <a:cs typeface="Times New Roman" pitchFamily="18" charset="0"/>
              </a:rPr>
              <a:t>reductions </a:t>
            </a:r>
            <a:r>
              <a:rPr lang="en-US" altLang="en-US" sz="1400" dirty="0" smtClean="0">
                <a:solidFill>
                  <a:srgbClr val="000000"/>
                </a:solidFill>
                <a:cs typeface="Times New Roman" pitchFamily="18" charset="0"/>
              </a:rPr>
              <a:t> on CP </a:t>
            </a:r>
            <a:r>
              <a:rPr lang="en-US" altLang="en-US" sz="1400" dirty="0">
                <a:solidFill>
                  <a:srgbClr val="000000"/>
                </a:solidFill>
                <a:cs typeface="Times New Roman" pitchFamily="18" charset="0"/>
              </a:rPr>
              <a:t>and Near-CP </a:t>
            </a:r>
            <a:r>
              <a:rPr lang="en-US" altLang="en-US" sz="1400" dirty="0" smtClean="0">
                <a:solidFill>
                  <a:srgbClr val="000000"/>
                </a:solidFill>
                <a:cs typeface="Times New Roman" pitchFamily="18" charset="0"/>
              </a:rPr>
              <a:t>days met thresholds the ESIID was classified as 4-CP responder</a:t>
            </a:r>
          </a:p>
          <a:p>
            <a:pPr lvl="1" eaLnBrk="1" hangingPunct="1">
              <a:lnSpc>
                <a:spcPct val="115000"/>
              </a:lnSpc>
              <a:spcBef>
                <a:spcPct val="0"/>
              </a:spcBef>
              <a:buFont typeface="Symbol" pitchFamily="18" charset="2"/>
              <a:buChar char=""/>
              <a:defRPr/>
            </a:pPr>
            <a:r>
              <a:rPr lang="en-US" altLang="en-US" sz="1400" dirty="0" smtClean="0">
                <a:solidFill>
                  <a:srgbClr val="000000"/>
                </a:solidFill>
                <a:cs typeface="Times New Roman" pitchFamily="18" charset="0"/>
              </a:rPr>
              <a:t>If not, just the analysis year and year after were examined</a:t>
            </a:r>
          </a:p>
          <a:p>
            <a:pPr lvl="2" eaLnBrk="1" hangingPunct="1">
              <a:lnSpc>
                <a:spcPct val="115000"/>
              </a:lnSpc>
              <a:spcBef>
                <a:spcPct val="0"/>
              </a:spcBef>
              <a:buFont typeface="Symbol" pitchFamily="18" charset="2"/>
              <a:buChar char=""/>
              <a:defRPr/>
            </a:pPr>
            <a:r>
              <a:rPr lang="en-US" altLang="en-US" sz="1400" dirty="0" smtClean="0">
                <a:solidFill>
                  <a:srgbClr val="000000"/>
                </a:solidFill>
                <a:cs typeface="Times New Roman" pitchFamily="18" charset="0"/>
              </a:rPr>
              <a:t>This was done to improve the classification of ESIIDs that started responding to 4-CP during the analysis year)</a:t>
            </a:r>
          </a:p>
          <a:p>
            <a:pPr eaLnBrk="1" hangingPunct="1">
              <a:lnSpc>
                <a:spcPct val="115000"/>
              </a:lnSpc>
              <a:spcBef>
                <a:spcPct val="0"/>
              </a:spcBef>
              <a:buFont typeface="Symbol" pitchFamily="18" charset="2"/>
              <a:buChar char=""/>
              <a:defRPr/>
            </a:pPr>
            <a:endParaRPr lang="en-US" altLang="en-US" sz="800" dirty="0">
              <a:solidFill>
                <a:srgbClr val="000000"/>
              </a:solidFill>
              <a:cs typeface="Times New Roman" pitchFamily="18" charset="0"/>
            </a:endParaRPr>
          </a:p>
          <a:p>
            <a:pPr eaLnBrk="1" hangingPunct="1">
              <a:lnSpc>
                <a:spcPct val="115000"/>
              </a:lnSpc>
              <a:spcBef>
                <a:spcPct val="0"/>
              </a:spcBef>
              <a:buFont typeface="Symbol" pitchFamily="18" charset="2"/>
              <a:buChar char=""/>
              <a:defRPr/>
            </a:pPr>
            <a:r>
              <a:rPr lang="en-US" altLang="en-US" sz="1600" dirty="0" smtClean="0">
                <a:solidFill>
                  <a:srgbClr val="000000"/>
                </a:solidFill>
                <a:cs typeface="Times New Roman" pitchFamily="18" charset="0"/>
              </a:rPr>
              <a:t>ESIIDs classified as responders were also examined for usage patterns indicating ‘day-use’ reduction for the 9:00 am – 4:00 pm time period on CP- and Near-CP days</a:t>
            </a:r>
            <a:r>
              <a:rPr lang="en-US" altLang="en-US" sz="1400" dirty="0" smtClean="0">
                <a:solidFill>
                  <a:srgbClr val="000000"/>
                </a:solidFill>
                <a:cs typeface="Times New Roman" pitchFamily="18" charset="0"/>
              </a:rPr>
              <a:t>.</a:t>
            </a:r>
          </a:p>
          <a:p>
            <a:pPr marL="0" indent="0" eaLnBrk="1" hangingPunct="1">
              <a:lnSpc>
                <a:spcPct val="115000"/>
              </a:lnSpc>
              <a:spcBef>
                <a:spcPct val="0"/>
              </a:spcBef>
              <a:buFontTx/>
              <a:buNone/>
              <a:defRPr/>
            </a:pPr>
            <a:endParaRPr lang="en-US" altLang="en-US" sz="800" dirty="0" smtClean="0">
              <a:solidFill>
                <a:srgbClr val="000000"/>
              </a:solidFill>
              <a:cs typeface="Times New Roman" pitchFamily="18" charset="0"/>
            </a:endParaRPr>
          </a:p>
          <a:p>
            <a:pPr eaLnBrk="1" hangingPunct="1">
              <a:lnSpc>
                <a:spcPct val="115000"/>
              </a:lnSpc>
              <a:spcBef>
                <a:spcPct val="0"/>
              </a:spcBef>
              <a:buFont typeface="Symbol" pitchFamily="18" charset="2"/>
              <a:buChar char=""/>
              <a:defRPr/>
            </a:pPr>
            <a:r>
              <a:rPr lang="en-US" altLang="en-US" sz="1600" dirty="0" smtClean="0">
                <a:solidFill>
                  <a:srgbClr val="000000"/>
                </a:solidFill>
                <a:cs typeface="Times New Roman" pitchFamily="18" charset="0"/>
              </a:rPr>
              <a:t>Based </a:t>
            </a:r>
            <a:r>
              <a:rPr lang="en-US" altLang="en-US" sz="1600" dirty="0">
                <a:solidFill>
                  <a:srgbClr val="000000"/>
                </a:solidFill>
                <a:cs typeface="Times New Roman" pitchFamily="18" charset="0"/>
              </a:rPr>
              <a:t>on the frequency and magnitude of </a:t>
            </a:r>
            <a:r>
              <a:rPr lang="en-US" altLang="en-US" sz="1600" dirty="0" smtClean="0">
                <a:solidFill>
                  <a:srgbClr val="000000"/>
                </a:solidFill>
                <a:cs typeface="Times New Roman" pitchFamily="18" charset="0"/>
              </a:rPr>
              <a:t>‘day-use’ reductions ESIIDs </a:t>
            </a:r>
            <a:r>
              <a:rPr lang="en-US" altLang="en-US" sz="1600" dirty="0">
                <a:solidFill>
                  <a:srgbClr val="000000"/>
                </a:solidFill>
                <a:cs typeface="Times New Roman" pitchFamily="18" charset="0"/>
              </a:rPr>
              <a:t>were classified as </a:t>
            </a:r>
            <a:r>
              <a:rPr lang="en-US" altLang="en-US" sz="1600" dirty="0" smtClean="0">
                <a:solidFill>
                  <a:srgbClr val="000000"/>
                </a:solidFill>
                <a:cs typeface="Times New Roman" pitchFamily="18" charset="0"/>
              </a:rPr>
              <a:t>reducing or not reducing ‘day-use’ on CP- and Near-CP days.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Number of ESIIDs with 4 CP Responses – 2012</a:t>
            </a:r>
            <a:endParaRPr lang="en-US" altLang="en-US" smtClean="0">
              <a:solidFill>
                <a:srgbClr val="005386"/>
              </a:solidFill>
            </a:endParaRPr>
          </a:p>
        </p:txBody>
      </p:sp>
      <p:sp>
        <p:nvSpPr>
          <p:cNvPr id="45059" name="Rectangle 5"/>
          <p:cNvSpPr>
            <a:spLocks noChangeArrowheads="1"/>
          </p:cNvSpPr>
          <p:nvPr/>
        </p:nvSpPr>
        <p:spPr bwMode="auto">
          <a:xfrm>
            <a:off x="379413" y="2751138"/>
            <a:ext cx="7993062" cy="131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spcBef>
                <a:spcPct val="20000"/>
              </a:spcBef>
              <a:buChar char="•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800100" indent="-3429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257300" indent="-3429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2" eaLnBrk="1" hangingPunct="1">
              <a:lnSpc>
                <a:spcPct val="115000"/>
              </a:lnSpc>
              <a:spcBef>
                <a:spcPct val="0"/>
              </a:spcBef>
              <a:buFont typeface="Symbol" panose="05050102010706020507" pitchFamily="18" charset="2"/>
              <a:buChar char=""/>
            </a:pPr>
            <a:endParaRPr lang="en-US" altLang="en-US" sz="140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lvl="2" eaLnBrk="1" hangingPunct="1">
              <a:lnSpc>
                <a:spcPct val="115000"/>
              </a:lnSpc>
              <a:spcBef>
                <a:spcPct val="0"/>
              </a:spcBef>
              <a:buFont typeface="Symbol" panose="05050102010706020507" pitchFamily="18" charset="2"/>
              <a:buChar char=""/>
            </a:pPr>
            <a:endParaRPr lang="en-US" altLang="en-US" sz="160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lvl="2" eaLnBrk="1" hangingPunct="1">
              <a:lnSpc>
                <a:spcPct val="115000"/>
              </a:lnSpc>
              <a:spcBef>
                <a:spcPct val="0"/>
              </a:spcBef>
              <a:buFont typeface="Symbol" panose="05050102010706020507" pitchFamily="18" charset="2"/>
              <a:buChar char=""/>
            </a:pPr>
            <a:endParaRPr lang="en-US" altLang="en-US" sz="160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lvl="1" eaLnBrk="1" hangingPunct="1">
              <a:lnSpc>
                <a:spcPct val="115000"/>
              </a:lnSpc>
              <a:spcBef>
                <a:spcPct val="0"/>
              </a:spcBef>
              <a:buFont typeface="Symbol" panose="05050102010706020507" pitchFamily="18" charset="2"/>
              <a:buChar char=""/>
            </a:pPr>
            <a:endParaRPr lang="en-US" altLang="en-US" sz="160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eaLnBrk="1" hangingPunct="1">
              <a:lnSpc>
                <a:spcPct val="115000"/>
              </a:lnSpc>
              <a:spcBef>
                <a:spcPct val="0"/>
              </a:spcBef>
              <a:buFont typeface="Symbol" panose="05050102010706020507" pitchFamily="18" charset="2"/>
              <a:buChar char=""/>
            </a:pPr>
            <a:endParaRPr lang="en-US" altLang="en-US" sz="8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pic>
        <p:nvPicPr>
          <p:cNvPr id="45060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143000"/>
            <a:ext cx="8229600" cy="457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Number of ESIIDs with 4 CP Responses – 2013</a:t>
            </a:r>
            <a:endParaRPr lang="en-US" altLang="en-US" smtClean="0">
              <a:solidFill>
                <a:srgbClr val="005386"/>
              </a:solidFill>
            </a:endParaRPr>
          </a:p>
        </p:txBody>
      </p:sp>
      <p:sp>
        <p:nvSpPr>
          <p:cNvPr id="46083" name="Rectangle 5"/>
          <p:cNvSpPr>
            <a:spLocks noChangeArrowheads="1"/>
          </p:cNvSpPr>
          <p:nvPr/>
        </p:nvSpPr>
        <p:spPr bwMode="auto">
          <a:xfrm>
            <a:off x="379413" y="2751138"/>
            <a:ext cx="7993062" cy="131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spcBef>
                <a:spcPct val="20000"/>
              </a:spcBef>
              <a:buChar char="•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800100" indent="-3429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257300" indent="-3429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2" eaLnBrk="1" hangingPunct="1">
              <a:lnSpc>
                <a:spcPct val="115000"/>
              </a:lnSpc>
              <a:spcBef>
                <a:spcPct val="0"/>
              </a:spcBef>
              <a:buFont typeface="Symbol" panose="05050102010706020507" pitchFamily="18" charset="2"/>
              <a:buChar char=""/>
            </a:pPr>
            <a:endParaRPr lang="en-US" altLang="en-US" sz="140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lvl="2" eaLnBrk="1" hangingPunct="1">
              <a:lnSpc>
                <a:spcPct val="115000"/>
              </a:lnSpc>
              <a:spcBef>
                <a:spcPct val="0"/>
              </a:spcBef>
              <a:buFont typeface="Symbol" panose="05050102010706020507" pitchFamily="18" charset="2"/>
              <a:buChar char=""/>
            </a:pPr>
            <a:endParaRPr lang="en-US" altLang="en-US" sz="160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lvl="2" eaLnBrk="1" hangingPunct="1">
              <a:lnSpc>
                <a:spcPct val="115000"/>
              </a:lnSpc>
              <a:spcBef>
                <a:spcPct val="0"/>
              </a:spcBef>
              <a:buFont typeface="Symbol" panose="05050102010706020507" pitchFamily="18" charset="2"/>
              <a:buChar char=""/>
            </a:pPr>
            <a:endParaRPr lang="en-US" altLang="en-US" sz="160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lvl="1" eaLnBrk="1" hangingPunct="1">
              <a:lnSpc>
                <a:spcPct val="115000"/>
              </a:lnSpc>
              <a:spcBef>
                <a:spcPct val="0"/>
              </a:spcBef>
              <a:buFont typeface="Symbol" panose="05050102010706020507" pitchFamily="18" charset="2"/>
              <a:buChar char=""/>
            </a:pPr>
            <a:endParaRPr lang="en-US" altLang="en-US" sz="160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eaLnBrk="1" hangingPunct="1">
              <a:lnSpc>
                <a:spcPct val="115000"/>
              </a:lnSpc>
              <a:spcBef>
                <a:spcPct val="0"/>
              </a:spcBef>
              <a:buFont typeface="Symbol" panose="05050102010706020507" pitchFamily="18" charset="2"/>
              <a:buChar char=""/>
            </a:pPr>
            <a:endParaRPr lang="en-US" altLang="en-US" sz="8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pic>
        <p:nvPicPr>
          <p:cNvPr id="46084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143000"/>
            <a:ext cx="8229600" cy="457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Number of ESIIDs with 4 CP Responses – 2014</a:t>
            </a:r>
            <a:endParaRPr lang="en-US" altLang="en-US" smtClean="0">
              <a:solidFill>
                <a:srgbClr val="005386"/>
              </a:solidFill>
            </a:endParaRPr>
          </a:p>
        </p:txBody>
      </p:sp>
      <p:sp>
        <p:nvSpPr>
          <p:cNvPr id="47107" name="Rectangle 5"/>
          <p:cNvSpPr>
            <a:spLocks noChangeArrowheads="1"/>
          </p:cNvSpPr>
          <p:nvPr/>
        </p:nvSpPr>
        <p:spPr bwMode="auto">
          <a:xfrm>
            <a:off x="379413" y="2751138"/>
            <a:ext cx="7993062" cy="131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spcBef>
                <a:spcPct val="20000"/>
              </a:spcBef>
              <a:buChar char="•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800100" indent="-3429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257300" indent="-3429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2" eaLnBrk="1" hangingPunct="1">
              <a:lnSpc>
                <a:spcPct val="115000"/>
              </a:lnSpc>
              <a:spcBef>
                <a:spcPct val="0"/>
              </a:spcBef>
              <a:buFont typeface="Symbol" panose="05050102010706020507" pitchFamily="18" charset="2"/>
              <a:buChar char=""/>
            </a:pPr>
            <a:endParaRPr lang="en-US" altLang="en-US" sz="140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lvl="2" eaLnBrk="1" hangingPunct="1">
              <a:lnSpc>
                <a:spcPct val="115000"/>
              </a:lnSpc>
              <a:spcBef>
                <a:spcPct val="0"/>
              </a:spcBef>
              <a:buFont typeface="Symbol" panose="05050102010706020507" pitchFamily="18" charset="2"/>
              <a:buChar char=""/>
            </a:pPr>
            <a:endParaRPr lang="en-US" altLang="en-US" sz="160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lvl="2" eaLnBrk="1" hangingPunct="1">
              <a:lnSpc>
                <a:spcPct val="115000"/>
              </a:lnSpc>
              <a:spcBef>
                <a:spcPct val="0"/>
              </a:spcBef>
              <a:buFont typeface="Symbol" panose="05050102010706020507" pitchFamily="18" charset="2"/>
              <a:buChar char=""/>
            </a:pPr>
            <a:endParaRPr lang="en-US" altLang="en-US" sz="160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lvl="1" eaLnBrk="1" hangingPunct="1">
              <a:lnSpc>
                <a:spcPct val="115000"/>
              </a:lnSpc>
              <a:spcBef>
                <a:spcPct val="0"/>
              </a:spcBef>
              <a:buFont typeface="Symbol" panose="05050102010706020507" pitchFamily="18" charset="2"/>
              <a:buChar char=""/>
            </a:pPr>
            <a:endParaRPr lang="en-US" altLang="en-US" sz="160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eaLnBrk="1" hangingPunct="1">
              <a:lnSpc>
                <a:spcPct val="115000"/>
              </a:lnSpc>
              <a:spcBef>
                <a:spcPct val="0"/>
              </a:spcBef>
              <a:buFont typeface="Symbol" panose="05050102010706020507" pitchFamily="18" charset="2"/>
              <a:buChar char=""/>
            </a:pPr>
            <a:endParaRPr lang="en-US" altLang="en-US" sz="8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pic>
        <p:nvPicPr>
          <p:cNvPr id="47108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775" y="1143000"/>
            <a:ext cx="8201025" cy="457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48131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 smtClean="0"/>
              <a:t>Appendix 2 – Transmission MW Response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Hour-ending 17:00 Reductions on 4 CP Days - 2009</a:t>
            </a:r>
          </a:p>
        </p:txBody>
      </p:sp>
      <p:sp>
        <p:nvSpPr>
          <p:cNvPr id="49155" name="TextBox 3"/>
          <p:cNvSpPr txBox="1">
            <a:spLocks noChangeArrowheads="1"/>
          </p:cNvSpPr>
          <p:nvPr/>
        </p:nvSpPr>
        <p:spPr bwMode="auto">
          <a:xfrm>
            <a:off x="2794000" y="965200"/>
            <a:ext cx="3597275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800" b="0"/>
              <a:t>Responding Transmission Connected ESIIDs</a:t>
            </a:r>
          </a:p>
        </p:txBody>
      </p:sp>
      <p:pic>
        <p:nvPicPr>
          <p:cNvPr id="49156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676400"/>
            <a:ext cx="8229600" cy="3581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Hour-ending 17:00 Reductions on 4 CP Days - 2010</a:t>
            </a:r>
          </a:p>
        </p:txBody>
      </p:sp>
      <p:sp>
        <p:nvSpPr>
          <p:cNvPr id="50179" name="TextBox 3"/>
          <p:cNvSpPr txBox="1">
            <a:spLocks noChangeArrowheads="1"/>
          </p:cNvSpPr>
          <p:nvPr/>
        </p:nvSpPr>
        <p:spPr bwMode="auto">
          <a:xfrm>
            <a:off x="2794000" y="965200"/>
            <a:ext cx="3597275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800" b="0"/>
              <a:t>Responding Transmission Connected ESIIDs</a:t>
            </a:r>
          </a:p>
        </p:txBody>
      </p:sp>
      <p:pic>
        <p:nvPicPr>
          <p:cNvPr id="50180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676400"/>
            <a:ext cx="8229600" cy="3581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Hour-ending 17:00 Reductions on 4 CP Days - 2011</a:t>
            </a:r>
          </a:p>
        </p:txBody>
      </p:sp>
      <p:sp>
        <p:nvSpPr>
          <p:cNvPr id="51203" name="TextBox 3"/>
          <p:cNvSpPr txBox="1">
            <a:spLocks noChangeArrowheads="1"/>
          </p:cNvSpPr>
          <p:nvPr/>
        </p:nvSpPr>
        <p:spPr bwMode="auto">
          <a:xfrm>
            <a:off x="2794000" y="965200"/>
            <a:ext cx="3597275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800" b="0"/>
              <a:t>Responding Transmission Connected ESIIDs</a:t>
            </a:r>
          </a:p>
        </p:txBody>
      </p:sp>
      <p:pic>
        <p:nvPicPr>
          <p:cNvPr id="51204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776413"/>
            <a:ext cx="8229600" cy="3481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Hour-ending 17:00 Reductions on 4 CP Days - 2012</a:t>
            </a:r>
          </a:p>
        </p:txBody>
      </p:sp>
      <p:sp>
        <p:nvSpPr>
          <p:cNvPr id="52227" name="TextBox 3"/>
          <p:cNvSpPr txBox="1">
            <a:spLocks noChangeArrowheads="1"/>
          </p:cNvSpPr>
          <p:nvPr/>
        </p:nvSpPr>
        <p:spPr bwMode="auto">
          <a:xfrm>
            <a:off x="2794000" y="965200"/>
            <a:ext cx="3597275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800" b="0"/>
              <a:t>Responding Transmission Connected ESIIDs</a:t>
            </a:r>
          </a:p>
        </p:txBody>
      </p:sp>
      <p:pic>
        <p:nvPicPr>
          <p:cNvPr id="52228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676400"/>
            <a:ext cx="8229600" cy="3581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Hour-ending 17:00 Reductions on 4 CP Days - 2013</a:t>
            </a:r>
          </a:p>
        </p:txBody>
      </p:sp>
      <p:sp>
        <p:nvSpPr>
          <p:cNvPr id="53251" name="TextBox 3"/>
          <p:cNvSpPr txBox="1">
            <a:spLocks noChangeArrowheads="1"/>
          </p:cNvSpPr>
          <p:nvPr/>
        </p:nvSpPr>
        <p:spPr bwMode="auto">
          <a:xfrm>
            <a:off x="2794000" y="965200"/>
            <a:ext cx="3597275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800" b="0"/>
              <a:t>Responding Transmission Connected ESIIDs</a:t>
            </a:r>
          </a:p>
        </p:txBody>
      </p:sp>
      <p:pic>
        <p:nvPicPr>
          <p:cNvPr id="53252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776413"/>
            <a:ext cx="8229600" cy="3481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Hour-ending 17:00 Reductions on 4 CP Days - 2014</a:t>
            </a:r>
          </a:p>
        </p:txBody>
      </p:sp>
      <p:sp>
        <p:nvSpPr>
          <p:cNvPr id="54275" name="TextBox 3"/>
          <p:cNvSpPr txBox="1">
            <a:spLocks noChangeArrowheads="1"/>
          </p:cNvSpPr>
          <p:nvPr/>
        </p:nvSpPr>
        <p:spPr bwMode="auto">
          <a:xfrm>
            <a:off x="2143125" y="965200"/>
            <a:ext cx="479107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800" b="0"/>
              <a:t>Responding Transmission Connected ESIIDs</a:t>
            </a:r>
          </a:p>
        </p:txBody>
      </p:sp>
      <p:pic>
        <p:nvPicPr>
          <p:cNvPr id="54276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776413"/>
            <a:ext cx="8229600" cy="3305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Quantifying 4-CP and Near-CP Reductions</a:t>
            </a:r>
            <a:endParaRPr lang="en-US" altLang="en-US" smtClean="0">
              <a:solidFill>
                <a:srgbClr val="005386"/>
              </a:solidFill>
            </a:endParaRPr>
          </a:p>
        </p:txBody>
      </p:sp>
      <p:sp>
        <p:nvSpPr>
          <p:cNvPr id="18435" name="Rectangle 5"/>
          <p:cNvSpPr>
            <a:spLocks noChangeArrowheads="1"/>
          </p:cNvSpPr>
          <p:nvPr/>
        </p:nvSpPr>
        <p:spPr bwMode="auto">
          <a:xfrm>
            <a:off x="444500" y="808038"/>
            <a:ext cx="7991475" cy="4924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eaLnBrk="0" hangingPunct="0">
              <a:spcBef>
                <a:spcPct val="20000"/>
              </a:spcBef>
              <a:buChar char="•"/>
              <a:defRPr sz="2000" b="1">
                <a:solidFill>
                  <a:schemeClr val="tx1"/>
                </a:solidFill>
                <a:latin typeface="Arial" charset="0"/>
              </a:defRPr>
            </a:lvl1pPr>
            <a:lvl2pPr marL="800100" indent="-3429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257300" indent="-342900" eaLnBrk="0" hangingPunct="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indent="0" eaLnBrk="1" hangingPunct="1">
              <a:lnSpc>
                <a:spcPct val="115000"/>
              </a:lnSpc>
              <a:spcBef>
                <a:spcPct val="0"/>
              </a:spcBef>
              <a:buFontTx/>
              <a:buNone/>
              <a:defRPr/>
            </a:pPr>
            <a:endParaRPr lang="en-US" altLang="en-US" sz="900" b="0" dirty="0" smtClean="0">
              <a:solidFill>
                <a:srgbClr val="000000"/>
              </a:solidFill>
              <a:cs typeface="Times New Roman" pitchFamily="18" charset="0"/>
            </a:endParaRPr>
          </a:p>
          <a:p>
            <a:pPr eaLnBrk="1" hangingPunct="1">
              <a:lnSpc>
                <a:spcPct val="115000"/>
              </a:lnSpc>
              <a:spcBef>
                <a:spcPct val="0"/>
              </a:spcBef>
              <a:buFont typeface="Symbol" pitchFamily="18" charset="2"/>
              <a:buChar char=""/>
              <a:defRPr/>
            </a:pPr>
            <a:r>
              <a:rPr lang="en-US" altLang="en-US" sz="1600" b="0" dirty="0" smtClean="0">
                <a:solidFill>
                  <a:srgbClr val="000000"/>
                </a:solidFill>
                <a:cs typeface="Times New Roman" pitchFamily="18" charset="0"/>
              </a:rPr>
              <a:t>ESIIDs already classified as responders were used in the calculation for a day if they reduced by more than the lesser of 10% or the ESIID’s average reduction determined during the classification for the hour-ending 5:00 PM</a:t>
            </a:r>
          </a:p>
          <a:p>
            <a:pPr eaLnBrk="1" hangingPunct="1">
              <a:lnSpc>
                <a:spcPct val="115000"/>
              </a:lnSpc>
              <a:spcBef>
                <a:spcPct val="0"/>
              </a:spcBef>
              <a:buFont typeface="Symbol" pitchFamily="18" charset="2"/>
              <a:buChar char=""/>
              <a:defRPr/>
            </a:pPr>
            <a:endParaRPr lang="en-US" altLang="en-US" sz="1600" b="0" dirty="0" smtClean="0">
              <a:solidFill>
                <a:srgbClr val="000000"/>
              </a:solidFill>
              <a:cs typeface="Times New Roman" pitchFamily="18" charset="0"/>
            </a:endParaRPr>
          </a:p>
          <a:p>
            <a:pPr eaLnBrk="1" hangingPunct="1">
              <a:lnSpc>
                <a:spcPct val="115000"/>
              </a:lnSpc>
              <a:spcBef>
                <a:spcPct val="0"/>
              </a:spcBef>
              <a:buFont typeface="Symbol" pitchFamily="18" charset="2"/>
              <a:buChar char=""/>
              <a:defRPr/>
            </a:pPr>
            <a:r>
              <a:rPr lang="en-US" altLang="en-US" sz="1600" b="0" dirty="0" smtClean="0">
                <a:solidFill>
                  <a:srgbClr val="000000"/>
                </a:solidFill>
                <a:cs typeface="Times New Roman" pitchFamily="18" charset="0"/>
              </a:rPr>
              <a:t>ESIIDs with a lower reduction or ESIIDs already classified as non-responders were not part of the reduction calculation. </a:t>
            </a:r>
          </a:p>
          <a:p>
            <a:pPr marL="0" indent="0" eaLnBrk="1" hangingPunct="1">
              <a:lnSpc>
                <a:spcPct val="115000"/>
              </a:lnSpc>
              <a:spcBef>
                <a:spcPct val="0"/>
              </a:spcBef>
              <a:buFontTx/>
              <a:buNone/>
              <a:defRPr/>
            </a:pPr>
            <a:endParaRPr lang="en-US" altLang="en-US" sz="1600" b="0" dirty="0" smtClean="0">
              <a:solidFill>
                <a:srgbClr val="000000"/>
              </a:solidFill>
              <a:cs typeface="Times New Roman" pitchFamily="18" charset="0"/>
            </a:endParaRPr>
          </a:p>
          <a:p>
            <a:pPr eaLnBrk="1" hangingPunct="1">
              <a:lnSpc>
                <a:spcPct val="115000"/>
              </a:lnSpc>
              <a:spcBef>
                <a:spcPct val="0"/>
              </a:spcBef>
              <a:buFont typeface="Symbol" pitchFamily="18" charset="2"/>
              <a:buChar char=""/>
              <a:defRPr/>
            </a:pPr>
            <a:r>
              <a:rPr lang="en-US" altLang="en-US" sz="1600" b="0" dirty="0" smtClean="0">
                <a:solidFill>
                  <a:srgbClr val="000000"/>
                </a:solidFill>
                <a:cs typeface="Times New Roman" pitchFamily="18" charset="0"/>
              </a:rPr>
              <a:t>If the ESIID was classified as a peak responder, a scalar day-of-adjustment was applied to the baseline for calculating the load reduction for the  CP/Near-CP day.</a:t>
            </a:r>
          </a:p>
          <a:p>
            <a:pPr eaLnBrk="1" hangingPunct="1">
              <a:lnSpc>
                <a:spcPct val="115000"/>
              </a:lnSpc>
              <a:spcBef>
                <a:spcPct val="0"/>
              </a:spcBef>
              <a:buFont typeface="Symbol" pitchFamily="18" charset="2"/>
              <a:buChar char=""/>
              <a:defRPr/>
            </a:pPr>
            <a:endParaRPr lang="en-US" altLang="en-US" sz="1600" b="0" dirty="0" smtClean="0">
              <a:solidFill>
                <a:srgbClr val="000000"/>
              </a:solidFill>
              <a:cs typeface="Times New Roman" pitchFamily="18" charset="0"/>
            </a:endParaRPr>
          </a:p>
          <a:p>
            <a:pPr eaLnBrk="1" hangingPunct="1">
              <a:lnSpc>
                <a:spcPct val="115000"/>
              </a:lnSpc>
              <a:spcBef>
                <a:spcPct val="0"/>
              </a:spcBef>
              <a:buFont typeface="Symbol" pitchFamily="18" charset="2"/>
              <a:buChar char=""/>
              <a:defRPr/>
            </a:pPr>
            <a:r>
              <a:rPr lang="en-US" altLang="en-US" sz="1600" b="0" dirty="0" smtClean="0">
                <a:solidFill>
                  <a:srgbClr val="000000"/>
                </a:solidFill>
                <a:cs typeface="Times New Roman" pitchFamily="18" charset="0"/>
              </a:rPr>
              <a:t>No scalar adjustment was applied to ESIIDs previously classified as having ‘day-use’ response.</a:t>
            </a:r>
          </a:p>
          <a:p>
            <a:pPr lvl="1" eaLnBrk="1" hangingPunct="1">
              <a:lnSpc>
                <a:spcPct val="115000"/>
              </a:lnSpc>
              <a:spcBef>
                <a:spcPct val="0"/>
              </a:spcBef>
              <a:buFont typeface="Symbol" pitchFamily="18" charset="2"/>
              <a:buChar char=""/>
              <a:defRPr/>
            </a:pPr>
            <a:endParaRPr lang="en-US" altLang="en-US" sz="1600" dirty="0" smtClean="0">
              <a:solidFill>
                <a:srgbClr val="000000"/>
              </a:solidFill>
              <a:cs typeface="Times New Roman" pitchFamily="18" charset="0"/>
            </a:endParaRPr>
          </a:p>
          <a:p>
            <a:pPr eaLnBrk="1" hangingPunct="1">
              <a:lnSpc>
                <a:spcPct val="115000"/>
              </a:lnSpc>
              <a:spcBef>
                <a:spcPct val="0"/>
              </a:spcBef>
              <a:buFont typeface="Symbol" pitchFamily="18" charset="2"/>
              <a:buChar char=""/>
              <a:defRPr/>
            </a:pPr>
            <a:r>
              <a:rPr lang="en-US" altLang="en-US" sz="1600" b="0" dirty="0" smtClean="0">
                <a:solidFill>
                  <a:srgbClr val="000000"/>
                </a:solidFill>
                <a:cs typeface="Times New Roman" pitchFamily="18" charset="0"/>
              </a:rPr>
              <a:t>The methodology was modified from last year to narrow in on response from responding ESIIDs and to more effectively remove the impact of non-responding ESIIDs from reduction calculations.</a:t>
            </a:r>
          </a:p>
          <a:p>
            <a:pPr eaLnBrk="1" hangingPunct="1">
              <a:lnSpc>
                <a:spcPct val="115000"/>
              </a:lnSpc>
              <a:spcBef>
                <a:spcPct val="0"/>
              </a:spcBef>
              <a:buFont typeface="Symbol" pitchFamily="18" charset="2"/>
              <a:buChar char=""/>
              <a:defRPr/>
            </a:pPr>
            <a:endParaRPr lang="en-US" altLang="en-US" sz="800" b="0" dirty="0" smtClean="0">
              <a:solidFill>
                <a:srgbClr val="000000"/>
              </a:solidFill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55299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 smtClean="0"/>
              <a:t>Appendix 3 – Distribution NWS MW Response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Hour-ending 17:00 Reductions on 4 CP Days – 2009</a:t>
            </a:r>
          </a:p>
        </p:txBody>
      </p:sp>
      <p:sp>
        <p:nvSpPr>
          <p:cNvPr id="56323" name="TextBox 3"/>
          <p:cNvSpPr txBox="1">
            <a:spLocks noChangeArrowheads="1"/>
          </p:cNvSpPr>
          <p:nvPr/>
        </p:nvSpPr>
        <p:spPr bwMode="auto">
          <a:xfrm>
            <a:off x="2590800" y="965200"/>
            <a:ext cx="39116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800" b="0"/>
              <a:t>Responding NWS Distribution Connected ESIIDs</a:t>
            </a:r>
          </a:p>
        </p:txBody>
      </p:sp>
      <p:pic>
        <p:nvPicPr>
          <p:cNvPr id="56324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776413"/>
            <a:ext cx="8229600" cy="3481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Hour-ending 17:00 Reductions on 4 CP Days – 2010</a:t>
            </a:r>
          </a:p>
        </p:txBody>
      </p:sp>
      <p:sp>
        <p:nvSpPr>
          <p:cNvPr id="57347" name="TextBox 3"/>
          <p:cNvSpPr txBox="1">
            <a:spLocks noChangeArrowheads="1"/>
          </p:cNvSpPr>
          <p:nvPr/>
        </p:nvSpPr>
        <p:spPr bwMode="auto">
          <a:xfrm>
            <a:off x="2590800" y="965200"/>
            <a:ext cx="39116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800" b="0"/>
              <a:t>Responding NWS Distribution Connected ESIIDs</a:t>
            </a:r>
          </a:p>
        </p:txBody>
      </p:sp>
      <p:pic>
        <p:nvPicPr>
          <p:cNvPr id="57348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776413"/>
            <a:ext cx="8229600" cy="3481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Hour-ending 17:00 Reductions on 4 CP Days – 2011</a:t>
            </a:r>
          </a:p>
        </p:txBody>
      </p:sp>
      <p:sp>
        <p:nvSpPr>
          <p:cNvPr id="58371" name="TextBox 3"/>
          <p:cNvSpPr txBox="1">
            <a:spLocks noChangeArrowheads="1"/>
          </p:cNvSpPr>
          <p:nvPr/>
        </p:nvSpPr>
        <p:spPr bwMode="auto">
          <a:xfrm>
            <a:off x="2590800" y="965200"/>
            <a:ext cx="39116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800" b="0"/>
              <a:t>Responding NWS Distribution Connected ESIIDs</a:t>
            </a:r>
          </a:p>
        </p:txBody>
      </p:sp>
      <p:pic>
        <p:nvPicPr>
          <p:cNvPr id="58372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776413"/>
            <a:ext cx="8229600" cy="3481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Hour-ending 17:00 Reductions on 4 CP Days – 2012</a:t>
            </a:r>
          </a:p>
        </p:txBody>
      </p:sp>
      <p:sp>
        <p:nvSpPr>
          <p:cNvPr id="59395" name="TextBox 3"/>
          <p:cNvSpPr txBox="1">
            <a:spLocks noChangeArrowheads="1"/>
          </p:cNvSpPr>
          <p:nvPr/>
        </p:nvSpPr>
        <p:spPr bwMode="auto">
          <a:xfrm>
            <a:off x="2590800" y="965200"/>
            <a:ext cx="39116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800" b="0"/>
              <a:t>Responding NWS Distribution Connected ESIIDs</a:t>
            </a:r>
          </a:p>
        </p:txBody>
      </p:sp>
      <p:pic>
        <p:nvPicPr>
          <p:cNvPr id="59396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676400"/>
            <a:ext cx="8229600" cy="3581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Hour-ending 17:00 Reductions on 4 CP Days - 2013</a:t>
            </a:r>
          </a:p>
        </p:txBody>
      </p:sp>
      <p:sp>
        <p:nvSpPr>
          <p:cNvPr id="60419" name="TextBox 3"/>
          <p:cNvSpPr txBox="1">
            <a:spLocks noChangeArrowheads="1"/>
          </p:cNvSpPr>
          <p:nvPr/>
        </p:nvSpPr>
        <p:spPr bwMode="auto">
          <a:xfrm>
            <a:off x="2590800" y="965200"/>
            <a:ext cx="39116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800" b="0"/>
              <a:t>Responding NWS Distribution Connected ESIIDs</a:t>
            </a:r>
          </a:p>
        </p:txBody>
      </p:sp>
      <p:pic>
        <p:nvPicPr>
          <p:cNvPr id="60420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676400"/>
            <a:ext cx="8229600" cy="3581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Hour-ending 17:00 MW Reductions on 4 CP Days - 2014</a:t>
            </a:r>
          </a:p>
        </p:txBody>
      </p:sp>
      <p:sp>
        <p:nvSpPr>
          <p:cNvPr id="61443" name="TextBox 3"/>
          <p:cNvSpPr txBox="1">
            <a:spLocks noChangeArrowheads="1"/>
          </p:cNvSpPr>
          <p:nvPr/>
        </p:nvSpPr>
        <p:spPr bwMode="auto">
          <a:xfrm>
            <a:off x="1955800" y="965200"/>
            <a:ext cx="53594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800" b="0"/>
              <a:t>Responding NWS Distribution Connected ESIIDs</a:t>
            </a:r>
          </a:p>
        </p:txBody>
      </p:sp>
      <p:pic>
        <p:nvPicPr>
          <p:cNvPr id="61444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776413"/>
            <a:ext cx="8229600" cy="3481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62467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 smtClean="0"/>
              <a:t>Appendix 4 – Distribution WS MW Response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Hour-ending 17:00 Reductions on 4 CP Days - 2009</a:t>
            </a:r>
          </a:p>
        </p:txBody>
      </p:sp>
      <p:sp>
        <p:nvSpPr>
          <p:cNvPr id="63491" name="TextBox 3"/>
          <p:cNvSpPr txBox="1">
            <a:spLocks noChangeArrowheads="1"/>
          </p:cNvSpPr>
          <p:nvPr/>
        </p:nvSpPr>
        <p:spPr bwMode="auto">
          <a:xfrm>
            <a:off x="2565400" y="838200"/>
            <a:ext cx="39116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800" b="0"/>
              <a:t>Responding WS Distribution Connected ESIIDs</a:t>
            </a:r>
          </a:p>
        </p:txBody>
      </p:sp>
      <p:pic>
        <p:nvPicPr>
          <p:cNvPr id="63492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676400"/>
            <a:ext cx="8229600" cy="3581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Hour-ending 17:00 Reductions on 4 CP Days - 2010</a:t>
            </a:r>
          </a:p>
        </p:txBody>
      </p:sp>
      <p:sp>
        <p:nvSpPr>
          <p:cNvPr id="64515" name="TextBox 3"/>
          <p:cNvSpPr txBox="1">
            <a:spLocks noChangeArrowheads="1"/>
          </p:cNvSpPr>
          <p:nvPr/>
        </p:nvSpPr>
        <p:spPr bwMode="auto">
          <a:xfrm>
            <a:off x="2565400" y="838200"/>
            <a:ext cx="39116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800" b="0"/>
              <a:t>Responding WS Distribution Connected ESIIDs</a:t>
            </a:r>
          </a:p>
        </p:txBody>
      </p:sp>
      <p:pic>
        <p:nvPicPr>
          <p:cNvPr id="64516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776413"/>
            <a:ext cx="8229600" cy="3481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ERCOT Daily Peaks June – September 2014</a:t>
            </a:r>
          </a:p>
        </p:txBody>
      </p:sp>
      <p:grpSp>
        <p:nvGrpSpPr>
          <p:cNvPr id="19459" name="Group 1"/>
          <p:cNvGrpSpPr>
            <a:grpSpLocks/>
          </p:cNvGrpSpPr>
          <p:nvPr/>
        </p:nvGrpSpPr>
        <p:grpSpPr bwMode="auto">
          <a:xfrm>
            <a:off x="381000" y="1219200"/>
            <a:ext cx="8382000" cy="4800600"/>
            <a:chOff x="466725" y="933450"/>
            <a:chExt cx="8220075" cy="5010150"/>
          </a:xfrm>
        </p:grpSpPr>
        <p:pic>
          <p:nvPicPr>
            <p:cNvPr id="19461" name="Picture 2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6725" y="933450"/>
              <a:ext cx="3886200" cy="24193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9462" name="Picture 3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00600" y="3581400"/>
              <a:ext cx="3886200" cy="23622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9463" name="Picture 4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00600" y="933450"/>
              <a:ext cx="3886200" cy="24193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9464" name="Picture 5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6725" y="3581400"/>
              <a:ext cx="3886200" cy="23622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19460" name="TextBox 4"/>
          <p:cNvSpPr txBox="1">
            <a:spLocks noChangeArrowheads="1"/>
          </p:cNvSpPr>
          <p:nvPr/>
        </p:nvSpPr>
        <p:spPr bwMode="auto">
          <a:xfrm>
            <a:off x="762000" y="773113"/>
            <a:ext cx="76962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 b="0"/>
              <a:t>Examined ERCOT Load daily peaks to determine possible Near-CP days</a:t>
            </a: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Hour-ending 17:00 Reductions on 4 CP Days - 2011</a:t>
            </a:r>
          </a:p>
        </p:txBody>
      </p:sp>
      <p:sp>
        <p:nvSpPr>
          <p:cNvPr id="65539" name="TextBox 3"/>
          <p:cNvSpPr txBox="1">
            <a:spLocks noChangeArrowheads="1"/>
          </p:cNvSpPr>
          <p:nvPr/>
        </p:nvSpPr>
        <p:spPr bwMode="auto">
          <a:xfrm>
            <a:off x="2565400" y="838200"/>
            <a:ext cx="39116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800" b="0"/>
              <a:t>Responding WS Distribution Connected ESIIDs</a:t>
            </a:r>
          </a:p>
        </p:txBody>
      </p:sp>
      <p:pic>
        <p:nvPicPr>
          <p:cNvPr id="65540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776413"/>
            <a:ext cx="8229600" cy="3481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Hour-ending 17:00 Reductions on 4 CP Days - 2012</a:t>
            </a:r>
          </a:p>
        </p:txBody>
      </p:sp>
      <p:sp>
        <p:nvSpPr>
          <p:cNvPr id="66563" name="TextBox 3"/>
          <p:cNvSpPr txBox="1">
            <a:spLocks noChangeArrowheads="1"/>
          </p:cNvSpPr>
          <p:nvPr/>
        </p:nvSpPr>
        <p:spPr bwMode="auto">
          <a:xfrm>
            <a:off x="2565400" y="838200"/>
            <a:ext cx="39116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800" b="0"/>
              <a:t>Responding WS Distribution Connected ESIIDs</a:t>
            </a:r>
          </a:p>
        </p:txBody>
      </p:sp>
      <p:pic>
        <p:nvPicPr>
          <p:cNvPr id="66564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676400"/>
            <a:ext cx="8229600" cy="3581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Hour-ending 17:00 Reductions on 4 CP Days - 2013</a:t>
            </a:r>
          </a:p>
        </p:txBody>
      </p:sp>
      <p:sp>
        <p:nvSpPr>
          <p:cNvPr id="67587" name="TextBox 3"/>
          <p:cNvSpPr txBox="1">
            <a:spLocks noChangeArrowheads="1"/>
          </p:cNvSpPr>
          <p:nvPr/>
        </p:nvSpPr>
        <p:spPr bwMode="auto">
          <a:xfrm>
            <a:off x="2565400" y="838200"/>
            <a:ext cx="39116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800" b="0"/>
              <a:t>Responding WS Distribution Connected ESIIDs</a:t>
            </a:r>
          </a:p>
        </p:txBody>
      </p:sp>
      <p:pic>
        <p:nvPicPr>
          <p:cNvPr id="67588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776413"/>
            <a:ext cx="8229600" cy="3481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Hour-ending 17:00 Reductions on 4 CP Days - 2014</a:t>
            </a:r>
          </a:p>
        </p:txBody>
      </p:sp>
      <p:sp>
        <p:nvSpPr>
          <p:cNvPr id="68611" name="TextBox 3"/>
          <p:cNvSpPr txBox="1">
            <a:spLocks noChangeArrowheads="1"/>
          </p:cNvSpPr>
          <p:nvPr/>
        </p:nvSpPr>
        <p:spPr bwMode="auto">
          <a:xfrm>
            <a:off x="2565400" y="965200"/>
            <a:ext cx="39116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800" b="0"/>
              <a:t>Responding WS Distribution Connected ESIIDs</a:t>
            </a:r>
          </a:p>
        </p:txBody>
      </p:sp>
      <p:pic>
        <p:nvPicPr>
          <p:cNvPr id="68612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776413"/>
            <a:ext cx="8229600" cy="3481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69635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 smtClean="0"/>
              <a:t>Appendix 5 – Total MW Response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Hour-ending 17:00 Reductions on 4 CP Days - 2009</a:t>
            </a:r>
          </a:p>
        </p:txBody>
      </p:sp>
      <p:sp>
        <p:nvSpPr>
          <p:cNvPr id="70659" name="TextBox 3"/>
          <p:cNvSpPr txBox="1">
            <a:spLocks noChangeArrowheads="1"/>
          </p:cNvSpPr>
          <p:nvPr/>
        </p:nvSpPr>
        <p:spPr bwMode="auto">
          <a:xfrm>
            <a:off x="2971800" y="965200"/>
            <a:ext cx="31242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 b="0"/>
              <a:t>All Responding 4-CP ESIIDS</a:t>
            </a:r>
          </a:p>
        </p:txBody>
      </p:sp>
      <p:pic>
        <p:nvPicPr>
          <p:cNvPr id="70660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676400"/>
            <a:ext cx="8229600" cy="3581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Hour-ending 17:00 Reductions on 4 CP Days - 2010</a:t>
            </a:r>
          </a:p>
        </p:txBody>
      </p:sp>
      <p:sp>
        <p:nvSpPr>
          <p:cNvPr id="71683" name="TextBox 3"/>
          <p:cNvSpPr txBox="1">
            <a:spLocks noChangeArrowheads="1"/>
          </p:cNvSpPr>
          <p:nvPr/>
        </p:nvSpPr>
        <p:spPr bwMode="auto">
          <a:xfrm>
            <a:off x="2971800" y="965200"/>
            <a:ext cx="31242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 b="0"/>
              <a:t>All Responding 4-CP ESIIDS</a:t>
            </a:r>
          </a:p>
        </p:txBody>
      </p:sp>
      <p:pic>
        <p:nvPicPr>
          <p:cNvPr id="71684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676400"/>
            <a:ext cx="8229600" cy="3581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Hour-ending 17:00 Reductions on 4 CP Days - 2011</a:t>
            </a:r>
          </a:p>
        </p:txBody>
      </p:sp>
      <p:sp>
        <p:nvSpPr>
          <p:cNvPr id="72707" name="TextBox 3"/>
          <p:cNvSpPr txBox="1">
            <a:spLocks noChangeArrowheads="1"/>
          </p:cNvSpPr>
          <p:nvPr/>
        </p:nvSpPr>
        <p:spPr bwMode="auto">
          <a:xfrm>
            <a:off x="2971800" y="965200"/>
            <a:ext cx="31242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 b="0"/>
              <a:t>All Responding 4-CP ESIIDS</a:t>
            </a:r>
          </a:p>
        </p:txBody>
      </p:sp>
      <p:pic>
        <p:nvPicPr>
          <p:cNvPr id="72708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676400"/>
            <a:ext cx="8229600" cy="3581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Hour-ending 17:00 Reductions on 4 CP Days - 2012</a:t>
            </a:r>
          </a:p>
        </p:txBody>
      </p:sp>
      <p:sp>
        <p:nvSpPr>
          <p:cNvPr id="73731" name="TextBox 3"/>
          <p:cNvSpPr txBox="1">
            <a:spLocks noChangeArrowheads="1"/>
          </p:cNvSpPr>
          <p:nvPr/>
        </p:nvSpPr>
        <p:spPr bwMode="auto">
          <a:xfrm>
            <a:off x="2971800" y="965200"/>
            <a:ext cx="31242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 b="0"/>
              <a:t>All Responding 4-CP ESIIDS</a:t>
            </a:r>
          </a:p>
        </p:txBody>
      </p:sp>
      <p:pic>
        <p:nvPicPr>
          <p:cNvPr id="73732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771650"/>
            <a:ext cx="8229600" cy="3486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Hour-ending 17:00 Reductions on 4 CP Days - 2013</a:t>
            </a:r>
          </a:p>
        </p:txBody>
      </p:sp>
      <p:sp>
        <p:nvSpPr>
          <p:cNvPr id="74755" name="TextBox 3"/>
          <p:cNvSpPr txBox="1">
            <a:spLocks noChangeArrowheads="1"/>
          </p:cNvSpPr>
          <p:nvPr/>
        </p:nvSpPr>
        <p:spPr bwMode="auto">
          <a:xfrm>
            <a:off x="2971800" y="965200"/>
            <a:ext cx="31242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 b="0"/>
              <a:t>All Responding 4-CP ESIIDS</a:t>
            </a:r>
          </a:p>
        </p:txBody>
      </p:sp>
      <p:pic>
        <p:nvPicPr>
          <p:cNvPr id="74756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676400"/>
            <a:ext cx="8229600" cy="3581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Total Load - Transmission Connected ESIIDs - 2014</a:t>
            </a:r>
          </a:p>
        </p:txBody>
      </p:sp>
      <p:grpSp>
        <p:nvGrpSpPr>
          <p:cNvPr id="20483" name="Group 1"/>
          <p:cNvGrpSpPr>
            <a:grpSpLocks/>
          </p:cNvGrpSpPr>
          <p:nvPr/>
        </p:nvGrpSpPr>
        <p:grpSpPr bwMode="auto">
          <a:xfrm>
            <a:off x="304800" y="1323975"/>
            <a:ext cx="8382000" cy="4772025"/>
            <a:chOff x="466725" y="933450"/>
            <a:chExt cx="8220075" cy="5010150"/>
          </a:xfrm>
        </p:grpSpPr>
        <p:pic>
          <p:nvPicPr>
            <p:cNvPr id="20485" name="Picture 2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6725" y="933450"/>
              <a:ext cx="3886200" cy="24193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0486" name="Picture 3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00600" y="3581400"/>
              <a:ext cx="3886200" cy="23622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0487" name="Picture 4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00600" y="933450"/>
              <a:ext cx="3886200" cy="24193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0488" name="Picture 5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6725" y="3581400"/>
              <a:ext cx="3886200" cy="23622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20484" name="Rectangle 4"/>
          <p:cNvSpPr>
            <a:spLocks noChangeArrowheads="1"/>
          </p:cNvSpPr>
          <p:nvPr/>
        </p:nvSpPr>
        <p:spPr bwMode="auto">
          <a:xfrm>
            <a:off x="1066800" y="838200"/>
            <a:ext cx="70104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 b="0"/>
              <a:t>Examined Transmission ESIID Load to Identify Near-CP days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Hour-ending 17:00 MW Reductions on 4 CP Days - 2014</a:t>
            </a:r>
          </a:p>
        </p:txBody>
      </p:sp>
      <p:sp>
        <p:nvSpPr>
          <p:cNvPr id="75779" name="TextBox 3"/>
          <p:cNvSpPr txBox="1">
            <a:spLocks noChangeArrowheads="1"/>
          </p:cNvSpPr>
          <p:nvPr/>
        </p:nvSpPr>
        <p:spPr bwMode="auto">
          <a:xfrm>
            <a:off x="2971800" y="965200"/>
            <a:ext cx="31242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 b="0"/>
              <a:t>All Responding 4-CP ESIIDS</a:t>
            </a:r>
          </a:p>
        </p:txBody>
      </p:sp>
      <p:pic>
        <p:nvPicPr>
          <p:cNvPr id="75780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776413"/>
            <a:ext cx="8229600" cy="3481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7680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 smtClean="0"/>
              <a:t>Appendix 6 – Reductions by Voltage Level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DSWG Loads in SCEDv1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April 23, 2014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Hour-ending 17:00 Reductions on 4 CP Days - 2009</a:t>
            </a:r>
          </a:p>
        </p:txBody>
      </p:sp>
      <p:sp>
        <p:nvSpPr>
          <p:cNvPr id="77827" name="TextBox 3"/>
          <p:cNvSpPr txBox="1">
            <a:spLocks noChangeArrowheads="1"/>
          </p:cNvSpPr>
          <p:nvPr/>
        </p:nvSpPr>
        <p:spPr bwMode="auto">
          <a:xfrm>
            <a:off x="2819400" y="965200"/>
            <a:ext cx="34544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 b="0"/>
              <a:t>Reductions by Voltage Group</a:t>
            </a:r>
          </a:p>
        </p:txBody>
      </p:sp>
      <p:pic>
        <p:nvPicPr>
          <p:cNvPr id="77828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676400"/>
            <a:ext cx="8229600" cy="3657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Hour-ending 17:00 Reductions on 4 CP Days - 2010</a:t>
            </a:r>
          </a:p>
        </p:txBody>
      </p:sp>
      <p:sp>
        <p:nvSpPr>
          <p:cNvPr id="78851" name="TextBox 3"/>
          <p:cNvSpPr txBox="1">
            <a:spLocks noChangeArrowheads="1"/>
          </p:cNvSpPr>
          <p:nvPr/>
        </p:nvSpPr>
        <p:spPr bwMode="auto">
          <a:xfrm>
            <a:off x="2819400" y="965200"/>
            <a:ext cx="34544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 b="0"/>
              <a:t>Reductions by Voltage Group</a:t>
            </a:r>
          </a:p>
        </p:txBody>
      </p:sp>
      <p:pic>
        <p:nvPicPr>
          <p:cNvPr id="78852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676400"/>
            <a:ext cx="8229600" cy="3581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Hour-ending 17:00 Reductions on 4 CP Days - 2011</a:t>
            </a:r>
          </a:p>
        </p:txBody>
      </p:sp>
      <p:sp>
        <p:nvSpPr>
          <p:cNvPr id="79875" name="TextBox 3"/>
          <p:cNvSpPr txBox="1">
            <a:spLocks noChangeArrowheads="1"/>
          </p:cNvSpPr>
          <p:nvPr/>
        </p:nvSpPr>
        <p:spPr bwMode="auto">
          <a:xfrm>
            <a:off x="2819400" y="965200"/>
            <a:ext cx="34544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 b="0"/>
              <a:t>Reductions by Voltage Group</a:t>
            </a:r>
          </a:p>
        </p:txBody>
      </p:sp>
      <p:pic>
        <p:nvPicPr>
          <p:cNvPr id="79876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1800" y="1776413"/>
            <a:ext cx="8229600" cy="3481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Hour-ending 17:00 Reductions on 4 CP Days - 2012</a:t>
            </a:r>
          </a:p>
        </p:txBody>
      </p:sp>
      <p:sp>
        <p:nvSpPr>
          <p:cNvPr id="80899" name="TextBox 3"/>
          <p:cNvSpPr txBox="1">
            <a:spLocks noChangeArrowheads="1"/>
          </p:cNvSpPr>
          <p:nvPr/>
        </p:nvSpPr>
        <p:spPr bwMode="auto">
          <a:xfrm>
            <a:off x="2819400" y="965200"/>
            <a:ext cx="34544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 b="0"/>
              <a:t>Reductions by Voltage Group</a:t>
            </a:r>
          </a:p>
        </p:txBody>
      </p:sp>
      <p:pic>
        <p:nvPicPr>
          <p:cNvPr id="80900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776413"/>
            <a:ext cx="8229600" cy="3481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Hour-ending 17:00 Reductions on 4 CP Days - 2013</a:t>
            </a:r>
          </a:p>
        </p:txBody>
      </p:sp>
      <p:sp>
        <p:nvSpPr>
          <p:cNvPr id="81923" name="TextBox 3"/>
          <p:cNvSpPr txBox="1">
            <a:spLocks noChangeArrowheads="1"/>
          </p:cNvSpPr>
          <p:nvPr/>
        </p:nvSpPr>
        <p:spPr bwMode="auto">
          <a:xfrm>
            <a:off x="2819400" y="965200"/>
            <a:ext cx="34544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 b="0"/>
              <a:t>Reductions by Voltage Group</a:t>
            </a:r>
          </a:p>
        </p:txBody>
      </p:sp>
      <p:pic>
        <p:nvPicPr>
          <p:cNvPr id="81924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776413"/>
            <a:ext cx="8229600" cy="3481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Hour-ending 17:00 MW Reductions on 4 CP Days - 2014</a:t>
            </a:r>
          </a:p>
        </p:txBody>
      </p:sp>
      <p:sp>
        <p:nvSpPr>
          <p:cNvPr id="82947" name="TextBox 3"/>
          <p:cNvSpPr txBox="1">
            <a:spLocks noChangeArrowheads="1"/>
          </p:cNvSpPr>
          <p:nvPr/>
        </p:nvSpPr>
        <p:spPr bwMode="auto">
          <a:xfrm>
            <a:off x="2819400" y="965200"/>
            <a:ext cx="34544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 b="0"/>
              <a:t>Reductions by Voltage Group</a:t>
            </a:r>
          </a:p>
        </p:txBody>
      </p:sp>
      <p:pic>
        <p:nvPicPr>
          <p:cNvPr id="82948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776413"/>
            <a:ext cx="8229600" cy="3481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83971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 smtClean="0"/>
              <a:t>Appendix 7 – Reductions as a Percent of Total Load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DSWG Loads in SCEDv1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April 23, 2014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Hour-ending 17:00 Reductions on 4 CP Days - 2009</a:t>
            </a:r>
          </a:p>
        </p:txBody>
      </p:sp>
      <p:sp>
        <p:nvSpPr>
          <p:cNvPr id="84995" name="TextBox 3"/>
          <p:cNvSpPr txBox="1">
            <a:spLocks noChangeArrowheads="1"/>
          </p:cNvSpPr>
          <p:nvPr/>
        </p:nvSpPr>
        <p:spPr bwMode="auto">
          <a:xfrm>
            <a:off x="1524000" y="838200"/>
            <a:ext cx="57150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 b="0"/>
              <a:t>Reductions as a Percent of Total Voltage Group Load</a:t>
            </a:r>
          </a:p>
        </p:txBody>
      </p:sp>
      <p:pic>
        <p:nvPicPr>
          <p:cNvPr id="84996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371600"/>
            <a:ext cx="8229600" cy="4648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18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1066800"/>
            <a:ext cx="4167188" cy="3094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507" name="Picture 17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7650" y="1066800"/>
            <a:ext cx="4248150" cy="3094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150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Hour Ending 17:00 Response on 4 CP Days 2009 - 2014</a:t>
            </a:r>
            <a:endParaRPr lang="en-US" altLang="en-US" smtClean="0">
              <a:solidFill>
                <a:srgbClr val="005386"/>
              </a:solidFill>
            </a:endParaRPr>
          </a:p>
        </p:txBody>
      </p:sp>
      <p:sp>
        <p:nvSpPr>
          <p:cNvPr id="21509" name="Rectangle 5"/>
          <p:cNvSpPr>
            <a:spLocks noChangeArrowheads="1"/>
          </p:cNvSpPr>
          <p:nvPr/>
        </p:nvSpPr>
        <p:spPr bwMode="auto">
          <a:xfrm>
            <a:off x="379413" y="2751138"/>
            <a:ext cx="7993062" cy="131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spcBef>
                <a:spcPct val="20000"/>
              </a:spcBef>
              <a:buChar char="•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800100" indent="-3429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257300" indent="-3429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2" eaLnBrk="1" hangingPunct="1">
              <a:lnSpc>
                <a:spcPct val="115000"/>
              </a:lnSpc>
              <a:spcBef>
                <a:spcPct val="0"/>
              </a:spcBef>
              <a:buFont typeface="Symbol" panose="05050102010706020507" pitchFamily="18" charset="2"/>
              <a:buChar char=""/>
            </a:pPr>
            <a:endParaRPr lang="en-US" altLang="en-US" sz="140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lvl="2" eaLnBrk="1" hangingPunct="1">
              <a:lnSpc>
                <a:spcPct val="115000"/>
              </a:lnSpc>
              <a:spcBef>
                <a:spcPct val="0"/>
              </a:spcBef>
              <a:buFont typeface="Symbol" panose="05050102010706020507" pitchFamily="18" charset="2"/>
              <a:buChar char=""/>
            </a:pPr>
            <a:endParaRPr lang="en-US" altLang="en-US" sz="160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lvl="2" eaLnBrk="1" hangingPunct="1">
              <a:lnSpc>
                <a:spcPct val="115000"/>
              </a:lnSpc>
              <a:spcBef>
                <a:spcPct val="0"/>
              </a:spcBef>
              <a:buFont typeface="Symbol" panose="05050102010706020507" pitchFamily="18" charset="2"/>
              <a:buChar char=""/>
            </a:pPr>
            <a:endParaRPr lang="en-US" altLang="en-US" sz="160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lvl="1" eaLnBrk="1" hangingPunct="1">
              <a:lnSpc>
                <a:spcPct val="115000"/>
              </a:lnSpc>
              <a:spcBef>
                <a:spcPct val="0"/>
              </a:spcBef>
              <a:buFont typeface="Symbol" panose="05050102010706020507" pitchFamily="18" charset="2"/>
              <a:buChar char=""/>
            </a:pPr>
            <a:endParaRPr lang="en-US" altLang="en-US" sz="160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eaLnBrk="1" hangingPunct="1">
              <a:lnSpc>
                <a:spcPct val="115000"/>
              </a:lnSpc>
              <a:spcBef>
                <a:spcPct val="0"/>
              </a:spcBef>
              <a:buFont typeface="Symbol" panose="05050102010706020507" pitchFamily="18" charset="2"/>
              <a:buChar char=""/>
            </a:pPr>
            <a:endParaRPr lang="en-US" altLang="en-US" sz="8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cxnSp>
        <p:nvCxnSpPr>
          <p:cNvPr id="3" name="Straight Connector 2"/>
          <p:cNvCxnSpPr/>
          <p:nvPr/>
        </p:nvCxnSpPr>
        <p:spPr>
          <a:xfrm flipV="1">
            <a:off x="5797550" y="1554163"/>
            <a:ext cx="0" cy="1833562"/>
          </a:xfrm>
          <a:prstGeom prst="line">
            <a:avLst/>
          </a:prstGeom>
          <a:ln w="158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 flipV="1">
            <a:off x="1558925" y="1554163"/>
            <a:ext cx="0" cy="1836737"/>
          </a:xfrm>
          <a:prstGeom prst="line">
            <a:avLst/>
          </a:prstGeom>
          <a:ln w="158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1512" name="Picture 19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375" y="4267200"/>
            <a:ext cx="7724775" cy="1935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22" name="Straight Connector 21"/>
          <p:cNvCxnSpPr/>
          <p:nvPr/>
        </p:nvCxnSpPr>
        <p:spPr>
          <a:xfrm flipV="1">
            <a:off x="2119313" y="1557338"/>
            <a:ext cx="0" cy="1836737"/>
          </a:xfrm>
          <a:prstGeom prst="line">
            <a:avLst/>
          </a:prstGeom>
          <a:ln w="158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V="1">
            <a:off x="2687638" y="1566863"/>
            <a:ext cx="0" cy="1836737"/>
          </a:xfrm>
          <a:prstGeom prst="line">
            <a:avLst/>
          </a:prstGeom>
          <a:ln w="158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 flipV="1">
            <a:off x="3262313" y="1565275"/>
            <a:ext cx="0" cy="1836738"/>
          </a:xfrm>
          <a:prstGeom prst="line">
            <a:avLst/>
          </a:prstGeom>
          <a:ln w="158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 flipV="1">
            <a:off x="3830638" y="1565275"/>
            <a:ext cx="0" cy="1836738"/>
          </a:xfrm>
          <a:prstGeom prst="line">
            <a:avLst/>
          </a:prstGeom>
          <a:ln w="158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 flipV="1">
            <a:off x="6359525" y="1557338"/>
            <a:ext cx="0" cy="1835150"/>
          </a:xfrm>
          <a:prstGeom prst="line">
            <a:avLst/>
          </a:prstGeom>
          <a:ln w="158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 flipV="1">
            <a:off x="6919913" y="1557338"/>
            <a:ext cx="0" cy="1835150"/>
          </a:xfrm>
          <a:prstGeom prst="line">
            <a:avLst/>
          </a:prstGeom>
          <a:ln w="158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 flipV="1">
            <a:off x="7473950" y="1557338"/>
            <a:ext cx="0" cy="1835150"/>
          </a:xfrm>
          <a:prstGeom prst="line">
            <a:avLst/>
          </a:prstGeom>
          <a:ln w="158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 flipV="1">
            <a:off x="8027988" y="1565275"/>
            <a:ext cx="0" cy="1833563"/>
          </a:xfrm>
          <a:prstGeom prst="line">
            <a:avLst/>
          </a:prstGeom>
          <a:ln w="158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Hour-ending 17:00 Reductions on 4 CP Days - 2009</a:t>
            </a:r>
          </a:p>
        </p:txBody>
      </p:sp>
      <p:sp>
        <p:nvSpPr>
          <p:cNvPr id="86019" name="TextBox 3"/>
          <p:cNvSpPr txBox="1">
            <a:spLocks noChangeArrowheads="1"/>
          </p:cNvSpPr>
          <p:nvPr/>
        </p:nvSpPr>
        <p:spPr bwMode="auto">
          <a:xfrm>
            <a:off x="1524000" y="838200"/>
            <a:ext cx="57150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 b="0"/>
              <a:t>Reductions as a Percent of Total Voltage Group Load</a:t>
            </a:r>
          </a:p>
        </p:txBody>
      </p:sp>
      <p:pic>
        <p:nvPicPr>
          <p:cNvPr id="86020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371600"/>
            <a:ext cx="8229600" cy="472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Hour-ending 17:00 Reductions on 4 CP Days - 2010</a:t>
            </a:r>
          </a:p>
        </p:txBody>
      </p:sp>
      <p:sp>
        <p:nvSpPr>
          <p:cNvPr id="87043" name="TextBox 3"/>
          <p:cNvSpPr txBox="1">
            <a:spLocks noChangeArrowheads="1"/>
          </p:cNvSpPr>
          <p:nvPr/>
        </p:nvSpPr>
        <p:spPr bwMode="auto">
          <a:xfrm>
            <a:off x="1524000" y="838200"/>
            <a:ext cx="57150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 b="0"/>
              <a:t>Reductions as a Percent of Total Voltage Group Load</a:t>
            </a:r>
          </a:p>
        </p:txBody>
      </p:sp>
      <p:pic>
        <p:nvPicPr>
          <p:cNvPr id="87044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371600"/>
            <a:ext cx="8229600" cy="4648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Hour-ending 17:00 Reductions on 4 CP Days - 2011</a:t>
            </a:r>
          </a:p>
        </p:txBody>
      </p:sp>
      <p:sp>
        <p:nvSpPr>
          <p:cNvPr id="88067" name="TextBox 3"/>
          <p:cNvSpPr txBox="1">
            <a:spLocks noChangeArrowheads="1"/>
          </p:cNvSpPr>
          <p:nvPr/>
        </p:nvSpPr>
        <p:spPr bwMode="auto">
          <a:xfrm>
            <a:off x="1524000" y="838200"/>
            <a:ext cx="57150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 b="0"/>
              <a:t>Reductions as a Percent of Total Voltage Group Load</a:t>
            </a:r>
          </a:p>
        </p:txBody>
      </p:sp>
      <p:pic>
        <p:nvPicPr>
          <p:cNvPr id="88068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371600"/>
            <a:ext cx="8229600" cy="4648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Hour-ending 17:00 Reductions on 4 CP Days - 2012</a:t>
            </a:r>
          </a:p>
        </p:txBody>
      </p:sp>
      <p:sp>
        <p:nvSpPr>
          <p:cNvPr id="89091" name="TextBox 3"/>
          <p:cNvSpPr txBox="1">
            <a:spLocks noChangeArrowheads="1"/>
          </p:cNvSpPr>
          <p:nvPr/>
        </p:nvSpPr>
        <p:spPr bwMode="auto">
          <a:xfrm>
            <a:off x="1524000" y="838200"/>
            <a:ext cx="57150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 b="0"/>
              <a:t>Reductions as a Percent of Total Voltage Group Load</a:t>
            </a:r>
          </a:p>
        </p:txBody>
      </p:sp>
      <p:pic>
        <p:nvPicPr>
          <p:cNvPr id="8909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371600"/>
            <a:ext cx="8191500" cy="4648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Hour-ending 17:00 Reductions on 4 CP Days - 2013</a:t>
            </a:r>
          </a:p>
        </p:txBody>
      </p:sp>
      <p:sp>
        <p:nvSpPr>
          <p:cNvPr id="90115" name="TextBox 3"/>
          <p:cNvSpPr txBox="1">
            <a:spLocks noChangeArrowheads="1"/>
          </p:cNvSpPr>
          <p:nvPr/>
        </p:nvSpPr>
        <p:spPr bwMode="auto">
          <a:xfrm>
            <a:off x="1524000" y="838200"/>
            <a:ext cx="57150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 b="0"/>
              <a:t>Reductions as a Percent of Total Voltage Group Load</a:t>
            </a:r>
          </a:p>
        </p:txBody>
      </p:sp>
      <p:pic>
        <p:nvPicPr>
          <p:cNvPr id="90116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371600"/>
            <a:ext cx="8229600" cy="472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Hour-ending 17:00 MW Reductions on 4 CP Days - 2014</a:t>
            </a:r>
          </a:p>
        </p:txBody>
      </p:sp>
      <p:sp>
        <p:nvSpPr>
          <p:cNvPr id="91139" name="TextBox 3"/>
          <p:cNvSpPr txBox="1">
            <a:spLocks noChangeArrowheads="1"/>
          </p:cNvSpPr>
          <p:nvPr/>
        </p:nvSpPr>
        <p:spPr bwMode="auto">
          <a:xfrm>
            <a:off x="1600200" y="838200"/>
            <a:ext cx="59436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 b="0"/>
              <a:t>Reductions as a Percent of Total Voltage Group Load</a:t>
            </a:r>
          </a:p>
        </p:txBody>
      </p:sp>
      <p:pic>
        <p:nvPicPr>
          <p:cNvPr id="91140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428750"/>
            <a:ext cx="8229600" cy="4591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9216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 smtClean="0"/>
              <a:t>Appendix 8 – Percent of Load by Group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DSWG Loads in SCEDv1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April 23, 2014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Hour-ending 17:00 Reductions on 4 CP Days - 2009</a:t>
            </a:r>
          </a:p>
        </p:txBody>
      </p:sp>
      <p:sp>
        <p:nvSpPr>
          <p:cNvPr id="93187" name="TextBox 3"/>
          <p:cNvSpPr txBox="1">
            <a:spLocks noChangeArrowheads="1"/>
          </p:cNvSpPr>
          <p:nvPr/>
        </p:nvSpPr>
        <p:spPr bwMode="auto">
          <a:xfrm>
            <a:off x="1066800" y="838200"/>
            <a:ext cx="70866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 b="0"/>
              <a:t>Percentage of Load Reduction by Load Factor and Voltage Group</a:t>
            </a:r>
          </a:p>
        </p:txBody>
      </p:sp>
      <p:pic>
        <p:nvPicPr>
          <p:cNvPr id="93188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4938" y="1333500"/>
            <a:ext cx="6334125" cy="4838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Hour-ending 17:00 Reductions on 4 CP Days - 2010</a:t>
            </a:r>
          </a:p>
        </p:txBody>
      </p:sp>
      <p:sp>
        <p:nvSpPr>
          <p:cNvPr id="94211" name="TextBox 3"/>
          <p:cNvSpPr txBox="1">
            <a:spLocks noChangeArrowheads="1"/>
          </p:cNvSpPr>
          <p:nvPr/>
        </p:nvSpPr>
        <p:spPr bwMode="auto">
          <a:xfrm>
            <a:off x="1066800" y="838200"/>
            <a:ext cx="70866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 b="0"/>
              <a:t>Percentage of Load Reduction by Load Factor and Voltage Group</a:t>
            </a:r>
          </a:p>
        </p:txBody>
      </p:sp>
      <p:pic>
        <p:nvPicPr>
          <p:cNvPr id="94212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4938" y="1333500"/>
            <a:ext cx="6334125" cy="4838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Hour-ending 17:00 Reductions on 4 CP Days - 2011</a:t>
            </a:r>
          </a:p>
        </p:txBody>
      </p:sp>
      <p:sp>
        <p:nvSpPr>
          <p:cNvPr id="95235" name="TextBox 3"/>
          <p:cNvSpPr txBox="1">
            <a:spLocks noChangeArrowheads="1"/>
          </p:cNvSpPr>
          <p:nvPr/>
        </p:nvSpPr>
        <p:spPr bwMode="auto">
          <a:xfrm>
            <a:off x="1066800" y="838200"/>
            <a:ext cx="70866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 b="0"/>
              <a:t>Percentage of Load Reduction by Load Factor and Voltage Group</a:t>
            </a:r>
          </a:p>
        </p:txBody>
      </p:sp>
      <p:pic>
        <p:nvPicPr>
          <p:cNvPr id="95236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4938" y="1333500"/>
            <a:ext cx="6334125" cy="4838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4 CP 15-Minute Response   2009 - 2014</a:t>
            </a:r>
            <a:endParaRPr lang="en-US" altLang="en-US" smtClean="0">
              <a:solidFill>
                <a:srgbClr val="005386"/>
              </a:solidFill>
            </a:endParaRPr>
          </a:p>
        </p:txBody>
      </p:sp>
      <p:pic>
        <p:nvPicPr>
          <p:cNvPr id="22531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762000"/>
            <a:ext cx="6305550" cy="5467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Hour-ending 17:00 Reductions on 4 CP Days - 2012</a:t>
            </a:r>
          </a:p>
        </p:txBody>
      </p:sp>
      <p:sp>
        <p:nvSpPr>
          <p:cNvPr id="96259" name="TextBox 3"/>
          <p:cNvSpPr txBox="1">
            <a:spLocks noChangeArrowheads="1"/>
          </p:cNvSpPr>
          <p:nvPr/>
        </p:nvSpPr>
        <p:spPr bwMode="auto">
          <a:xfrm>
            <a:off x="1066800" y="838200"/>
            <a:ext cx="70866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 b="0"/>
              <a:t>Percentage of Load Reduction by Load Factor and Voltage Group</a:t>
            </a:r>
          </a:p>
        </p:txBody>
      </p:sp>
      <p:pic>
        <p:nvPicPr>
          <p:cNvPr id="96260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4938" y="1333500"/>
            <a:ext cx="6334125" cy="4838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Hour-ending 17:00 Reductions on 4 CP Days - 2013</a:t>
            </a:r>
          </a:p>
        </p:txBody>
      </p:sp>
      <p:sp>
        <p:nvSpPr>
          <p:cNvPr id="97283" name="TextBox 3"/>
          <p:cNvSpPr txBox="1">
            <a:spLocks noChangeArrowheads="1"/>
          </p:cNvSpPr>
          <p:nvPr/>
        </p:nvSpPr>
        <p:spPr bwMode="auto">
          <a:xfrm>
            <a:off x="1066800" y="838200"/>
            <a:ext cx="70866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 b="0"/>
              <a:t>Percentage of Load Reduction by Load Factor and Voltage Group</a:t>
            </a:r>
          </a:p>
        </p:txBody>
      </p:sp>
      <p:pic>
        <p:nvPicPr>
          <p:cNvPr id="97284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4938" y="1333500"/>
            <a:ext cx="6334125" cy="4838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Hour-ending 17:00 Reductions on 4 CP Days - 2014</a:t>
            </a:r>
          </a:p>
        </p:txBody>
      </p:sp>
      <p:sp>
        <p:nvSpPr>
          <p:cNvPr id="98307" name="TextBox 3"/>
          <p:cNvSpPr txBox="1">
            <a:spLocks noChangeArrowheads="1"/>
          </p:cNvSpPr>
          <p:nvPr/>
        </p:nvSpPr>
        <p:spPr bwMode="auto">
          <a:xfrm>
            <a:off x="1066800" y="838200"/>
            <a:ext cx="70866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 b="0"/>
              <a:t>Percentage of Load Reduction by Load Factor and Voltage Group</a:t>
            </a:r>
          </a:p>
        </p:txBody>
      </p:sp>
      <p:pic>
        <p:nvPicPr>
          <p:cNvPr id="98308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4938" y="1333500"/>
            <a:ext cx="6334125" cy="4838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99331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 smtClean="0"/>
              <a:t>Appendix 9 – CP Day Graphs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DSWG Loads in SCEDv1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April 23, 2014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Hour-ending 17:00 Reductions on 4 CP Days - 2009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DSWG Loads in SCEDv1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April 23, 2014</a:t>
            </a:r>
            <a:endParaRPr lang="en-US"/>
          </a:p>
        </p:txBody>
      </p:sp>
      <p:pic>
        <p:nvPicPr>
          <p:cNvPr id="100357" name="Picture 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725" y="933450"/>
            <a:ext cx="3886200" cy="2419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0358" name="Picture 1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3581400"/>
            <a:ext cx="3886200" cy="2362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0359" name="Picture 1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933450"/>
            <a:ext cx="3886200" cy="2419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0360" name="Picture 1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725" y="3581400"/>
            <a:ext cx="3800475" cy="2362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Hour-ending 17:00 Reductions on 4 CP Days - 2010</a:t>
            </a:r>
          </a:p>
        </p:txBody>
      </p:sp>
      <p:pic>
        <p:nvPicPr>
          <p:cNvPr id="101379" name="Picture 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725" y="933450"/>
            <a:ext cx="3886200" cy="2419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1380" name="Picture 1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3581400"/>
            <a:ext cx="3886200" cy="2362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1381" name="Picture 1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933450"/>
            <a:ext cx="3886200" cy="2419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1382" name="Picture 1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725" y="3581400"/>
            <a:ext cx="3886200" cy="2362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Hour-ending 17:00 Reductions on 4 CP Days - 2011</a:t>
            </a:r>
          </a:p>
        </p:txBody>
      </p:sp>
      <p:pic>
        <p:nvPicPr>
          <p:cNvPr id="102403" name="Picture 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725" y="933450"/>
            <a:ext cx="4105275" cy="2419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04" name="Picture 1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800" y="3581400"/>
            <a:ext cx="3800475" cy="2349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05" name="Picture 1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800" y="933450"/>
            <a:ext cx="3800475" cy="2419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06" name="Picture 1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725" y="3581400"/>
            <a:ext cx="4105275" cy="2349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Hour-ending 17:00 Reductions on 4 CP Days - 2012</a:t>
            </a:r>
          </a:p>
        </p:txBody>
      </p:sp>
      <p:pic>
        <p:nvPicPr>
          <p:cNvPr id="10342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725" y="933450"/>
            <a:ext cx="3886200" cy="2419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428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3581400"/>
            <a:ext cx="3886200" cy="2362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429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933450"/>
            <a:ext cx="3886200" cy="2419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430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725" y="3581400"/>
            <a:ext cx="3886200" cy="2362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Hour-ending 17:00 Reductions on 4 CP Days - 2013</a:t>
            </a:r>
          </a:p>
        </p:txBody>
      </p:sp>
      <p:pic>
        <p:nvPicPr>
          <p:cNvPr id="104451" name="Picture 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725" y="933450"/>
            <a:ext cx="3886200" cy="2419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452" name="Picture 1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3581400"/>
            <a:ext cx="3886200" cy="2362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453" name="Picture 1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933450"/>
            <a:ext cx="3886200" cy="2419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454" name="Picture 1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725" y="3581400"/>
            <a:ext cx="3886200" cy="2362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Hour-ending 17:00 Reductions on 4 CP Days - 2014</a:t>
            </a:r>
          </a:p>
        </p:txBody>
      </p:sp>
      <p:pic>
        <p:nvPicPr>
          <p:cNvPr id="105475" name="Picture 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914400"/>
            <a:ext cx="3886200" cy="2438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5476" name="Picture 1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3581400"/>
            <a:ext cx="3886200" cy="2362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5477" name="Picture 1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581400"/>
            <a:ext cx="3886200" cy="2362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5478" name="Picture 1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914400"/>
            <a:ext cx="3886200" cy="2438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4 CP 15-Minute Response   2009 - 2014</a:t>
            </a:r>
            <a:endParaRPr lang="en-US" altLang="en-US" smtClean="0">
              <a:solidFill>
                <a:srgbClr val="005386"/>
              </a:solidFill>
            </a:endParaRPr>
          </a:p>
        </p:txBody>
      </p:sp>
      <p:sp>
        <p:nvSpPr>
          <p:cNvPr id="23555" name="Rectangle 5"/>
          <p:cNvSpPr>
            <a:spLocks noChangeArrowheads="1"/>
          </p:cNvSpPr>
          <p:nvPr/>
        </p:nvSpPr>
        <p:spPr bwMode="auto">
          <a:xfrm>
            <a:off x="379413" y="2751138"/>
            <a:ext cx="7993062" cy="131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spcBef>
                <a:spcPct val="20000"/>
              </a:spcBef>
              <a:buChar char="•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800100" indent="-3429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257300" indent="-3429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2" eaLnBrk="1" hangingPunct="1">
              <a:lnSpc>
                <a:spcPct val="115000"/>
              </a:lnSpc>
              <a:spcBef>
                <a:spcPct val="0"/>
              </a:spcBef>
              <a:buFont typeface="Symbol" panose="05050102010706020507" pitchFamily="18" charset="2"/>
              <a:buChar char=""/>
            </a:pPr>
            <a:endParaRPr lang="en-US" altLang="en-US" sz="140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lvl="2" eaLnBrk="1" hangingPunct="1">
              <a:lnSpc>
                <a:spcPct val="115000"/>
              </a:lnSpc>
              <a:spcBef>
                <a:spcPct val="0"/>
              </a:spcBef>
              <a:buFont typeface="Symbol" panose="05050102010706020507" pitchFamily="18" charset="2"/>
              <a:buChar char=""/>
            </a:pPr>
            <a:endParaRPr lang="en-US" altLang="en-US" sz="160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lvl="2" eaLnBrk="1" hangingPunct="1">
              <a:lnSpc>
                <a:spcPct val="115000"/>
              </a:lnSpc>
              <a:spcBef>
                <a:spcPct val="0"/>
              </a:spcBef>
              <a:buFont typeface="Symbol" panose="05050102010706020507" pitchFamily="18" charset="2"/>
              <a:buChar char=""/>
            </a:pPr>
            <a:endParaRPr lang="en-US" altLang="en-US" sz="160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lvl="1" eaLnBrk="1" hangingPunct="1">
              <a:lnSpc>
                <a:spcPct val="115000"/>
              </a:lnSpc>
              <a:spcBef>
                <a:spcPct val="0"/>
              </a:spcBef>
              <a:buFont typeface="Symbol" panose="05050102010706020507" pitchFamily="18" charset="2"/>
              <a:buChar char=""/>
            </a:pPr>
            <a:endParaRPr lang="en-US" altLang="en-US" sz="160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eaLnBrk="1" hangingPunct="1">
              <a:lnSpc>
                <a:spcPct val="115000"/>
              </a:lnSpc>
              <a:spcBef>
                <a:spcPct val="0"/>
              </a:spcBef>
              <a:buFont typeface="Symbol" panose="05050102010706020507" pitchFamily="18" charset="2"/>
              <a:buChar char=""/>
            </a:pPr>
            <a:endParaRPr lang="en-US" altLang="en-US" sz="8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23556" name="TextBox 1"/>
          <p:cNvSpPr txBox="1">
            <a:spLocks noChangeArrowheads="1"/>
          </p:cNvSpPr>
          <p:nvPr/>
        </p:nvSpPr>
        <p:spPr bwMode="auto">
          <a:xfrm>
            <a:off x="379413" y="3886200"/>
            <a:ext cx="8535987" cy="2062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5750" indent="-285750">
              <a:spcBef>
                <a:spcPct val="20000"/>
              </a:spcBef>
              <a:buChar char="•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en-US" altLang="en-US" sz="1600" b="0"/>
              <a:t>Number of Near-CP days averaged about 10 per year</a:t>
            </a:r>
          </a:p>
          <a:p>
            <a:pPr eaLnBrk="1" hangingPunct="1">
              <a:spcBef>
                <a:spcPct val="0"/>
              </a:spcBef>
            </a:pPr>
            <a:endParaRPr lang="en-US" altLang="en-US" sz="1600" b="0"/>
          </a:p>
          <a:p>
            <a:pPr eaLnBrk="1" hangingPunct="1">
              <a:spcBef>
                <a:spcPct val="0"/>
              </a:spcBef>
            </a:pPr>
            <a:r>
              <a:rPr lang="en-US" altLang="en-US" sz="1600" b="0"/>
              <a:t>Since 2009, no CP intervals have occurred prior to interval ending 4:00 pm</a:t>
            </a:r>
          </a:p>
          <a:p>
            <a:pPr eaLnBrk="1" hangingPunct="1">
              <a:spcBef>
                <a:spcPct val="0"/>
              </a:spcBef>
            </a:pPr>
            <a:endParaRPr lang="en-US" altLang="en-US" sz="1600" b="0"/>
          </a:p>
          <a:p>
            <a:pPr eaLnBrk="1" hangingPunct="1">
              <a:spcBef>
                <a:spcPct val="0"/>
              </a:spcBef>
            </a:pPr>
            <a:r>
              <a:rPr lang="en-US" altLang="en-US" sz="1600" b="0"/>
              <a:t>Of the 24 CP intervals since 2009, only 5 appear to have been shifted by 4-CP response</a:t>
            </a:r>
          </a:p>
          <a:p>
            <a:pPr lvl="1" eaLnBrk="1" hangingPunct="1">
              <a:spcBef>
                <a:spcPct val="0"/>
              </a:spcBef>
            </a:pPr>
            <a:r>
              <a:rPr lang="en-US" altLang="en-US" sz="1600"/>
              <a:t>2 shifted one interval earlier</a:t>
            </a:r>
          </a:p>
          <a:p>
            <a:pPr lvl="1" eaLnBrk="1" hangingPunct="1">
              <a:spcBef>
                <a:spcPct val="0"/>
              </a:spcBef>
            </a:pPr>
            <a:r>
              <a:rPr lang="en-US" altLang="en-US" sz="1600"/>
              <a:t>2 shifted one interval later</a:t>
            </a:r>
          </a:p>
          <a:p>
            <a:pPr lvl="1" eaLnBrk="1" hangingPunct="1">
              <a:spcBef>
                <a:spcPct val="0"/>
              </a:spcBef>
            </a:pPr>
            <a:r>
              <a:rPr lang="en-US" altLang="en-US" sz="1600"/>
              <a:t>1 (7/16/2010) shifted one day earlier and one interval later</a:t>
            </a:r>
          </a:p>
        </p:txBody>
      </p:sp>
      <p:pic>
        <p:nvPicPr>
          <p:cNvPr id="23557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1131888"/>
            <a:ext cx="3035300" cy="2678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558" name="Picture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4800" y="1131888"/>
            <a:ext cx="4130675" cy="2279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22594</TotalTime>
  <Words>1824</Words>
  <Application>Microsoft Office PowerPoint</Application>
  <PresentationFormat>On-screen Show (4:3)</PresentationFormat>
  <Paragraphs>317</Paragraphs>
  <Slides>89</Slides>
  <Notes>67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89</vt:i4>
      </vt:variant>
    </vt:vector>
  </HeadingPairs>
  <TitlesOfParts>
    <vt:vector size="96" baseType="lpstr">
      <vt:lpstr>Arial</vt:lpstr>
      <vt:lpstr>Arial Black</vt:lpstr>
      <vt:lpstr>Times New Roman</vt:lpstr>
      <vt:lpstr>Symbol</vt:lpstr>
      <vt:lpstr>Britannic Bold</vt:lpstr>
      <vt:lpstr>Custom Design</vt:lpstr>
      <vt:lpstr>1_Custom Design</vt:lpstr>
      <vt:lpstr>Four-CP Response in ERCOT Competitive Area 2009 - 2014</vt:lpstr>
      <vt:lpstr>4 CP Response Methodology</vt:lpstr>
      <vt:lpstr>4 CP Response Type Classification</vt:lpstr>
      <vt:lpstr>Quantifying 4-CP and Near-CP Reductions</vt:lpstr>
      <vt:lpstr>ERCOT Daily Peaks June – September 2014</vt:lpstr>
      <vt:lpstr>Total Load - Transmission Connected ESIIDs - 2014</vt:lpstr>
      <vt:lpstr>Hour Ending 17:00 Response on 4 CP Days 2009 - 2014</vt:lpstr>
      <vt:lpstr>4 CP 15-Minute Response   2009 - 2014</vt:lpstr>
      <vt:lpstr>4 CP 15-Minute Response   2009 - 2014</vt:lpstr>
      <vt:lpstr>4 CP Response – ERCOT REP Survey</vt:lpstr>
      <vt:lpstr>4 CP Response – ERCOT REP Survey</vt:lpstr>
      <vt:lpstr>4 CP Response – ERCOT REP Survey</vt:lpstr>
      <vt:lpstr>Number of ESIIDs with 4 CP Responses – 2014</vt:lpstr>
      <vt:lpstr>Hour-ending 17:00 Reductions on 4 CP Days - 2014</vt:lpstr>
      <vt:lpstr>Hour-ending 17:00 MW Reductions on 4 CP Days - 2014</vt:lpstr>
      <vt:lpstr>Hour-ending 17:00 Reductions on 4 CP Days - 2014</vt:lpstr>
      <vt:lpstr>Hour-ending 17:00 MW Reductions on 4 CP Days - 2014</vt:lpstr>
      <vt:lpstr>Hour-ending 17:00 MW Reductions on 4 CP Days - 2014</vt:lpstr>
      <vt:lpstr>Hour-ending 17:00 MW Reductions on 4 CP Days - 2014</vt:lpstr>
      <vt:lpstr>Hour-ending 17:00 Reductions on 4 CP Days - 2014</vt:lpstr>
      <vt:lpstr>Hour-ending 17:00 Reductions on 4 CP Days - 2014</vt:lpstr>
      <vt:lpstr>Hour-ending 17:00 Reductions on 4 CP Days - 2014</vt:lpstr>
      <vt:lpstr>Hour-ending 17:00 Reductions on 4 CP Days - 2014</vt:lpstr>
      <vt:lpstr>Hour-ending 17:00 Reductions on 4 CP Days - 2014</vt:lpstr>
      <vt:lpstr>Questions?</vt:lpstr>
      <vt:lpstr>PowerPoint Presentation</vt:lpstr>
      <vt:lpstr>Number of ESIIDs with 4 CP Responses – 2009</vt:lpstr>
      <vt:lpstr>Number of ESIIDs with 4 CP Responses – 2010</vt:lpstr>
      <vt:lpstr>Number of ESIIDs with 4 CP Responses – 2011</vt:lpstr>
      <vt:lpstr>Number of ESIIDs with 4 CP Responses – 2012</vt:lpstr>
      <vt:lpstr>Number of ESIIDs with 4 CP Responses – 2013</vt:lpstr>
      <vt:lpstr>Number of ESIIDs with 4 CP Responses – 2014</vt:lpstr>
      <vt:lpstr>PowerPoint Presentation</vt:lpstr>
      <vt:lpstr>Hour-ending 17:00 Reductions on 4 CP Days - 2009</vt:lpstr>
      <vt:lpstr>Hour-ending 17:00 Reductions on 4 CP Days - 2010</vt:lpstr>
      <vt:lpstr>Hour-ending 17:00 Reductions on 4 CP Days - 2011</vt:lpstr>
      <vt:lpstr>Hour-ending 17:00 Reductions on 4 CP Days - 2012</vt:lpstr>
      <vt:lpstr>Hour-ending 17:00 Reductions on 4 CP Days - 2013</vt:lpstr>
      <vt:lpstr>Hour-ending 17:00 Reductions on 4 CP Days - 2014</vt:lpstr>
      <vt:lpstr>PowerPoint Presentation</vt:lpstr>
      <vt:lpstr>Hour-ending 17:00 Reductions on 4 CP Days – 2009</vt:lpstr>
      <vt:lpstr>Hour-ending 17:00 Reductions on 4 CP Days – 2010</vt:lpstr>
      <vt:lpstr>Hour-ending 17:00 Reductions on 4 CP Days – 2011</vt:lpstr>
      <vt:lpstr>Hour-ending 17:00 Reductions on 4 CP Days – 2012</vt:lpstr>
      <vt:lpstr>Hour-ending 17:00 Reductions on 4 CP Days - 2013</vt:lpstr>
      <vt:lpstr>Hour-ending 17:00 MW Reductions on 4 CP Days - 2014</vt:lpstr>
      <vt:lpstr>PowerPoint Presentation</vt:lpstr>
      <vt:lpstr>Hour-ending 17:00 Reductions on 4 CP Days - 2009</vt:lpstr>
      <vt:lpstr>Hour-ending 17:00 Reductions on 4 CP Days - 2010</vt:lpstr>
      <vt:lpstr>Hour-ending 17:00 Reductions on 4 CP Days - 2011</vt:lpstr>
      <vt:lpstr>Hour-ending 17:00 Reductions on 4 CP Days - 2012</vt:lpstr>
      <vt:lpstr>Hour-ending 17:00 Reductions on 4 CP Days - 2013</vt:lpstr>
      <vt:lpstr>Hour-ending 17:00 Reductions on 4 CP Days - 2014</vt:lpstr>
      <vt:lpstr>PowerPoint Presentation</vt:lpstr>
      <vt:lpstr>Hour-ending 17:00 Reductions on 4 CP Days - 2009</vt:lpstr>
      <vt:lpstr>Hour-ending 17:00 Reductions on 4 CP Days - 2010</vt:lpstr>
      <vt:lpstr>Hour-ending 17:00 Reductions on 4 CP Days - 2011</vt:lpstr>
      <vt:lpstr>Hour-ending 17:00 Reductions on 4 CP Days - 2012</vt:lpstr>
      <vt:lpstr>Hour-ending 17:00 Reductions on 4 CP Days - 2013</vt:lpstr>
      <vt:lpstr>Hour-ending 17:00 MW Reductions on 4 CP Days - 2014</vt:lpstr>
      <vt:lpstr>PowerPoint Presentation</vt:lpstr>
      <vt:lpstr>Hour-ending 17:00 Reductions on 4 CP Days - 2009</vt:lpstr>
      <vt:lpstr>Hour-ending 17:00 Reductions on 4 CP Days - 2010</vt:lpstr>
      <vt:lpstr>Hour-ending 17:00 Reductions on 4 CP Days - 2011</vt:lpstr>
      <vt:lpstr>Hour-ending 17:00 Reductions on 4 CP Days - 2012</vt:lpstr>
      <vt:lpstr>Hour-ending 17:00 Reductions on 4 CP Days - 2013</vt:lpstr>
      <vt:lpstr>Hour-ending 17:00 MW Reductions on 4 CP Days - 2014</vt:lpstr>
      <vt:lpstr>PowerPoint Presentation</vt:lpstr>
      <vt:lpstr>Hour-ending 17:00 Reductions on 4 CP Days - 2009</vt:lpstr>
      <vt:lpstr>Hour-ending 17:00 Reductions on 4 CP Days - 2009</vt:lpstr>
      <vt:lpstr>Hour-ending 17:00 Reductions on 4 CP Days - 2010</vt:lpstr>
      <vt:lpstr>Hour-ending 17:00 Reductions on 4 CP Days - 2011</vt:lpstr>
      <vt:lpstr>Hour-ending 17:00 Reductions on 4 CP Days - 2012</vt:lpstr>
      <vt:lpstr>Hour-ending 17:00 Reductions on 4 CP Days - 2013</vt:lpstr>
      <vt:lpstr>Hour-ending 17:00 MW Reductions on 4 CP Days - 2014</vt:lpstr>
      <vt:lpstr>PowerPoint Presentation</vt:lpstr>
      <vt:lpstr>Hour-ending 17:00 Reductions on 4 CP Days - 2009</vt:lpstr>
      <vt:lpstr>Hour-ending 17:00 Reductions on 4 CP Days - 2010</vt:lpstr>
      <vt:lpstr>Hour-ending 17:00 Reductions on 4 CP Days - 2011</vt:lpstr>
      <vt:lpstr>Hour-ending 17:00 Reductions on 4 CP Days - 2012</vt:lpstr>
      <vt:lpstr>Hour-ending 17:00 Reductions on 4 CP Days - 2013</vt:lpstr>
      <vt:lpstr>Hour-ending 17:00 Reductions on 4 CP Days - 2014</vt:lpstr>
      <vt:lpstr>PowerPoint Presentation</vt:lpstr>
      <vt:lpstr>Hour-ending 17:00 Reductions on 4 CP Days - 2009</vt:lpstr>
      <vt:lpstr>Hour-ending 17:00 Reductions on 4 CP Days - 2010</vt:lpstr>
      <vt:lpstr>Hour-ending 17:00 Reductions on 4 CP Days - 2011</vt:lpstr>
      <vt:lpstr>Hour-ending 17:00 Reductions on 4 CP Days - 2012</vt:lpstr>
      <vt:lpstr>Hour-ending 17:00 Reductions on 4 CP Days - 2013</vt:lpstr>
      <vt:lpstr>Hour-ending 17:00 Reductions on 4 CP Days - 2014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Instructions</dc:title>
  <dc:creator>Wattles, Paul</dc:creator>
  <cp:lastModifiedBy>tgarza</cp:lastModifiedBy>
  <cp:revision>261</cp:revision>
  <cp:lastPrinted>2014-04-22T15:34:05Z</cp:lastPrinted>
  <dcterms:created xsi:type="dcterms:W3CDTF">2005-04-21T14:28:35Z</dcterms:created>
  <dcterms:modified xsi:type="dcterms:W3CDTF">2017-02-07T20:36:12Z</dcterms:modified>
</cp:coreProperties>
</file>