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67" r:id="rId2"/>
    <p:sldMasterId id="2147483669" r:id="rId3"/>
    <p:sldMasterId id="2147483688" r:id="rId4"/>
  </p:sldMasterIdLst>
  <p:notesMasterIdLst>
    <p:notesMasterId r:id="rId12"/>
  </p:notesMasterIdLst>
  <p:handoutMasterIdLst>
    <p:handoutMasterId r:id="rId13"/>
  </p:handoutMasterIdLst>
  <p:sldIdLst>
    <p:sldId id="282" r:id="rId5"/>
    <p:sldId id="291" r:id="rId6"/>
    <p:sldId id="292" r:id="rId7"/>
    <p:sldId id="299" r:id="rId8"/>
    <p:sldId id="303" r:id="rId9"/>
    <p:sldId id="302" r:id="rId10"/>
    <p:sldId id="301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64" userDrawn="1">
          <p15:clr>
            <a:srgbClr val="A4A3A4"/>
          </p15:clr>
        </p15:guide>
        <p15:guide id="4" pos="393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  <a:srgbClr val="EAEAEA"/>
    <a:srgbClr val="FFDBB7"/>
    <a:srgbClr val="FF8200"/>
    <a:srgbClr val="FFD10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5956" autoAdjust="0"/>
  </p:normalViewPr>
  <p:slideViewPr>
    <p:cSldViewPr showGuides="1">
      <p:cViewPr>
        <p:scale>
          <a:sx n="63" d="100"/>
          <a:sy n="63" d="100"/>
        </p:scale>
        <p:origin x="-96" y="-6"/>
      </p:cViewPr>
      <p:guideLst>
        <p:guide orient="horz" pos="2160"/>
        <p:guide orient="horz" pos="2064"/>
        <p:guide pos="2880"/>
        <p:guide pos="3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4952" y="2514600"/>
            <a:ext cx="5565648" cy="18288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1800"/>
              </a:spcBef>
              <a:buFontTx/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64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08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Scen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743200" y="731520"/>
            <a:ext cx="6102096" cy="1021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Rounded Rectangle 3"/>
          <p:cNvSpPr/>
          <p:nvPr userDrawn="1"/>
        </p:nvSpPr>
        <p:spPr>
          <a:xfrm>
            <a:off x="301752" y="838200"/>
            <a:ext cx="2133600" cy="762000"/>
          </a:xfrm>
          <a:prstGeom prst="roundRect">
            <a:avLst>
              <a:gd name="adj" fmla="val 20968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4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1752" y="838200"/>
            <a:ext cx="2133600" cy="76199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Scenario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4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743200" y="731520"/>
            <a:ext cx="6102096" cy="1021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Rounded Rectangle 5"/>
          <p:cNvSpPr/>
          <p:nvPr userDrawn="1"/>
        </p:nvSpPr>
        <p:spPr>
          <a:xfrm>
            <a:off x="301752" y="838200"/>
            <a:ext cx="2133600" cy="762000"/>
          </a:xfrm>
          <a:prstGeom prst="roundRect">
            <a:avLst>
              <a:gd name="adj" fmla="val 20968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1752" y="838200"/>
            <a:ext cx="2133600" cy="76199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Example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530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Class 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743200" y="731520"/>
            <a:ext cx="6102096" cy="1021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Rounded Rectangle 5"/>
          <p:cNvSpPr/>
          <p:nvPr userDrawn="1"/>
        </p:nvSpPr>
        <p:spPr>
          <a:xfrm>
            <a:off x="301752" y="838200"/>
            <a:ext cx="2133600" cy="762000"/>
          </a:xfrm>
          <a:prstGeom prst="roundRect">
            <a:avLst>
              <a:gd name="adj" fmla="val 20968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1752" y="838200"/>
            <a:ext cx="2133600" cy="76199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Activity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7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Sub 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731520"/>
            <a:ext cx="8540496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44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27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12CBF0-F326-4116-945B-17DF60D0F277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11E743-E0FC-4859-88BA-87601042F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7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82880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69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0352" y="1828800"/>
            <a:ext cx="8077200" cy="2933700"/>
          </a:xfrm>
          <a:prstGeom prst="rect">
            <a:avLst/>
          </a:prstGeom>
        </p:spPr>
        <p:txBody>
          <a:bodyPr anchor="ctr"/>
          <a:lstStyle>
            <a:lvl1pPr>
              <a:def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561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0352" y="182880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3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394353"/>
            <a:ext cx="8535924" cy="4930246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+mj-lt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b="0">
                <a:solidFill>
                  <a:srgbClr val="5B6770"/>
                </a:solidFill>
                <a:latin typeface="+mj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>
                <a:solidFill>
                  <a:srgbClr val="5B6770"/>
                </a:solidFill>
                <a:latin typeface="+mj-lt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+mj-lt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3276" y="731520"/>
            <a:ext cx="8537448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96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9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Sub 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3276" y="731520"/>
            <a:ext cx="8537448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76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Scen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743200" y="731521"/>
            <a:ext cx="6097524" cy="1021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9" name="Rounded Rectangle 8"/>
          <p:cNvSpPr/>
          <p:nvPr userDrawn="1"/>
        </p:nvSpPr>
        <p:spPr>
          <a:xfrm>
            <a:off x="301752" y="838200"/>
            <a:ext cx="2133600" cy="762000"/>
          </a:xfrm>
          <a:prstGeom prst="roundRect">
            <a:avLst>
              <a:gd name="adj" fmla="val 20968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4"/>
            </a:solidFill>
          </a:ln>
          <a:effectLst>
            <a:outerShdw blurRad="1016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1752" y="838200"/>
            <a:ext cx="2133600" cy="76199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1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Scenario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38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743200" y="731521"/>
            <a:ext cx="6097524" cy="1021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9" name="Rounded Rectangle 8"/>
          <p:cNvSpPr/>
          <p:nvPr userDrawn="1"/>
        </p:nvSpPr>
        <p:spPr>
          <a:xfrm>
            <a:off x="301752" y="838200"/>
            <a:ext cx="2133600" cy="762000"/>
          </a:xfrm>
          <a:prstGeom prst="roundRect">
            <a:avLst>
              <a:gd name="adj" fmla="val 20968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/>
            </a:solidFill>
          </a:ln>
          <a:effectLst>
            <a:outerShdw blurRad="1016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1752" y="838200"/>
            <a:ext cx="2133600" cy="76199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Example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525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Class 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>
          <a:xfrm>
            <a:off x="301752" y="838200"/>
            <a:ext cx="2133600" cy="762000"/>
          </a:xfrm>
          <a:prstGeom prst="roundRect">
            <a:avLst>
              <a:gd name="adj" fmla="val 20968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/>
            </a:solidFill>
          </a:ln>
          <a:effectLst>
            <a:outerShdw blurRad="1016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1752" y="838200"/>
            <a:ext cx="2133600" cy="76199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Activity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743200" y="731521"/>
            <a:ext cx="6097524" cy="1021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74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qu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076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395246"/>
            <a:ext cx="8540496" cy="4929354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731520"/>
            <a:ext cx="8540496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5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715000"/>
            <a:ext cx="1828804" cy="91440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368296"/>
            <a:ext cx="9144000" cy="2194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331720"/>
            <a:ext cx="9144000" cy="219456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00" y="2914675"/>
            <a:ext cx="2057301" cy="102865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0" y="0"/>
            <a:ext cx="9144000" cy="2286000"/>
          </a:xfrm>
          <a:prstGeom prst="rect">
            <a:avLst/>
          </a:prstGeom>
          <a:solidFill>
            <a:srgbClr val="00AEC7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572000"/>
            <a:ext cx="9144000" cy="2286000"/>
          </a:xfrm>
          <a:prstGeom prst="rect">
            <a:avLst/>
          </a:prstGeom>
          <a:solidFill>
            <a:srgbClr val="00AEC7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187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0"/>
            <a:ext cx="88392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6557169"/>
            <a:ext cx="8458200" cy="3971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58200" y="640328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400" smtClean="0">
                <a:solidFill>
                  <a:schemeClr val="tx1"/>
                </a:solidFill>
              </a:rPr>
              <a:pPr algn="ctr"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4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1" r:id="rId2"/>
    <p:sldLayoutId id="2147483686" r:id="rId3"/>
    <p:sldLayoutId id="2147483697" r:id="rId4"/>
    <p:sldLayoutId id="2147483700" r:id="rId5"/>
    <p:sldLayoutId id="2147483699" r:id="rId6"/>
    <p:sldLayoutId id="2147483683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0"/>
            <a:ext cx="88392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58200" y="640328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400" smtClean="0">
                <a:solidFill>
                  <a:schemeClr val="tx1"/>
                </a:solidFill>
              </a:rPr>
              <a:pPr algn="ctr"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70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2" r:id="rId2"/>
    <p:sldLayoutId id="2147483687" r:id="rId3"/>
    <p:sldLayoutId id="2147483702" r:id="rId4"/>
    <p:sldLayoutId id="2147483703" r:id="rId5"/>
    <p:sldLayoutId id="2147483701" r:id="rId6"/>
    <p:sldLayoutId id="2147483684" r:id="rId7"/>
    <p:sldLayoutId id="214748370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22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6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7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04800" y="76200"/>
            <a:ext cx="8540496" cy="461665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Tx</a:t>
            </a:r>
            <a:r>
              <a:rPr lang="en-US" dirty="0" smtClean="0"/>
              <a:t> SET </a:t>
            </a:r>
            <a:r>
              <a:rPr lang="en-US" dirty="0" smtClean="0"/>
              <a:t>?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48200" y="989886"/>
            <a:ext cx="39471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 SET WORKING GROUP</a:t>
            </a:r>
          </a:p>
          <a:p>
            <a:endParaRPr lang="en-US" dirty="0" smtClean="0"/>
          </a:p>
          <a:p>
            <a:r>
              <a:rPr lang="en-US" dirty="0" smtClean="0"/>
              <a:t>TX SET </a:t>
            </a:r>
            <a:r>
              <a:rPr lang="en-US" dirty="0"/>
              <a:t>is an ERCOT Working group comprised of stakeholders participating in the development and maintenance </a:t>
            </a:r>
            <a:r>
              <a:rPr lang="en-US" dirty="0" smtClean="0"/>
              <a:t>of TX </a:t>
            </a:r>
            <a:r>
              <a:rPr lang="en-US" dirty="0"/>
              <a:t>SET EDI transactions 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Working Group reports to the Retail </a:t>
            </a:r>
            <a:r>
              <a:rPr lang="en-US" dirty="0"/>
              <a:t>Market Subcommittee (RMS</a:t>
            </a:r>
            <a:r>
              <a:rPr lang="en-US" dirty="0" smtClean="0"/>
              <a:t>) and analyzes </a:t>
            </a:r>
            <a:r>
              <a:rPr lang="en-US" dirty="0"/>
              <a:t>the need for new electronic transactions or modifications to existing electronic transactions based upon changes that occur within the retail electric market that affect EDI (electronic data interchange) transaction processing.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029593"/>
            <a:ext cx="3962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 SET TRANSACTIONS</a:t>
            </a:r>
          </a:p>
          <a:p>
            <a:endParaRPr lang="en-US" dirty="0"/>
          </a:p>
          <a:p>
            <a:r>
              <a:rPr lang="en-US" dirty="0" smtClean="0"/>
              <a:t>TX SET (Standard Electronic Transactions) are a set of ANSI EDI transaction guidelines customized  by the TX SET Working Group for the ERCOT Retail Market. </a:t>
            </a:r>
          </a:p>
          <a:p>
            <a:endParaRPr lang="en-US" dirty="0"/>
          </a:p>
          <a:p>
            <a:r>
              <a:rPr lang="en-US" dirty="0" smtClean="0"/>
              <a:t>These  standardized transactions support retail processes  as documented in the various ERCOT Market rules. </a:t>
            </a:r>
          </a:p>
          <a:p>
            <a:endParaRPr lang="en-US" sz="1400" dirty="0"/>
          </a:p>
          <a:p>
            <a:r>
              <a:rPr lang="en-US" sz="14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7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Why do we have TX SET Transactions?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850880"/>
            <a:ext cx="746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Why do we have it?</a:t>
            </a:r>
            <a:endParaRPr lang="en-US" dirty="0"/>
          </a:p>
          <a:p>
            <a:pPr lvl="1"/>
            <a:r>
              <a:rPr lang="en-US" dirty="0"/>
              <a:t>Can you </a:t>
            </a:r>
            <a:r>
              <a:rPr lang="en-US" dirty="0" smtClean="0"/>
              <a:t>imagine </a:t>
            </a:r>
            <a:r>
              <a:rPr lang="en-US" dirty="0"/>
              <a:t>the volumes of transactions per day?</a:t>
            </a:r>
          </a:p>
          <a:p>
            <a:r>
              <a:rPr lang="en-US" dirty="0"/>
              <a:t> </a:t>
            </a:r>
            <a:r>
              <a:rPr lang="en-US" dirty="0" smtClean="0"/>
              <a:t>	Standardization </a:t>
            </a:r>
            <a:r>
              <a:rPr lang="en-US" dirty="0" smtClean="0"/>
              <a:t>is </a:t>
            </a:r>
            <a:r>
              <a:rPr lang="en-US" dirty="0" smtClean="0"/>
              <a:t>key!</a:t>
            </a:r>
            <a:endParaRPr lang="en-US" dirty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What </a:t>
            </a:r>
            <a:r>
              <a:rPr lang="en-US" b="1" dirty="0"/>
              <a:t>are some of the major benefits?</a:t>
            </a:r>
            <a:endParaRPr lang="en-US" dirty="0"/>
          </a:p>
          <a:p>
            <a:pPr lvl="2"/>
            <a:r>
              <a:rPr lang="en-US" dirty="0" smtClean="0"/>
              <a:t>Increased cost savings</a:t>
            </a:r>
            <a:endParaRPr lang="en-US" dirty="0"/>
          </a:p>
          <a:p>
            <a:pPr lvl="2" fontAlgn="base"/>
            <a:r>
              <a:rPr lang="en-US" dirty="0" smtClean="0"/>
              <a:t>Improved accuracy</a:t>
            </a:r>
            <a:endParaRPr lang="en-US" sz="2000" dirty="0"/>
          </a:p>
          <a:p>
            <a:pPr lvl="2" fontAlgn="base"/>
            <a:r>
              <a:rPr lang="en-US" dirty="0" smtClean="0"/>
              <a:t>Reduction </a:t>
            </a:r>
            <a:r>
              <a:rPr lang="en-US" dirty="0"/>
              <a:t>in </a:t>
            </a:r>
            <a:r>
              <a:rPr lang="en-US" dirty="0" smtClean="0"/>
              <a:t>errors</a:t>
            </a:r>
            <a:endParaRPr lang="en-US" sz="2000" dirty="0"/>
          </a:p>
          <a:p>
            <a:pPr lvl="2" fontAlgn="base"/>
            <a:r>
              <a:rPr lang="en-US" dirty="0" smtClean="0"/>
              <a:t>Improved efficiency </a:t>
            </a:r>
          </a:p>
          <a:p>
            <a:pPr lvl="2" fontAlgn="base"/>
            <a:r>
              <a:rPr lang="en-US" dirty="0" smtClean="0"/>
              <a:t>Additional transparency and visibility</a:t>
            </a:r>
          </a:p>
          <a:p>
            <a:pPr lvl="2"/>
            <a:r>
              <a:rPr lang="en-US" dirty="0" smtClean="0"/>
              <a:t>Greater security</a:t>
            </a:r>
            <a:endParaRPr lang="en-US" sz="2400" dirty="0"/>
          </a:p>
          <a:p>
            <a:pPr lvl="2"/>
            <a:r>
              <a:rPr lang="en-US" dirty="0" smtClean="0"/>
              <a:t>Environment-friendly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150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648200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456" y="2514600"/>
            <a:ext cx="6667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199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ft-Right Arrow 3"/>
          <p:cNvSpPr/>
          <p:nvPr/>
        </p:nvSpPr>
        <p:spPr>
          <a:xfrm rot="19569336">
            <a:off x="1799478" y="3915615"/>
            <a:ext cx="2584577" cy="304800"/>
          </a:xfrm>
          <a:prstGeom prst="leftRightArrow">
            <a:avLst/>
          </a:prstGeom>
          <a:solidFill>
            <a:srgbClr val="00ACC8"/>
          </a:solidFill>
          <a:ln w="158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 rot="2179118">
            <a:off x="4777715" y="3949116"/>
            <a:ext cx="2584577" cy="304800"/>
          </a:xfrm>
          <a:prstGeom prst="leftRightArrow">
            <a:avLst/>
          </a:prstGeom>
          <a:solidFill>
            <a:srgbClr val="00ACC8"/>
          </a:solidFill>
          <a:ln w="158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2133600" y="5074406"/>
            <a:ext cx="4782296" cy="304800"/>
          </a:xfrm>
          <a:prstGeom prst="leftRightArrow">
            <a:avLst/>
          </a:prstGeom>
          <a:solidFill>
            <a:srgbClr val="00ACC8"/>
          </a:solidFill>
          <a:ln w="158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28441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628441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418" y="4874381"/>
            <a:ext cx="504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05906" y="3645156"/>
            <a:ext cx="404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REG TXNs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5930900" y="3642896"/>
            <a:ext cx="404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REG TXNs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4402774" y="4894602"/>
            <a:ext cx="4048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P2P TXNs</a:t>
            </a:r>
            <a:endParaRPr lang="en-US" sz="8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048" y="1920240"/>
            <a:ext cx="12953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33387" y="5591174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525E67"/>
                </a:solidFill>
              </a:rPr>
              <a:t>REP’s Customer Information System</a:t>
            </a:r>
            <a:endParaRPr lang="en-US" i="1" dirty="0">
              <a:solidFill>
                <a:srgbClr val="525E67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05587" y="562987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525E67"/>
                </a:solidFill>
              </a:rPr>
              <a:t>TDSP’s </a:t>
            </a:r>
            <a:r>
              <a:rPr lang="en-US" i="1" dirty="0" smtClean="0">
                <a:solidFill>
                  <a:srgbClr val="525E67"/>
                </a:solidFill>
              </a:rPr>
              <a:t>Customer Information System</a:t>
            </a:r>
            <a:endParaRPr lang="en-US" i="1" dirty="0">
              <a:solidFill>
                <a:srgbClr val="525E6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5486400"/>
            <a:ext cx="928910" cy="461665"/>
          </a:xfrm>
          <a:prstGeom prst="rect">
            <a:avLst/>
          </a:prstGeom>
          <a:solidFill>
            <a:schemeClr val="bg1"/>
          </a:solidFill>
          <a:ln>
            <a:solidFill>
              <a:srgbClr val="00ACC8"/>
            </a:solidFill>
          </a:ln>
          <a:effectLst>
            <a:outerShdw blurRad="50800" dist="38100" dir="2700000" algn="tl" rotWithShape="0">
              <a:srgbClr val="00ACC8">
                <a:alpha val="40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 i="1">
                <a:solidFill>
                  <a:srgbClr val="525E67"/>
                </a:solidFill>
              </a:defRPr>
            </a:lvl1pPr>
          </a:lstStyle>
          <a:p>
            <a:r>
              <a:rPr lang="en-US" dirty="0"/>
              <a:t>650_01</a:t>
            </a:r>
          </a:p>
          <a:p>
            <a:r>
              <a:rPr lang="en-US" dirty="0"/>
              <a:t>650_02</a:t>
            </a:r>
          </a:p>
          <a:p>
            <a:r>
              <a:rPr lang="en-US" dirty="0"/>
              <a:t>810_02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1441" y="3221712"/>
            <a:ext cx="928910" cy="830997"/>
          </a:xfrm>
          <a:prstGeom prst="rect">
            <a:avLst/>
          </a:prstGeom>
          <a:solidFill>
            <a:schemeClr val="bg1"/>
          </a:solidFill>
          <a:ln>
            <a:solidFill>
              <a:srgbClr val="00ACC8"/>
            </a:solidFill>
          </a:ln>
          <a:effectLst>
            <a:outerShdw blurRad="50800" dist="38100" dir="2700000" algn="tl" rotWithShape="0">
              <a:srgbClr val="00ACC8">
                <a:alpha val="40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 i="1">
                <a:solidFill>
                  <a:srgbClr val="525E67"/>
                </a:solidFill>
              </a:defRPr>
            </a:lvl1pPr>
          </a:lstStyle>
          <a:p>
            <a:r>
              <a:rPr lang="en-US" dirty="0"/>
              <a:t>814_03</a:t>
            </a:r>
          </a:p>
          <a:p>
            <a:r>
              <a:rPr lang="en-US" dirty="0"/>
              <a:t>814_04</a:t>
            </a:r>
          </a:p>
          <a:p>
            <a:r>
              <a:rPr lang="en-US" dirty="0"/>
              <a:t>814_24</a:t>
            </a:r>
          </a:p>
          <a:p>
            <a:r>
              <a:rPr lang="en-US" dirty="0"/>
              <a:t>814_25</a:t>
            </a:r>
          </a:p>
          <a:p>
            <a:r>
              <a:rPr lang="en-US" dirty="0"/>
              <a:t>867_03</a:t>
            </a:r>
          </a:p>
          <a:p>
            <a:r>
              <a:rPr lang="en-US" dirty="0"/>
              <a:t>867_04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00200" y="3352800"/>
            <a:ext cx="105918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ACC8"/>
            </a:solidFill>
          </a:ln>
          <a:effectLst>
            <a:outerShdw blurRad="50800" dist="38100" dir="2700000" algn="tl" rotWithShape="0">
              <a:srgbClr val="00ACC8">
                <a:alpha val="40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525E67"/>
                </a:solidFill>
              </a:rPr>
              <a:t>814_01</a:t>
            </a:r>
          </a:p>
          <a:p>
            <a:pPr algn="ctr"/>
            <a:r>
              <a:rPr lang="en-US" sz="800" i="1" dirty="0" smtClean="0">
                <a:solidFill>
                  <a:srgbClr val="525E67"/>
                </a:solidFill>
              </a:rPr>
              <a:t>814_02</a:t>
            </a:r>
          </a:p>
          <a:p>
            <a:pPr algn="ctr"/>
            <a:r>
              <a:rPr lang="en-US" sz="800" i="1" dirty="0" smtClean="0">
                <a:solidFill>
                  <a:srgbClr val="525E67"/>
                </a:solidFill>
              </a:rPr>
              <a:t>814_16</a:t>
            </a:r>
          </a:p>
          <a:p>
            <a:pPr algn="ctr"/>
            <a:r>
              <a:rPr lang="en-US" sz="800" i="1" dirty="0" smtClean="0">
                <a:solidFill>
                  <a:srgbClr val="525E67"/>
                </a:solidFill>
              </a:rPr>
              <a:t>814_17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30899" y="762000"/>
            <a:ext cx="5912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SET Transactions could potentially follow two paths.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Point to point (REP – TDSP)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Flow through ERCOT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0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NAESB PROTOCOL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848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TX SET EDI </a:t>
            </a:r>
            <a:r>
              <a:rPr lang="en-US" dirty="0"/>
              <a:t>Transactions are securely transmitted through </a:t>
            </a:r>
          </a:p>
          <a:p>
            <a:r>
              <a:rPr lang="en-US" dirty="0"/>
              <a:t>servers from sender to </a:t>
            </a:r>
            <a:r>
              <a:rPr lang="en-US" dirty="0" smtClean="0"/>
              <a:t>receiver with the NAESB EDM (Electronic Delivery Mechanism) v1.6 Protocol installed on each server. </a:t>
            </a:r>
          </a:p>
          <a:p>
            <a:endParaRPr lang="en-US" dirty="0"/>
          </a:p>
          <a:p>
            <a:r>
              <a:rPr lang="en-US" dirty="0"/>
              <a:t>This is a protocol with specialized technical enhancements modified to fit </a:t>
            </a:r>
            <a:r>
              <a:rPr lang="en-US" dirty="0" smtClean="0"/>
              <a:t>the ERCOT </a:t>
            </a:r>
            <a:r>
              <a:rPr lang="en-US" dirty="0"/>
              <a:t>retail market.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NAESB EDM v1.6 is a National Standard maintained by the North American Energy Standards Board. </a:t>
            </a:r>
          </a:p>
          <a:p>
            <a:endParaRPr lang="en-US" dirty="0"/>
          </a:p>
          <a:p>
            <a:r>
              <a:rPr lang="en-US" dirty="0" smtClean="0"/>
              <a:t>The ERCOT NAESB EDM v1.6 guideline </a:t>
            </a:r>
            <a:r>
              <a:rPr lang="en-US" dirty="0"/>
              <a:t>is managed by the ERCOT Working </a:t>
            </a:r>
            <a:r>
              <a:rPr lang="en-US" dirty="0" smtClean="0"/>
              <a:t>Group TDTMS </a:t>
            </a:r>
            <a:r>
              <a:rPr lang="en-US" dirty="0"/>
              <a:t>(Texas Data Transport and </a:t>
            </a:r>
            <a:r>
              <a:rPr lang="en-US" dirty="0" err="1"/>
              <a:t>MarkeTrak</a:t>
            </a:r>
            <a:r>
              <a:rPr lang="en-US" dirty="0"/>
              <a:t> System</a:t>
            </a:r>
            <a:r>
              <a:rPr lang="en-US" dirty="0" smtClean="0"/>
              <a:t>).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3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When should </a:t>
            </a:r>
            <a:r>
              <a:rPr lang="en-US" dirty="0" err="1" smtClean="0"/>
              <a:t>TxSET</a:t>
            </a:r>
            <a:r>
              <a:rPr lang="en-US" dirty="0" smtClean="0"/>
              <a:t> transactions </a:t>
            </a:r>
            <a:r>
              <a:rPr lang="en-US" dirty="0" smtClean="0"/>
              <a:t>be used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 SET transactions should be used when needing to execute a Retail Market </a:t>
            </a:r>
          </a:p>
          <a:p>
            <a:r>
              <a:rPr lang="en-US" dirty="0" smtClean="0"/>
              <a:t>Process supported by TX SET EDI. </a:t>
            </a:r>
          </a:p>
          <a:p>
            <a:endParaRPr lang="en-US" dirty="0"/>
          </a:p>
          <a:p>
            <a:r>
              <a:rPr lang="en-US" dirty="0" smtClean="0"/>
              <a:t>In the event a process cannot be supported by TX SET EDI transactions, the </a:t>
            </a:r>
          </a:p>
          <a:p>
            <a:r>
              <a:rPr lang="en-US" dirty="0" smtClean="0"/>
              <a:t>Market standard method should be used. Please consult the ERCOT Retail Market Guide. </a:t>
            </a:r>
          </a:p>
          <a:p>
            <a:endParaRPr lang="en-US" dirty="0" smtClean="0"/>
          </a:p>
          <a:p>
            <a:r>
              <a:rPr lang="en-US" dirty="0" smtClean="0"/>
              <a:t>Some of these processes include: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Safety Net Spreadsheet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MarkeTrak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383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EMT Template_v05-2016">
  <a:themeElements>
    <a:clrScheme name="ERCOT Market Training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7" id="{26DC5739-2EA6-4898-954F-F02D4048EE72}" vid="{BD0E6C23-0ECA-4B7B-967A-3FAB7F333217}"/>
    </a:ext>
  </a:extLst>
</a:theme>
</file>

<file path=ppt/theme/theme2.xml><?xml version="1.0" encoding="utf-8"?>
<a:theme xmlns:a="http://schemas.openxmlformats.org/drawingml/2006/main" name="Aqua Banner">
  <a:themeElements>
    <a:clrScheme name="ERCOT Market Training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7" id="{26DC5739-2EA6-4898-954F-F02D4048EE72}" vid="{5769C7A4-B4C3-4FCB-BC2B-BD7038D26241}"/>
    </a:ext>
  </a:extLst>
</a:theme>
</file>

<file path=ppt/theme/theme3.xml><?xml version="1.0" encoding="utf-8"?>
<a:theme xmlns:a="http://schemas.openxmlformats.org/drawingml/2006/main" name="Grey Banner">
  <a:themeElements>
    <a:clrScheme name="ERCOT Market Training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7" id="{26DC5739-2EA6-4898-954F-F02D4048EE72}" vid="{2360C25B-9292-4807-A4A8-B6C68431DADF}"/>
    </a:ext>
  </a:extLst>
</a:theme>
</file>

<file path=ppt/theme/theme4.xml><?xml version="1.0" encoding="utf-8"?>
<a:theme xmlns:a="http://schemas.openxmlformats.org/drawingml/2006/main" name="Custom Design">
  <a:themeElements>
    <a:clrScheme name="ERCOT Market Training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7" id="{26DC5739-2EA6-4898-954F-F02D4048EE72}" vid="{9AE0ECE7-B76F-428B-8BD8-CA18E5E56C3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EMT Template_v05-2016</Template>
  <TotalTime>91</TotalTime>
  <Words>350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EMT Template_v05-2016</vt:lpstr>
      <vt:lpstr>Aqua Banner</vt:lpstr>
      <vt:lpstr>Grey Banner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Pak, Sam</cp:lastModifiedBy>
  <cp:revision>6</cp:revision>
  <cp:lastPrinted>2016-03-01T14:32:29Z</cp:lastPrinted>
  <dcterms:created xsi:type="dcterms:W3CDTF">2018-02-28T17:04:58Z</dcterms:created>
  <dcterms:modified xsi:type="dcterms:W3CDTF">2018-02-28T18:36:07Z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Possible Training Idea</vt:lpwstr>
  </property>
  <property fmtid="{D5CDD505-2E9C-101B-9397-08002B2CF9AE}" pid="4" name="ArticulateGUID">
    <vt:lpwstr>C648DACD-074A-4C97-B6CD-3128809AC62E</vt:lpwstr>
  </property>
  <property fmtid="{D5CDD505-2E9C-101B-9397-08002B2CF9AE}" pid="5" name="ArticulateProjectFull">
    <vt:lpwstr>C:\Users\bkettlewell\Documents\Market Education\EMT Template_v05-2016.ppta</vt:lpwstr>
  </property>
</Properties>
</file>