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8" d="100"/>
          <a:sy n="98" d="100"/>
        </p:scale>
        <p:origin x="354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package" Target="../embeddings/Microsoft_Excel_Worksheet1.xlsx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02/27/2018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03/06/2018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18 Month Running Market Totals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042370"/>
              </p:ext>
            </p:extLst>
          </p:nvPr>
        </p:nvGraphicFramePr>
        <p:xfrm>
          <a:off x="617301" y="1295395"/>
          <a:ext cx="7886700" cy="4419613"/>
        </p:xfrm>
        <a:graphic>
          <a:graphicData uri="http://schemas.openxmlformats.org/drawingml/2006/table">
            <a:tbl>
              <a:tblPr/>
              <a:tblGrid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  <a:gridCol w="657225"/>
              </a:tblGrid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2083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241,844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2,154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1,389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231,999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299,322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64,452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220,958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285,410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201,714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257,916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66,556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196,236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1,885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3,863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202,612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289,752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1,929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66,875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201,984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268,859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229,868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197,865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269,634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1,635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1,490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3,856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237,611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368,439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2,168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108,784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257,759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366,543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252,360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336,419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1,969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258,046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342,180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1,544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244,511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324,013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1,646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4,176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78,096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236,397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314,493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207,921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98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60,560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238,340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298,900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1,458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December 2017 </a:t>
            </a:r>
            <a:r>
              <a:rPr lang="en-US" altLang="en-US" dirty="0"/>
              <a:t>- 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December 2017 </a:t>
            </a:r>
            <a:r>
              <a:rPr lang="en-US" altLang="en-US" dirty="0"/>
              <a:t>- 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December 2017 </a:t>
            </a:r>
            <a:r>
              <a:rPr lang="en-US" altLang="en-US" sz="2400" dirty="0">
                <a:solidFill>
                  <a:schemeClr val="tx1"/>
                </a:solidFill>
              </a:rPr>
              <a:t>- </a:t>
            </a:r>
            <a:r>
              <a:rPr lang="en-US" altLang="en-US" sz="2400" dirty="0" smtClean="0">
                <a:solidFill>
                  <a:schemeClr val="tx1"/>
                </a:solidFill>
              </a:rPr>
              <a:t>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6658334"/>
              </p:ext>
            </p:extLst>
          </p:nvPr>
        </p:nvGraphicFramePr>
        <p:xfrm>
          <a:off x="2158998" y="1090612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0.93%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1,397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097716"/>
              </p:ext>
            </p:extLst>
          </p:nvPr>
        </p:nvGraphicFramePr>
        <p:xfrm>
          <a:off x="4152898" y="525779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Worksheet" showAsIcon="1" r:id="rId5" imgW="914400" imgH="771480" progId="Excel.Sheet.12">
                  <p:embed/>
                </p:oleObj>
              </mc:Choice>
              <mc:Fallback>
                <p:oleObj name="Worksheet" showAsIcon="1" r:id="rId5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152898" y="525779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December 2017 </a:t>
            </a:r>
            <a:r>
              <a:rPr lang="en-US" altLang="en-US" sz="2000" dirty="0">
                <a:solidFill>
                  <a:schemeClr val="tx1"/>
                </a:solidFill>
              </a:rPr>
              <a:t>- 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6750"/>
            <a:ext cx="9144000" cy="152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077200" y="905219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latin typeface="Calibri" panose="020F0502020204030204" pitchFamily="34" charset="0"/>
              </a:rPr>
              <a:t>5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8044774" y="261740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>
                <a:latin typeface="Calibri" panose="020F0502020204030204" pitchFamily="34" charset="0"/>
              </a:rPr>
              <a:t>12</a:t>
            </a:r>
            <a:endParaRPr lang="en-US" sz="800" b="1" dirty="0">
              <a:latin typeface="Calibri" panose="020F05020202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725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2017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87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0530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December 2017 </a:t>
            </a:r>
            <a:r>
              <a:rPr lang="en-US" altLang="en-US" sz="1800" dirty="0">
                <a:solidFill>
                  <a:schemeClr val="tx1"/>
                </a:solidFill>
              </a:rPr>
              <a:t>With 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03/06/18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10188</TotalTime>
  <Words>1107</Words>
  <Application>Microsoft Office PowerPoint</Application>
  <PresentationFormat>On-screen Show (4:3)</PresentationFormat>
  <Paragraphs>359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1_Custom Design</vt:lpstr>
      <vt:lpstr>Office Theme</vt:lpstr>
      <vt:lpstr>Custom Design</vt:lpstr>
      <vt:lpstr>Worksheet</vt:lpstr>
      <vt:lpstr>PowerPoint Presentation</vt:lpstr>
      <vt:lpstr>PowerPoint Presentation</vt:lpstr>
      <vt:lpstr>     December 2017 - IAG/IAL Statistics</vt:lpstr>
      <vt:lpstr>Top 10 - December 2017 - IAG/IAL % Greater Than 1% of Enrollments With number of months Greater Than 1%  </vt:lpstr>
      <vt:lpstr>Top 10 - 12 Month Average IAG/IAL % Greater Than 1% of Enrollments thru December 2017 With number of months Greater Than 1% </vt:lpstr>
      <vt:lpstr>Explanation of IAG/IAL Slides Data</vt:lpstr>
      <vt:lpstr>Explanation of IAG/IAL Slides Data (Cont)</vt:lpstr>
      <vt:lpstr>Top - 12 Month Average Rescission % Greater Than 1% of Switches thru December 2017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231</cp:revision>
  <cp:lastPrinted>2016-01-21T20:53:15Z</cp:lastPrinted>
  <dcterms:created xsi:type="dcterms:W3CDTF">2016-01-21T15:20:31Z</dcterms:created>
  <dcterms:modified xsi:type="dcterms:W3CDTF">2018-02-27T22:47:53Z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