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82" r:id="rId7"/>
    <p:sldId id="284" r:id="rId8"/>
    <p:sldId id="289" r:id="rId9"/>
    <p:sldId id="290" r:id="rId10"/>
    <p:sldId id="291" r:id="rId11"/>
    <p:sldId id="287" r:id="rId12"/>
    <p:sldId id="288" r:id="rId13"/>
    <p:sldId id="286" r:id="rId14"/>
    <p:sldId id="29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00AEC7"/>
    <a:srgbClr val="FF9B33"/>
    <a:srgbClr val="FF8200"/>
    <a:srgbClr val="890C58"/>
    <a:srgbClr val="00426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52" autoAdjust="0"/>
  </p:normalViewPr>
  <p:slideViewPr>
    <p:cSldViewPr showGuides="1">
      <p:cViewPr varScale="1">
        <p:scale>
          <a:sx n="70" d="100"/>
          <a:sy n="70" d="100"/>
        </p:scale>
        <p:origin x="100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3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x.lee@ercot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13206" y="2057400"/>
            <a:ext cx="564603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Monthly COP Error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Alex Lee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Lead Operations Planning Engineer</a:t>
            </a:r>
          </a:p>
          <a:p>
            <a:r>
              <a:rPr lang="en-US" dirty="0" smtClean="0">
                <a:solidFill>
                  <a:schemeClr val="tx2"/>
                </a:solidFill>
                <a:hlinkClick r:id="rId2"/>
              </a:rPr>
              <a:t>Alex.Lee@ercot.com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ROS Meeting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Public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March 1,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 Error is large (~9,000 MW) up to Day-Ahead at noon.</a:t>
            </a:r>
          </a:p>
          <a:p>
            <a:endParaRPr lang="en-US" dirty="0"/>
          </a:p>
          <a:p>
            <a:r>
              <a:rPr lang="en-US" dirty="0" smtClean="0"/>
              <a:t>Any reliability assessment before Day-Ahead at 2pm contains significant error.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5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 Error Definition</a:t>
            </a:r>
          </a:p>
          <a:p>
            <a:endParaRPr lang="en-US" dirty="0"/>
          </a:p>
          <a:p>
            <a:r>
              <a:rPr lang="en-US" dirty="0" smtClean="0"/>
              <a:t>COP Error Scope</a:t>
            </a:r>
          </a:p>
          <a:p>
            <a:endParaRPr lang="en-US" dirty="0"/>
          </a:p>
          <a:p>
            <a:r>
              <a:rPr lang="en-US" dirty="0" smtClean="0"/>
              <a:t>COP Error Analysis</a:t>
            </a:r>
          </a:p>
          <a:p>
            <a:endParaRPr lang="en-US" dirty="0" smtClean="0"/>
          </a:p>
          <a:p>
            <a:r>
              <a:rPr lang="en-US" dirty="0" smtClean="0"/>
              <a:t>Monthly Trends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Observation and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Error 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800100"/>
            <a:ext cx="8534400" cy="52578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AEC7"/>
                </a:solidFill>
              </a:rPr>
              <a:t>COP </a:t>
            </a:r>
            <a:r>
              <a:rPr lang="en-US" sz="2400" b="1" dirty="0">
                <a:solidFill>
                  <a:srgbClr val="00AEC7"/>
                </a:solidFill>
              </a:rPr>
              <a:t>Error = COP Capacity – SCED </a:t>
            </a:r>
            <a:r>
              <a:rPr lang="en-US" sz="2400" b="1" dirty="0" smtClean="0">
                <a:solidFill>
                  <a:srgbClr val="00AEC7"/>
                </a:solidFill>
              </a:rPr>
              <a:t>Capacity</a:t>
            </a:r>
          </a:p>
          <a:p>
            <a:pPr marL="857250" lvl="1" indent="-457200"/>
            <a:r>
              <a:rPr lang="en-US" sz="2200" b="1" dirty="0">
                <a:solidFill>
                  <a:srgbClr val="5B6770"/>
                </a:solidFill>
              </a:rPr>
              <a:t>Negative Error means Under-Scheduling in </a:t>
            </a:r>
            <a:r>
              <a:rPr lang="en-US" sz="2200" b="1" dirty="0" smtClean="0">
                <a:solidFill>
                  <a:srgbClr val="5B6770"/>
                </a:solidFill>
              </a:rPr>
              <a:t>COP</a:t>
            </a:r>
            <a:endParaRPr lang="en-US" sz="2200" b="1" dirty="0">
              <a:solidFill>
                <a:srgbClr val="5B6770"/>
              </a:solidFill>
            </a:endParaRPr>
          </a:p>
          <a:p>
            <a:pPr marL="857250" lvl="1" indent="-457200"/>
            <a:r>
              <a:rPr lang="en-US" sz="2200" b="1" dirty="0">
                <a:solidFill>
                  <a:srgbClr val="5B6770"/>
                </a:solidFill>
              </a:rPr>
              <a:t>Positive Error means Over-Scheduling in COP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AEC7"/>
              </a:solidFill>
            </a:endParaRPr>
          </a:p>
          <a:p>
            <a:r>
              <a:rPr lang="en-US" sz="2400" b="1" dirty="0">
                <a:solidFill>
                  <a:srgbClr val="00AEC7"/>
                </a:solidFill>
              </a:rPr>
              <a:t>Example 1: </a:t>
            </a:r>
            <a:r>
              <a:rPr lang="en-US" sz="2400" b="1" dirty="0" smtClean="0">
                <a:solidFill>
                  <a:srgbClr val="00AEC7"/>
                </a:solidFill>
              </a:rPr>
              <a:t>Generator A</a:t>
            </a:r>
            <a:endParaRPr lang="en-US" sz="2400" b="1" dirty="0">
              <a:solidFill>
                <a:srgbClr val="00AEC7"/>
              </a:solidFill>
            </a:endParaRPr>
          </a:p>
          <a:p>
            <a:pPr lvl="1"/>
            <a:r>
              <a:rPr lang="en-US" sz="2200" b="1" dirty="0">
                <a:solidFill>
                  <a:srgbClr val="5B6770"/>
                </a:solidFill>
              </a:rPr>
              <a:t>COP: </a:t>
            </a:r>
            <a:r>
              <a:rPr lang="en-US" sz="2200" b="1" dirty="0" smtClean="0">
                <a:solidFill>
                  <a:srgbClr val="5B6770"/>
                </a:solidFill>
              </a:rPr>
              <a:t>	ON </a:t>
            </a:r>
            <a:r>
              <a:rPr lang="en-US" sz="2200" b="1" dirty="0">
                <a:solidFill>
                  <a:srgbClr val="5B6770"/>
                </a:solidFill>
              </a:rPr>
              <a:t>with HSL </a:t>
            </a:r>
            <a:r>
              <a:rPr lang="en-US" sz="2200" b="1" dirty="0" smtClean="0">
                <a:solidFill>
                  <a:srgbClr val="5B6770"/>
                </a:solidFill>
              </a:rPr>
              <a:t>equals to 200 </a:t>
            </a:r>
            <a:r>
              <a:rPr lang="en-US" sz="2200" b="1" dirty="0">
                <a:solidFill>
                  <a:srgbClr val="5B6770"/>
                </a:solidFill>
              </a:rPr>
              <a:t>MW</a:t>
            </a:r>
          </a:p>
          <a:p>
            <a:pPr lvl="1"/>
            <a:r>
              <a:rPr lang="en-US" sz="2200" b="1" dirty="0">
                <a:solidFill>
                  <a:srgbClr val="5B6770"/>
                </a:solidFill>
              </a:rPr>
              <a:t>SCED: </a:t>
            </a:r>
            <a:r>
              <a:rPr lang="en-US" sz="2200" b="1" dirty="0" smtClean="0">
                <a:solidFill>
                  <a:srgbClr val="5B6770"/>
                </a:solidFill>
              </a:rPr>
              <a:t>	ON </a:t>
            </a:r>
            <a:r>
              <a:rPr lang="en-US" sz="2200" b="1" dirty="0">
                <a:solidFill>
                  <a:srgbClr val="5B6770"/>
                </a:solidFill>
              </a:rPr>
              <a:t>with HSL equals to </a:t>
            </a:r>
            <a:r>
              <a:rPr lang="en-US" sz="2200" b="1" dirty="0" smtClean="0">
                <a:solidFill>
                  <a:srgbClr val="5B6770"/>
                </a:solidFill>
              </a:rPr>
              <a:t>150 </a:t>
            </a:r>
            <a:r>
              <a:rPr lang="en-US" sz="2200" b="1" dirty="0">
                <a:solidFill>
                  <a:srgbClr val="5B6770"/>
                </a:solidFill>
              </a:rPr>
              <a:t>MW</a:t>
            </a:r>
          </a:p>
          <a:p>
            <a:pPr lvl="1"/>
            <a:r>
              <a:rPr lang="en-US" sz="2200" b="1" dirty="0">
                <a:solidFill>
                  <a:srgbClr val="5B6770"/>
                </a:solidFill>
              </a:rPr>
              <a:t>COP Error = 200 – </a:t>
            </a:r>
            <a:r>
              <a:rPr lang="en-US" sz="2200" b="1" dirty="0" smtClean="0">
                <a:solidFill>
                  <a:srgbClr val="5B6770"/>
                </a:solidFill>
              </a:rPr>
              <a:t>150 </a:t>
            </a:r>
            <a:r>
              <a:rPr lang="en-US" sz="2200" b="1" dirty="0">
                <a:solidFill>
                  <a:srgbClr val="5B6770"/>
                </a:solidFill>
              </a:rPr>
              <a:t>= </a:t>
            </a:r>
            <a:r>
              <a:rPr lang="en-US" sz="2200" b="1" dirty="0" smtClean="0">
                <a:solidFill>
                  <a:srgbClr val="5B6770"/>
                </a:solidFill>
              </a:rPr>
              <a:t>50 MW (Over-Scheduling)</a:t>
            </a:r>
            <a:endParaRPr lang="en-US" sz="2200" b="1" dirty="0">
              <a:solidFill>
                <a:srgbClr val="5B6770"/>
              </a:solidFill>
            </a:endParaRPr>
          </a:p>
          <a:p>
            <a:endParaRPr lang="en-US" sz="2400" b="1" dirty="0">
              <a:solidFill>
                <a:srgbClr val="00AEC7"/>
              </a:solidFill>
            </a:endParaRPr>
          </a:p>
          <a:p>
            <a:r>
              <a:rPr lang="en-US" sz="2400" b="1" dirty="0" smtClean="0">
                <a:solidFill>
                  <a:srgbClr val="00AEC7"/>
                </a:solidFill>
              </a:rPr>
              <a:t>Example 2: Generator B</a:t>
            </a:r>
          </a:p>
          <a:p>
            <a:pPr lvl="1"/>
            <a:r>
              <a:rPr lang="en-US" sz="2200" b="1" dirty="0" smtClean="0">
                <a:solidFill>
                  <a:srgbClr val="5B6770"/>
                </a:solidFill>
              </a:rPr>
              <a:t>COP: 	OFF with HSL equals to 100 MW</a:t>
            </a:r>
          </a:p>
          <a:p>
            <a:pPr lvl="1"/>
            <a:r>
              <a:rPr lang="en-US" sz="2200" b="1" dirty="0" smtClean="0">
                <a:solidFill>
                  <a:srgbClr val="5B6770"/>
                </a:solidFill>
              </a:rPr>
              <a:t>SCED: 	ON with HSL equals to 100 MW</a:t>
            </a:r>
          </a:p>
          <a:p>
            <a:pPr lvl="1"/>
            <a:r>
              <a:rPr lang="en-US" sz="2200" b="1" dirty="0" smtClean="0">
                <a:solidFill>
                  <a:srgbClr val="5B6770"/>
                </a:solidFill>
              </a:rPr>
              <a:t>COP Error = 0 – 100 = -100 MW (Under-Scheduling)</a:t>
            </a:r>
            <a:endParaRPr lang="en-US" sz="22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Error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generator resources (excludes load resources).</a:t>
            </a:r>
          </a:p>
          <a:p>
            <a:endParaRPr lang="en-US" dirty="0"/>
          </a:p>
          <a:p>
            <a:r>
              <a:rPr lang="en-US" dirty="0" smtClean="0"/>
              <a:t>Excludes Renewables and Batteries.</a:t>
            </a:r>
          </a:p>
          <a:p>
            <a:endParaRPr lang="en-US" dirty="0"/>
          </a:p>
          <a:p>
            <a:r>
              <a:rPr lang="en-US" dirty="0" smtClean="0"/>
              <a:t>Excludes startup and shutdown Hours.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Error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COP Error for Operating Day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Hour Ending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: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Monthly COP Error for Hour Ending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consists of: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71" t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11625" y="1828800"/>
                <a:ext cx="5551904" cy="1045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𝐶𝑂𝑃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𝐸𝑟𝑟𝑜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𝑎𝑙𝑙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𝑟𝑒𝑠𝑜𝑢𝑟𝑐𝑒𝑠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𝐶𝑂𝑃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</m:e>
                      </m:nary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625" y="1828800"/>
                <a:ext cx="5551904" cy="10459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572878" y="4267200"/>
                <a:ext cx="5907515" cy="10140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𝐶𝑂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𝐸𝑟𝑟𝑜𝑟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𝐶𝑂𝑃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𝐸𝑟𝑟𝑜𝑟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…,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𝐶𝑂𝑃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𝐸𝑟𝑟𝑜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𝑛𝑦</m:t>
                          </m:r>
                        </m:sub>
                      </m:sSub>
                    </m:oMath>
                  </m:oMathPara>
                </a14:m>
                <a:endParaRPr lang="en-US" sz="2400" baseline="-25000" dirty="0" smtClean="0"/>
              </a:p>
              <a:p>
                <a:pPr algn="ctr"/>
                <a:endParaRPr lang="en-US" sz="200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 n is the number of days in given month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878" y="4267200"/>
                <a:ext cx="5907515" cy="1014060"/>
              </a:xfrm>
              <a:prstGeom prst="rect">
                <a:avLst/>
              </a:prstGeom>
              <a:blipFill rotWithShape="0">
                <a:blip r:embed="rId5"/>
                <a:stretch>
                  <a:fillRect l="-826" r="-103" b="-13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98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Box Chart of n samples: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Monthly Mean Absolute Error (MAE):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Error Analysis (continued)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23538" y="179232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AEC7"/>
                </a:solidFill>
              </a:rPr>
              <a:t>Maximum</a:t>
            </a:r>
            <a:endParaRPr lang="en-US" sz="2000" dirty="0">
              <a:solidFill>
                <a:srgbClr val="00AEC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3538" y="4957624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AEC7"/>
                </a:solidFill>
              </a:rPr>
              <a:t>Minimum</a:t>
            </a:r>
            <a:endParaRPr lang="en-US" sz="2000" dirty="0">
              <a:solidFill>
                <a:srgbClr val="00AEC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3538" y="2949054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AEC7"/>
                </a:solidFill>
              </a:rPr>
              <a:t>Median</a:t>
            </a:r>
            <a:endParaRPr lang="en-US" sz="2000" dirty="0">
              <a:solidFill>
                <a:srgbClr val="00AEC7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23538" y="2580181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AEC7"/>
                </a:solidFill>
              </a:rPr>
              <a:t>75</a:t>
            </a:r>
            <a:r>
              <a:rPr lang="en-US" sz="2000" baseline="30000" dirty="0" smtClean="0">
                <a:solidFill>
                  <a:srgbClr val="00AEC7"/>
                </a:solidFill>
              </a:rPr>
              <a:t>th</a:t>
            </a:r>
            <a:r>
              <a:rPr lang="en-US" sz="2000" dirty="0" smtClean="0">
                <a:solidFill>
                  <a:srgbClr val="00AEC7"/>
                </a:solidFill>
              </a:rPr>
              <a:t> Percentile</a:t>
            </a:r>
            <a:endParaRPr lang="en-US" sz="2000" dirty="0">
              <a:solidFill>
                <a:srgbClr val="00AEC7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3538" y="3819768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AEC7"/>
                </a:solidFill>
              </a:rPr>
              <a:t>25</a:t>
            </a:r>
            <a:r>
              <a:rPr lang="en-US" sz="2000" baseline="30000" dirty="0" smtClean="0">
                <a:solidFill>
                  <a:srgbClr val="00AEC7"/>
                </a:solidFill>
              </a:rPr>
              <a:t>th</a:t>
            </a:r>
            <a:r>
              <a:rPr lang="en-US" sz="2000" dirty="0" smtClean="0">
                <a:solidFill>
                  <a:srgbClr val="00AEC7"/>
                </a:solidFill>
              </a:rPr>
              <a:t> Percentile</a:t>
            </a:r>
            <a:endParaRPr lang="en-US" sz="2000" dirty="0">
              <a:solidFill>
                <a:srgbClr val="00AEC7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371600" y="1968746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371600" y="5157679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371600" y="2774851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371600" y="4019823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920323" y="1973368"/>
            <a:ext cx="400401" cy="3189456"/>
            <a:chOff x="920323" y="2601745"/>
            <a:chExt cx="400401" cy="3189456"/>
          </a:xfrm>
        </p:grpSpPr>
        <p:sp>
          <p:nvSpPr>
            <p:cNvPr id="21" name="Rectangle 20"/>
            <p:cNvSpPr/>
            <p:nvPr/>
          </p:nvSpPr>
          <p:spPr>
            <a:xfrm>
              <a:off x="920323" y="3403228"/>
              <a:ext cx="381000" cy="1244972"/>
            </a:xfrm>
            <a:prstGeom prst="rect">
              <a:avLst/>
            </a:prstGeom>
            <a:solidFill>
              <a:srgbClr val="00AEC7">
                <a:alpha val="50000"/>
              </a:srgbClr>
            </a:solidFill>
            <a:ln w="38100">
              <a:solidFill>
                <a:srgbClr val="00AE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939724" y="3779946"/>
              <a:ext cx="381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24870" y="2601745"/>
              <a:ext cx="0" cy="7766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920323" y="2601745"/>
              <a:ext cx="381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39724" y="5791201"/>
              <a:ext cx="381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21" idx="2"/>
            </p:cNvCxnSpPr>
            <p:nvPr/>
          </p:nvCxnSpPr>
          <p:spPr>
            <a:xfrm>
              <a:off x="1110823" y="4648200"/>
              <a:ext cx="14047" cy="11430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Arrow Connector 52"/>
          <p:cNvCxnSpPr/>
          <p:nvPr/>
        </p:nvCxnSpPr>
        <p:spPr>
          <a:xfrm flipH="1">
            <a:off x="1371600" y="3151190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67039" y="2012783"/>
                <a:ext cx="3441007" cy="762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sup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𝐸𝑟𝑟𝑜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𝑥𝑦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</m:nary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039" y="2012783"/>
                <a:ext cx="3441007" cy="7620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7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85750" y="857250"/>
            <a:ext cx="8572500" cy="5451277"/>
            <a:chOff x="381000" y="0"/>
            <a:chExt cx="11430000" cy="726836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" y="0"/>
              <a:ext cx="11430000" cy="68580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309799" y="6858000"/>
              <a:ext cx="5482356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AEC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Monthly Mean Absolute Error (MAE) = </a:t>
              </a:r>
              <a:r>
                <a:rPr lang="en-US" sz="1400" b="1" dirty="0">
                  <a:solidFill>
                    <a:srgbClr val="FF82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384 MW</a:t>
              </a:r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COP Error by </a:t>
            </a:r>
            <a:r>
              <a:rPr lang="en-US" dirty="0" smtClean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Hour: Latest</a:t>
            </a:r>
            <a:endParaRPr lang="en-US" dirty="0">
              <a:solidFill>
                <a:srgbClr val="00A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1139" y="990600"/>
            <a:ext cx="48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5B6770"/>
                </a:solidFill>
              </a:rPr>
              <a:t>Latest means after the Adjustment Period</a:t>
            </a:r>
            <a:endParaRPr lang="en-US" sz="20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85750" y="857250"/>
            <a:ext cx="8572500" cy="5451277"/>
            <a:chOff x="381000" y="0"/>
            <a:chExt cx="11430000" cy="726836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" y="0"/>
              <a:ext cx="11430000" cy="68580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108692" y="6858000"/>
              <a:ext cx="5681128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AEC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Monthly Mean Absolute Error (MAE) = </a:t>
              </a:r>
              <a:r>
                <a:rPr lang="en-US" sz="1400" b="1" dirty="0">
                  <a:solidFill>
                    <a:srgbClr val="FF82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9,222 MW</a:t>
              </a:r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COP Error by Delivery Hour: </a:t>
            </a:r>
            <a:r>
              <a:rPr lang="en-US" sz="2400" dirty="0" smtClean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Day-Ahead at 12:00</a:t>
            </a:r>
            <a:endParaRPr lang="en-US" sz="2400" dirty="0">
              <a:solidFill>
                <a:srgbClr val="00A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23875" y="1000125"/>
            <a:ext cx="8096250" cy="5430480"/>
            <a:chOff x="2047875" y="1144229"/>
            <a:chExt cx="8096250" cy="54304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7875" y="1144229"/>
              <a:ext cx="8096250" cy="485775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346964" y="6297710"/>
              <a:ext cx="3498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 = Day-Ahead	OD = Operating-Day</a:t>
              </a:r>
              <a:endParaRPr lang="en-US" sz="1200" b="1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63267" y="2719118"/>
              <a:ext cx="792480" cy="175260"/>
            </a:xfrm>
            <a:prstGeom prst="rect">
              <a:avLst/>
            </a:prstGeom>
            <a:solidFill>
              <a:srgbClr val="00AE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30900" y="2672514"/>
              <a:ext cx="18357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AEC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Over-Scheduling Error</a:t>
              </a:r>
              <a:endParaRPr lang="en-US" sz="1200" b="1" dirty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663267" y="2437323"/>
              <a:ext cx="792480" cy="175260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06054" y="2380244"/>
              <a:ext cx="19303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Under-Scheduling Error</a:t>
              </a:r>
              <a:endParaRPr lang="en-US" sz="1200" b="1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52067" y="2072467"/>
              <a:ext cx="39403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AEC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 Error = COP Capacity – SCED Capacity</a:t>
              </a:r>
            </a:p>
          </p:txBody>
        </p:sp>
      </p:grpSp>
      <p:sp>
        <p:nvSpPr>
          <p:cNvPr id="5" name="Title 1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COP Error by Snapshot </a:t>
            </a:r>
            <a:r>
              <a:rPr lang="en-US" dirty="0" err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Timepoint</a:t>
            </a:r>
            <a:endParaRPr lang="en-US" dirty="0">
              <a:solidFill>
                <a:srgbClr val="00A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3105834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Day-Ahead between </a:t>
            </a:r>
            <a:r>
              <a:rPr lang="en-US" b="1" dirty="0" smtClean="0">
                <a:solidFill>
                  <a:srgbClr val="FF0000"/>
                </a:solidFill>
              </a:rPr>
              <a:t>noon and 2pm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is when COPs are significantly updated.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5258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2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5249</TotalTime>
  <Words>250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1_Custom Design</vt:lpstr>
      <vt:lpstr>Office Theme</vt:lpstr>
      <vt:lpstr>PowerPoint Presentation</vt:lpstr>
      <vt:lpstr>Overview</vt:lpstr>
      <vt:lpstr>COP Error Definition</vt:lpstr>
      <vt:lpstr>COP Error Scope</vt:lpstr>
      <vt:lpstr>COP Error Analysis</vt:lpstr>
      <vt:lpstr>COP Error Analysis (continued)</vt:lpstr>
      <vt:lpstr>PowerPoint Presentation</vt:lpstr>
      <vt:lpstr>PowerPoint Presentation</vt:lpstr>
      <vt:lpstr>PowerPoint Presentation</vt:lpstr>
      <vt:lpstr>Observation and Impact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 Lee</cp:lastModifiedBy>
  <cp:revision>117</cp:revision>
  <cp:lastPrinted>2016-01-21T20:53:15Z</cp:lastPrinted>
  <dcterms:created xsi:type="dcterms:W3CDTF">2016-01-21T15:20:31Z</dcterms:created>
  <dcterms:modified xsi:type="dcterms:W3CDTF">2018-03-01T06:51:22Z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