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4" r:id="rId1"/>
  </p:sldMasterIdLst>
  <p:sldIdLst>
    <p:sldId id="256" r:id="rId2"/>
    <p:sldId id="257" r:id="rId3"/>
    <p:sldId id="258" r:id="rId4"/>
    <p:sldId id="259" r:id="rId5"/>
    <p:sldId id="261" r:id="rId6"/>
    <p:sldId id="262" r:id="rId7"/>
    <p:sldId id="263" r:id="rId8"/>
    <p:sldId id="264" r:id="rId9"/>
    <p:sldId id="260"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7" d="100"/>
          <a:sy n="77" d="100"/>
        </p:scale>
        <p:origin x="2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279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5672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5492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0118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523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1799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130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335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903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3/1/2018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3065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992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3/1/2018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583512"/>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alendar/2018/3/5/148883-TA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content/wcm/key_documents_lists/138439/Proposed_Bylaws_Amendments_ERCOT_Legal_11_21_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C99BB-48E3-4E92-98F9-8CC1AE378623}"/>
              </a:ext>
            </a:extLst>
          </p:cNvPr>
          <p:cNvSpPr>
            <a:spLocks noGrp="1"/>
          </p:cNvSpPr>
          <p:nvPr>
            <p:ph type="ctrTitle"/>
          </p:nvPr>
        </p:nvSpPr>
        <p:spPr/>
        <p:txBody>
          <a:bodyPr/>
          <a:lstStyle/>
          <a:p>
            <a:r>
              <a:rPr lang="en-US" dirty="0"/>
              <a:t>March 8</a:t>
            </a:r>
            <a:r>
              <a:rPr lang="en-US" baseline="30000" dirty="0"/>
              <a:t>th</a:t>
            </a:r>
            <a:r>
              <a:rPr lang="en-US" dirty="0"/>
              <a:t> 2018</a:t>
            </a:r>
          </a:p>
        </p:txBody>
      </p:sp>
      <p:sp>
        <p:nvSpPr>
          <p:cNvPr id="3" name="Subtitle 2">
            <a:extLst>
              <a:ext uri="{FF2B5EF4-FFF2-40B4-BE49-F238E27FC236}">
                <a16:creationId xmlns:a16="http://schemas.microsoft.com/office/drawing/2014/main" id="{AF0C547C-398F-4914-9F84-B497A8622691}"/>
              </a:ext>
            </a:extLst>
          </p:cNvPr>
          <p:cNvSpPr>
            <a:spLocks noGrp="1"/>
          </p:cNvSpPr>
          <p:nvPr>
            <p:ph type="subTitle" idx="1"/>
          </p:nvPr>
        </p:nvSpPr>
        <p:spPr/>
        <p:txBody>
          <a:bodyPr/>
          <a:lstStyle/>
          <a:p>
            <a:r>
              <a:rPr lang="en-US" dirty="0"/>
              <a:t>TAC Update to COPS</a:t>
            </a:r>
          </a:p>
          <a:p>
            <a:endParaRPr lang="en-US" dirty="0"/>
          </a:p>
        </p:txBody>
      </p:sp>
    </p:spTree>
    <p:extLst>
      <p:ext uri="{BB962C8B-B14F-4D97-AF65-F5344CB8AC3E}">
        <p14:creationId xmlns:p14="http://schemas.microsoft.com/office/powerpoint/2010/main" val="1725998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7D5AA-B23F-4C5B-A040-F845CFECB81B}"/>
              </a:ext>
            </a:extLst>
          </p:cNvPr>
          <p:cNvSpPr>
            <a:spLocks noGrp="1"/>
          </p:cNvSpPr>
          <p:nvPr>
            <p:ph type="title"/>
          </p:nvPr>
        </p:nvSpPr>
        <p:spPr/>
        <p:txBody>
          <a:bodyPr/>
          <a:lstStyle/>
          <a:p>
            <a:r>
              <a:rPr lang="en-US" dirty="0"/>
              <a:t> Questions?</a:t>
            </a:r>
          </a:p>
        </p:txBody>
      </p:sp>
      <p:pic>
        <p:nvPicPr>
          <p:cNvPr id="5" name="Content Placeholder 4">
            <a:extLst>
              <a:ext uri="{FF2B5EF4-FFF2-40B4-BE49-F238E27FC236}">
                <a16:creationId xmlns:a16="http://schemas.microsoft.com/office/drawing/2014/main" id="{D40E99E9-CA7A-4C5B-9629-4E96C1A2F43A}"/>
              </a:ext>
            </a:extLst>
          </p:cNvPr>
          <p:cNvPicPr>
            <a:picLocks noGrp="1" noChangeAspect="1"/>
          </p:cNvPicPr>
          <p:nvPr>
            <p:ph idx="1"/>
          </p:nvPr>
        </p:nvPicPr>
        <p:blipFill>
          <a:blip r:embed="rId2"/>
          <a:stretch>
            <a:fillRect/>
          </a:stretch>
        </p:blipFill>
        <p:spPr>
          <a:xfrm>
            <a:off x="4759325" y="3128963"/>
            <a:ext cx="2733675" cy="1457325"/>
          </a:xfrm>
        </p:spPr>
      </p:pic>
    </p:spTree>
    <p:extLst>
      <p:ext uri="{BB962C8B-B14F-4D97-AF65-F5344CB8AC3E}">
        <p14:creationId xmlns:p14="http://schemas.microsoft.com/office/powerpoint/2010/main" val="1519258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9161-B5E0-44F4-B9EA-1A400E608F62}"/>
              </a:ext>
            </a:extLst>
          </p:cNvPr>
          <p:cNvSpPr>
            <a:spLocks noGrp="1"/>
          </p:cNvSpPr>
          <p:nvPr>
            <p:ph type="title"/>
          </p:nvPr>
        </p:nvSpPr>
        <p:spPr>
          <a:xfrm>
            <a:off x="838200" y="365125"/>
            <a:ext cx="10515600" cy="789305"/>
          </a:xfrm>
        </p:spPr>
        <p:txBody>
          <a:bodyPr/>
          <a:lstStyle/>
          <a:p>
            <a:r>
              <a:rPr lang="en-US" dirty="0"/>
              <a:t>2018 TAC Goals and Initiatives (Approved)</a:t>
            </a:r>
          </a:p>
        </p:txBody>
      </p:sp>
      <p:sp>
        <p:nvSpPr>
          <p:cNvPr id="3" name="Content Placeholder 2">
            <a:extLst>
              <a:ext uri="{FF2B5EF4-FFF2-40B4-BE49-F238E27FC236}">
                <a16:creationId xmlns:a16="http://schemas.microsoft.com/office/drawing/2014/main" id="{8DC30439-B44C-4D4D-B01D-196C681B0763}"/>
              </a:ext>
            </a:extLst>
          </p:cNvPr>
          <p:cNvSpPr>
            <a:spLocks noGrp="1"/>
          </p:cNvSpPr>
          <p:nvPr>
            <p:ph idx="1"/>
          </p:nvPr>
        </p:nvSpPr>
        <p:spPr>
          <a:xfrm>
            <a:off x="617220" y="1383030"/>
            <a:ext cx="10736580" cy="5109845"/>
          </a:xfrm>
        </p:spPr>
        <p:txBody>
          <a:bodyPr>
            <a:normAutofit fontScale="62500" lnSpcReduction="20000"/>
          </a:bodyPr>
          <a:lstStyle/>
          <a:p>
            <a:pPr lvl="1"/>
            <a:r>
              <a:rPr lang="en-US" sz="2600" b="1" dirty="0"/>
              <a:t>Align TAC and Subcommittee Goals with the ERCOT Board of Directors’ strategic vision to work with ERCOT Staff to achieve the Board’s vision for ERCOT</a:t>
            </a:r>
            <a:r>
              <a:rPr lang="en-US" sz="2600" dirty="0"/>
              <a:t>.</a:t>
            </a:r>
          </a:p>
          <a:p>
            <a:pPr lvl="1"/>
            <a:r>
              <a:rPr lang="en-US" sz="2600" dirty="0"/>
              <a:t>Maintain rules that support ERCOT system reliability, promote market solutions, and are consistent with PURA, PUC, and NERC Reliability Standards.</a:t>
            </a:r>
          </a:p>
          <a:p>
            <a:pPr lvl="1"/>
            <a:r>
              <a:rPr lang="en-US" sz="2600" dirty="0"/>
              <a:t>Pursue clarifications to market rules and guides which enhance the transparency of resource registration and requirements and clarify the entry process for new resources, with the explicit understanding that no changes will be made that affect the rights and obligations of resources currently participating in the wholesale and ancillary services markets.</a:t>
            </a:r>
          </a:p>
          <a:p>
            <a:pPr lvl="1"/>
            <a:r>
              <a:rPr lang="en-US" sz="2600" dirty="0"/>
              <a:t>Monitor resource adequacy and make improvements as necessary.</a:t>
            </a:r>
          </a:p>
          <a:p>
            <a:pPr lvl="1"/>
            <a:r>
              <a:rPr lang="en-US" sz="2600" dirty="0"/>
              <a:t>Collaborate with ERCOT Staff on current trends in fuel prices and installed resource costs through market changes.</a:t>
            </a:r>
          </a:p>
          <a:p>
            <a:pPr lvl="1"/>
            <a:r>
              <a:rPr lang="en-US" sz="2600" dirty="0"/>
              <a:t>Develop and implement needed market design corrections and improvements which are cost effective.</a:t>
            </a:r>
          </a:p>
          <a:p>
            <a:pPr lvl="1"/>
            <a:r>
              <a:rPr lang="en-US" sz="2600" dirty="0"/>
              <a:t>Pursue the appropriate implementation of load participation.</a:t>
            </a:r>
          </a:p>
          <a:p>
            <a:pPr lvl="1"/>
            <a:r>
              <a:rPr lang="en-US" sz="2600" dirty="0"/>
              <a:t>Pursue the appropriate implementation of emerging technologies.</a:t>
            </a:r>
          </a:p>
          <a:p>
            <a:pPr lvl="1"/>
            <a:r>
              <a:rPr lang="en-US" sz="2600" dirty="0"/>
              <a:t>Implement Retail Market improvements and requirements.</a:t>
            </a:r>
          </a:p>
          <a:p>
            <a:pPr lvl="1"/>
            <a:r>
              <a:rPr lang="en-US" sz="2600" dirty="0"/>
              <a:t>Facilitate market improvements necessary to leverage the capabilities of Advanced Metering Systems (AMS) in the retail market and improve the integrity and availability of AMS data to Market Participants.  </a:t>
            </a:r>
          </a:p>
          <a:p>
            <a:pPr lvl="1"/>
            <a:r>
              <a:rPr lang="en-US" sz="2600" dirty="0"/>
              <a:t>Improve settlement processes to facilitate changes in the ERCOT market design.</a:t>
            </a:r>
          </a:p>
          <a:p>
            <a:pPr lvl="1"/>
            <a:r>
              <a:rPr lang="en-US" sz="2600" dirty="0"/>
              <a:t>Collaborate with ERCOT Staff on the review of ancillary service needs and implement changes as necessary.</a:t>
            </a:r>
          </a:p>
          <a:p>
            <a:pPr lvl="1"/>
            <a:r>
              <a:rPr lang="en-US" sz="2600" dirty="0"/>
              <a:t>Maintain market rules that support open access to the ERCOT markets and transmission network.</a:t>
            </a:r>
          </a:p>
          <a:p>
            <a:pPr lvl="1"/>
            <a:r>
              <a:rPr lang="en-US" sz="2600" dirty="0"/>
              <a:t>Work with ERCOT Staff to develop Protocols and market improvements that support increased data transparency and data availability to the market.</a:t>
            </a:r>
          </a:p>
          <a:p>
            <a:pPr lvl="1"/>
            <a:r>
              <a:rPr lang="en-US" sz="2600" dirty="0"/>
              <a:t>Work with ERCOT Staff to ensure appropriate credit and collateral rules exist or are created to facilitate market changes</a:t>
            </a:r>
            <a:r>
              <a:rPr lang="en-US" dirty="0"/>
              <a:t>.</a:t>
            </a:r>
          </a:p>
          <a:p>
            <a:pPr marL="457200" lvl="1" indent="0">
              <a:buNone/>
            </a:pPr>
            <a:endParaRPr lang="en-US" dirty="0"/>
          </a:p>
        </p:txBody>
      </p:sp>
    </p:spTree>
    <p:extLst>
      <p:ext uri="{BB962C8B-B14F-4D97-AF65-F5344CB8AC3E}">
        <p14:creationId xmlns:p14="http://schemas.microsoft.com/office/powerpoint/2010/main" val="374661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DB794-C282-47E1-8ADD-AB75A7940260}"/>
              </a:ext>
            </a:extLst>
          </p:cNvPr>
          <p:cNvSpPr>
            <a:spLocks noGrp="1"/>
          </p:cNvSpPr>
          <p:nvPr>
            <p:ph type="title"/>
          </p:nvPr>
        </p:nvSpPr>
        <p:spPr/>
        <p:txBody>
          <a:bodyPr/>
          <a:lstStyle/>
          <a:p>
            <a:r>
              <a:rPr lang="en-US" dirty="0"/>
              <a:t>2018 TAC Initiatives (Approved)</a:t>
            </a:r>
          </a:p>
        </p:txBody>
      </p:sp>
      <p:sp>
        <p:nvSpPr>
          <p:cNvPr id="3" name="Content Placeholder 2">
            <a:extLst>
              <a:ext uri="{FF2B5EF4-FFF2-40B4-BE49-F238E27FC236}">
                <a16:creationId xmlns:a16="http://schemas.microsoft.com/office/drawing/2014/main" id="{885B838C-11F4-4DD4-A34C-29558D5012A2}"/>
              </a:ext>
            </a:extLst>
          </p:cNvPr>
          <p:cNvSpPr>
            <a:spLocks noGrp="1"/>
          </p:cNvSpPr>
          <p:nvPr>
            <p:ph idx="1"/>
          </p:nvPr>
        </p:nvSpPr>
        <p:spPr/>
        <p:txBody>
          <a:bodyPr>
            <a:normAutofit fontScale="85000" lnSpcReduction="20000"/>
          </a:bodyPr>
          <a:lstStyle/>
          <a:p>
            <a:pPr lvl="0"/>
            <a:r>
              <a:rPr lang="en-US" dirty="0"/>
              <a:t>Load participation in price formation – WMS/RMS </a:t>
            </a:r>
          </a:p>
          <a:p>
            <a:pPr lvl="0"/>
            <a:r>
              <a:rPr lang="en-US" dirty="0"/>
              <a:t>Outage Coordination Improvements – ROS </a:t>
            </a:r>
          </a:p>
          <a:p>
            <a:pPr lvl="0"/>
            <a:r>
              <a:rPr lang="en-US" dirty="0"/>
              <a:t>Switchable Generation – WMS</a:t>
            </a:r>
          </a:p>
          <a:p>
            <a:pPr lvl="0"/>
            <a:r>
              <a:rPr lang="en-US" dirty="0"/>
              <a:t>Distributed Energy Resources – RMS/ROS/WMS</a:t>
            </a:r>
          </a:p>
          <a:p>
            <a:pPr lvl="0"/>
            <a:r>
              <a:rPr lang="en-US" dirty="0"/>
              <a:t>Real-Time Co-optimization – WMS </a:t>
            </a:r>
          </a:p>
          <a:p>
            <a:pPr lvl="0"/>
            <a:r>
              <a:rPr lang="en-US" dirty="0"/>
              <a:t>DC Tie considerations- ROS/WMS</a:t>
            </a:r>
          </a:p>
          <a:p>
            <a:pPr lvl="0"/>
            <a:r>
              <a:rPr lang="en-US" dirty="0"/>
              <a:t>Review of Planning Processes – ROS</a:t>
            </a:r>
          </a:p>
          <a:p>
            <a:pPr lvl="0"/>
            <a:r>
              <a:rPr lang="en-US" dirty="0"/>
              <a:t>Resource Definitions - PRS</a:t>
            </a:r>
          </a:p>
          <a:p>
            <a:pPr lvl="0"/>
            <a:r>
              <a:rPr lang="en-US" dirty="0"/>
              <a:t>Process for integrating or transitioning Load in ERCOT - RMS/WMS</a:t>
            </a:r>
          </a:p>
          <a:p>
            <a:pPr lvl="0"/>
            <a:r>
              <a:rPr lang="en-US" dirty="0"/>
              <a:t>Market Continuity- RMS/WMS </a:t>
            </a:r>
          </a:p>
          <a:p>
            <a:pPr lvl="0"/>
            <a:r>
              <a:rPr lang="en-US" dirty="0"/>
              <a:t>Improve utilization of the stakeholder process - PRS</a:t>
            </a:r>
          </a:p>
          <a:p>
            <a:endParaRPr lang="en-US" dirty="0"/>
          </a:p>
        </p:txBody>
      </p:sp>
    </p:spTree>
    <p:extLst>
      <p:ext uri="{BB962C8B-B14F-4D97-AF65-F5344CB8AC3E}">
        <p14:creationId xmlns:p14="http://schemas.microsoft.com/office/powerpoint/2010/main" val="309600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6598-6CC9-4812-932A-02789752DAA7}"/>
              </a:ext>
            </a:extLst>
          </p:cNvPr>
          <p:cNvSpPr>
            <a:spLocks noGrp="1"/>
          </p:cNvSpPr>
          <p:nvPr>
            <p:ph type="title"/>
          </p:nvPr>
        </p:nvSpPr>
        <p:spPr/>
        <p:txBody>
          <a:bodyPr/>
          <a:lstStyle/>
          <a:p>
            <a:r>
              <a:rPr lang="en-US" dirty="0"/>
              <a:t>PRS Report (Voting Items)</a:t>
            </a:r>
          </a:p>
        </p:txBody>
      </p:sp>
      <p:sp>
        <p:nvSpPr>
          <p:cNvPr id="3" name="Content Placeholder 2">
            <a:extLst>
              <a:ext uri="{FF2B5EF4-FFF2-40B4-BE49-F238E27FC236}">
                <a16:creationId xmlns:a16="http://schemas.microsoft.com/office/drawing/2014/main" id="{43C0D8C7-C6BF-478E-8096-571D87045A97}"/>
              </a:ext>
            </a:extLst>
          </p:cNvPr>
          <p:cNvSpPr>
            <a:spLocks noGrp="1"/>
          </p:cNvSpPr>
          <p:nvPr>
            <p:ph idx="1"/>
          </p:nvPr>
        </p:nvSpPr>
        <p:spPr/>
        <p:txBody>
          <a:bodyPr/>
          <a:lstStyle/>
          <a:p>
            <a:r>
              <a:rPr lang="en-US" sz="2600" dirty="0" smtClean="0"/>
              <a:t>NPRR854, NOIE </a:t>
            </a:r>
            <a:r>
              <a:rPr lang="en-US" sz="2600" dirty="0"/>
              <a:t>TDSP Submittal of Meters with Bidirectional Flow Caused by Generation Interconnected at Distribution Voltage </a:t>
            </a:r>
            <a:r>
              <a:rPr lang="en-US" dirty="0"/>
              <a:t>	</a:t>
            </a:r>
          </a:p>
          <a:p>
            <a:pPr lvl="1"/>
            <a:r>
              <a:rPr lang="en-US" dirty="0"/>
              <a:t>2018 Priority</a:t>
            </a:r>
          </a:p>
          <a:p>
            <a:pPr lvl="1"/>
            <a:r>
              <a:rPr lang="en-US" dirty="0">
                <a:solidFill>
                  <a:srgbClr val="FF0000"/>
                </a:solidFill>
              </a:rPr>
              <a:t>Approved</a:t>
            </a:r>
          </a:p>
          <a:p>
            <a:r>
              <a:rPr lang="en-US" sz="2600" dirty="0" smtClean="0"/>
              <a:t>NPRR860, Day-Ahead </a:t>
            </a:r>
            <a:r>
              <a:rPr lang="en-US" sz="2600" dirty="0"/>
              <a:t>Market (DAM) Clean Up No Impact</a:t>
            </a:r>
          </a:p>
          <a:p>
            <a:pPr lvl="1"/>
            <a:r>
              <a:rPr lang="en-US" dirty="0">
                <a:solidFill>
                  <a:srgbClr val="FF0000"/>
                </a:solidFill>
              </a:rPr>
              <a:t>Approved</a:t>
            </a:r>
          </a:p>
          <a:p>
            <a:r>
              <a:rPr lang="en-US" sz="2600" dirty="0"/>
              <a:t>PRS Goals</a:t>
            </a:r>
          </a:p>
          <a:p>
            <a:pPr lvl="1"/>
            <a:r>
              <a:rPr lang="en-US" dirty="0"/>
              <a:t>Goals from 2017 Remain the same </a:t>
            </a:r>
          </a:p>
          <a:p>
            <a:pPr lvl="2"/>
            <a:r>
              <a:rPr lang="en-US" dirty="0">
                <a:solidFill>
                  <a:srgbClr val="FF0000"/>
                </a:solidFill>
              </a:rPr>
              <a:t>Approved</a:t>
            </a:r>
          </a:p>
          <a:p>
            <a:pPr lvl="1"/>
            <a:endParaRPr lang="en-US" dirty="0"/>
          </a:p>
          <a:p>
            <a:pPr lvl="1"/>
            <a:endParaRPr lang="en-US" dirty="0"/>
          </a:p>
        </p:txBody>
      </p:sp>
    </p:spTree>
    <p:extLst>
      <p:ext uri="{BB962C8B-B14F-4D97-AF65-F5344CB8AC3E}">
        <p14:creationId xmlns:p14="http://schemas.microsoft.com/office/powerpoint/2010/main" val="377905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B151A-8ACC-4FB7-A5C4-D98E268C8006}"/>
              </a:ext>
            </a:extLst>
          </p:cNvPr>
          <p:cNvSpPr>
            <a:spLocks noGrp="1"/>
          </p:cNvSpPr>
          <p:nvPr>
            <p:ph type="title"/>
          </p:nvPr>
        </p:nvSpPr>
        <p:spPr>
          <a:xfrm>
            <a:off x="1202499" y="456565"/>
            <a:ext cx="10151300" cy="1325563"/>
          </a:xfrm>
        </p:spPr>
        <p:txBody>
          <a:bodyPr/>
          <a:lstStyle/>
          <a:p>
            <a:r>
              <a:rPr lang="en-US" dirty="0"/>
              <a:t>WMS  Update – No Voting Items</a:t>
            </a:r>
          </a:p>
        </p:txBody>
      </p:sp>
      <p:sp>
        <p:nvSpPr>
          <p:cNvPr id="3" name="Content Placeholder 2">
            <a:extLst>
              <a:ext uri="{FF2B5EF4-FFF2-40B4-BE49-F238E27FC236}">
                <a16:creationId xmlns:a16="http://schemas.microsoft.com/office/drawing/2014/main" id="{184A5CE9-AAED-4648-8849-ED940C87B523}"/>
              </a:ext>
            </a:extLst>
          </p:cNvPr>
          <p:cNvSpPr>
            <a:spLocks noGrp="1"/>
          </p:cNvSpPr>
          <p:nvPr>
            <p:ph idx="1"/>
          </p:nvPr>
        </p:nvSpPr>
        <p:spPr>
          <a:xfrm>
            <a:off x="1202498" y="1917065"/>
            <a:ext cx="10151301" cy="4351338"/>
          </a:xfrm>
        </p:spPr>
        <p:txBody>
          <a:bodyPr/>
          <a:lstStyle/>
          <a:p>
            <a:r>
              <a:rPr lang="en-US" sz="2600" dirty="0"/>
              <a:t>NPRR 858, Provide Complete Current Operating Plan (COP) Data</a:t>
            </a:r>
          </a:p>
          <a:p>
            <a:pPr marL="544068" lvl="1" indent="-342900"/>
            <a:r>
              <a:rPr lang="en-US" sz="2200" dirty="0" smtClean="0"/>
              <a:t>Endorsed </a:t>
            </a:r>
            <a:r>
              <a:rPr lang="en-US" sz="2200" dirty="0"/>
              <a:t>as submitted</a:t>
            </a:r>
          </a:p>
          <a:p>
            <a:r>
              <a:rPr lang="en-US" sz="2600" dirty="0"/>
              <a:t>NPRR864, RUC Modifications to Consider Market-Based Solutions</a:t>
            </a:r>
          </a:p>
          <a:p>
            <a:pPr marL="544068" lvl="1" indent="-342900"/>
            <a:r>
              <a:rPr lang="en-US" sz="2200" dirty="0"/>
              <a:t>Endorsed as amended by 1/31/18 ERCOT comments and revised by 1/31/18 WMS</a:t>
            </a:r>
          </a:p>
          <a:p>
            <a:pPr marL="91440" lvl="1" indent="-91440">
              <a:spcBef>
                <a:spcPts val="1200"/>
              </a:spcBef>
              <a:spcAft>
                <a:spcPts val="200"/>
              </a:spcAft>
              <a:buSzPct val="100000"/>
              <a:buFont typeface="Calibri" panose="020F0502020204030204" pitchFamily="34" charset="0"/>
              <a:buChar char=" "/>
            </a:pPr>
            <a:r>
              <a:rPr lang="en-US" sz="2600" dirty="0" smtClean="0"/>
              <a:t>NPRR807</a:t>
            </a:r>
            <a:r>
              <a:rPr lang="en-US" sz="2600" dirty="0"/>
              <a:t>, Day-Ahead Market Price Correction</a:t>
            </a:r>
          </a:p>
          <a:p>
            <a:pPr marL="544068" lvl="1" indent="-342900"/>
            <a:r>
              <a:rPr lang="en-US" sz="2200" dirty="0" smtClean="0"/>
              <a:t>Endorsed </a:t>
            </a:r>
            <a:r>
              <a:rPr lang="en-US" sz="2200" dirty="0"/>
              <a:t>as amended by 1/17/18 ERCOT comments</a:t>
            </a:r>
          </a:p>
          <a:p>
            <a:pPr marL="544068" lvl="1" indent="-342900"/>
            <a:r>
              <a:rPr lang="en-US" sz="2200" dirty="0">
                <a:solidFill>
                  <a:srgbClr val="FF0000"/>
                </a:solidFill>
              </a:rPr>
              <a:t>Will be submitted to TAC for March 2018 Vote</a:t>
            </a:r>
          </a:p>
          <a:p>
            <a:pPr marL="0" lvl="1" indent="0">
              <a:buNone/>
            </a:pPr>
            <a:endParaRPr lang="en-US" sz="2200" dirty="0"/>
          </a:p>
          <a:p>
            <a:pPr marL="0" lvl="1" indent="0">
              <a:buNone/>
            </a:pPr>
            <a:endParaRPr lang="en-US" sz="2600" dirty="0"/>
          </a:p>
          <a:p>
            <a:pPr marL="0" indent="0">
              <a:buNone/>
            </a:pPr>
            <a:endParaRPr lang="en-US" dirty="0"/>
          </a:p>
        </p:txBody>
      </p:sp>
    </p:spTree>
    <p:extLst>
      <p:ext uri="{BB962C8B-B14F-4D97-AF65-F5344CB8AC3E}">
        <p14:creationId xmlns:p14="http://schemas.microsoft.com/office/powerpoint/2010/main" val="2174223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94F5C-D3EB-460E-8F07-86B73D563EAA}"/>
              </a:ext>
            </a:extLst>
          </p:cNvPr>
          <p:cNvSpPr>
            <a:spLocks noGrp="1"/>
          </p:cNvSpPr>
          <p:nvPr>
            <p:ph type="title"/>
          </p:nvPr>
        </p:nvSpPr>
        <p:spPr/>
        <p:txBody>
          <a:bodyPr/>
          <a:lstStyle/>
          <a:p>
            <a:r>
              <a:rPr lang="en-US" dirty="0"/>
              <a:t>COPS Update &amp; Taskforce </a:t>
            </a:r>
            <a:r>
              <a:rPr lang="en-US" dirty="0" smtClean="0"/>
              <a:t>Restructuring</a:t>
            </a:r>
            <a:endParaRPr lang="en-US" dirty="0"/>
          </a:p>
        </p:txBody>
      </p:sp>
      <p:sp>
        <p:nvSpPr>
          <p:cNvPr id="3" name="Content Placeholder 2">
            <a:extLst>
              <a:ext uri="{FF2B5EF4-FFF2-40B4-BE49-F238E27FC236}">
                <a16:creationId xmlns:a16="http://schemas.microsoft.com/office/drawing/2014/main" id="{AB3FD05C-067E-4381-80A2-4E28F10ABBCF}"/>
              </a:ext>
            </a:extLst>
          </p:cNvPr>
          <p:cNvSpPr>
            <a:spLocks noGrp="1"/>
          </p:cNvSpPr>
          <p:nvPr>
            <p:ph idx="1"/>
          </p:nvPr>
        </p:nvSpPr>
        <p:spPr/>
        <p:txBody>
          <a:bodyPr>
            <a:normAutofit/>
          </a:bodyPr>
          <a:lstStyle/>
          <a:p>
            <a:r>
              <a:rPr lang="en-US" sz="2600" dirty="0"/>
              <a:t>COPS</a:t>
            </a:r>
          </a:p>
          <a:p>
            <a:pPr marL="544068" lvl="1" indent="-342900"/>
            <a:r>
              <a:rPr lang="en-US" sz="2200" dirty="0"/>
              <a:t>Confirmation of Chair Heddie Lookadoo and Vice Chair John </a:t>
            </a:r>
            <a:r>
              <a:rPr lang="en-US" sz="2200" dirty="0"/>
              <a:t>Moschos </a:t>
            </a:r>
            <a:endParaRPr lang="en-US" sz="2200" dirty="0"/>
          </a:p>
          <a:p>
            <a:pPr lvl="2"/>
            <a:r>
              <a:rPr lang="en-US" dirty="0">
                <a:solidFill>
                  <a:srgbClr val="FF0000"/>
                </a:solidFill>
              </a:rPr>
              <a:t>Approved</a:t>
            </a:r>
          </a:p>
          <a:p>
            <a:pPr marL="544068" lvl="1" indent="-342900"/>
            <a:r>
              <a:rPr lang="en-US" sz="2200" dirty="0"/>
              <a:t>COPS Goals</a:t>
            </a:r>
          </a:p>
          <a:p>
            <a:pPr lvl="2"/>
            <a:r>
              <a:rPr lang="en-US" dirty="0">
                <a:solidFill>
                  <a:srgbClr val="FF0000"/>
                </a:solidFill>
              </a:rPr>
              <a:t>Approved</a:t>
            </a:r>
          </a:p>
          <a:p>
            <a:r>
              <a:rPr lang="en-US" sz="2600" dirty="0"/>
              <a:t>Taskforce Restructuring</a:t>
            </a:r>
          </a:p>
          <a:p>
            <a:pPr marL="544068" lvl="1" indent="-342900"/>
            <a:r>
              <a:rPr lang="en-US" sz="2200" dirty="0"/>
              <a:t>PPT can be found on TAC Site under February 22 Meeting</a:t>
            </a:r>
          </a:p>
          <a:p>
            <a:pPr marL="544068" lvl="1" indent="-342900"/>
            <a:r>
              <a:rPr lang="en-US" sz="2200" dirty="0"/>
              <a:t>Recommended to move forward to proceed with </a:t>
            </a:r>
            <a:r>
              <a:rPr lang="en-US" sz="2200" dirty="0"/>
              <a:t>Taskforce </a:t>
            </a:r>
            <a:r>
              <a:rPr lang="en-US" sz="2200" dirty="0"/>
              <a:t>Recommendations</a:t>
            </a:r>
          </a:p>
          <a:p>
            <a:pPr marL="544068" lvl="1" indent="-342900"/>
            <a:r>
              <a:rPr lang="en-US" sz="2200" dirty="0"/>
              <a:t>March </a:t>
            </a:r>
            <a:r>
              <a:rPr lang="en-US" sz="2200" dirty="0"/>
              <a:t>5th Taskforce Meeting Scheduled - </a:t>
            </a:r>
            <a:r>
              <a:rPr lang="en-US" sz="2200" dirty="0">
                <a:hlinkClick r:id="rId2"/>
              </a:rPr>
              <a:t>http://www.ercot.com/calendar/2018/3/5/148883-TAC</a:t>
            </a:r>
            <a:endParaRPr lang="en-US" sz="2200" dirty="0"/>
          </a:p>
          <a:p>
            <a:pPr lvl="1"/>
            <a:endParaRPr lang="en-US" dirty="0"/>
          </a:p>
          <a:p>
            <a:pPr marL="914400" lvl="2" indent="0">
              <a:buNone/>
            </a:pPr>
            <a:endParaRPr lang="en-US" dirty="0">
              <a:solidFill>
                <a:srgbClr val="FF0000"/>
              </a:solidFill>
            </a:endParaRPr>
          </a:p>
          <a:p>
            <a:pPr marL="914400" lvl="2" indent="0">
              <a:buNone/>
            </a:pPr>
            <a:endParaRPr lang="en-US" dirty="0">
              <a:solidFill>
                <a:srgbClr val="FF0000"/>
              </a:solidFill>
            </a:endParaRPr>
          </a:p>
          <a:p>
            <a:pPr lvl="1"/>
            <a:endParaRPr lang="en-US" dirty="0"/>
          </a:p>
          <a:p>
            <a:endParaRPr lang="en-US" dirty="0"/>
          </a:p>
        </p:txBody>
      </p:sp>
    </p:spTree>
    <p:extLst>
      <p:ext uri="{BB962C8B-B14F-4D97-AF65-F5344CB8AC3E}">
        <p14:creationId xmlns:p14="http://schemas.microsoft.com/office/powerpoint/2010/main" val="2902066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5088B-6BA4-497E-A6B9-6ABEAC005D07}"/>
              </a:ext>
            </a:extLst>
          </p:cNvPr>
          <p:cNvSpPr>
            <a:spLocks noGrp="1"/>
          </p:cNvSpPr>
          <p:nvPr>
            <p:ph type="title"/>
          </p:nvPr>
        </p:nvSpPr>
        <p:spPr/>
        <p:txBody>
          <a:bodyPr/>
          <a:lstStyle/>
          <a:p>
            <a:r>
              <a:rPr lang="en-US" dirty="0"/>
              <a:t>RMS Update</a:t>
            </a:r>
          </a:p>
        </p:txBody>
      </p:sp>
      <p:sp>
        <p:nvSpPr>
          <p:cNvPr id="3" name="Content Placeholder 2">
            <a:extLst>
              <a:ext uri="{FF2B5EF4-FFF2-40B4-BE49-F238E27FC236}">
                <a16:creationId xmlns:a16="http://schemas.microsoft.com/office/drawing/2014/main" id="{69CD9A15-61A1-4896-8F1C-547F3326D201}"/>
              </a:ext>
            </a:extLst>
          </p:cNvPr>
          <p:cNvSpPr>
            <a:spLocks noGrp="1"/>
          </p:cNvSpPr>
          <p:nvPr>
            <p:ph idx="1"/>
          </p:nvPr>
        </p:nvSpPr>
        <p:spPr/>
        <p:txBody>
          <a:bodyPr>
            <a:normAutofit fontScale="77500" lnSpcReduction="20000"/>
          </a:bodyPr>
          <a:lstStyle/>
          <a:p>
            <a:pPr>
              <a:lnSpc>
                <a:spcPct val="110000"/>
              </a:lnSpc>
            </a:pPr>
            <a:r>
              <a:rPr lang="en-US" sz="3700" dirty="0"/>
              <a:t>RMS </a:t>
            </a:r>
            <a:r>
              <a:rPr lang="en-US" sz="3700" dirty="0" smtClean="0"/>
              <a:t>WG/TF Leadership </a:t>
            </a:r>
            <a:r>
              <a:rPr lang="en-US" sz="3700" dirty="0"/>
              <a:t>Confirmed</a:t>
            </a:r>
          </a:p>
          <a:p>
            <a:pPr marL="91440" lvl="1" indent="-91440">
              <a:lnSpc>
                <a:spcPct val="110000"/>
              </a:lnSpc>
              <a:spcBef>
                <a:spcPts val="1200"/>
              </a:spcBef>
              <a:spcAft>
                <a:spcPts val="200"/>
              </a:spcAft>
              <a:buSzPct val="100000"/>
              <a:buFont typeface="Calibri" panose="020F0502020204030204" pitchFamily="34" charset="0"/>
              <a:buChar char=" "/>
            </a:pPr>
            <a:r>
              <a:rPr lang="en-US" sz="3700" dirty="0"/>
              <a:t>Approved Voting </a:t>
            </a:r>
            <a:r>
              <a:rPr lang="en-US" sz="3700" dirty="0" smtClean="0"/>
              <a:t>Items</a:t>
            </a:r>
          </a:p>
          <a:p>
            <a:pPr marL="544068" lvl="1" indent="-342900">
              <a:lnSpc>
                <a:spcPct val="110000"/>
              </a:lnSpc>
              <a:buSzPct val="100000"/>
            </a:pPr>
            <a:r>
              <a:rPr lang="en-US" sz="3600" dirty="0"/>
              <a:t>NPRR853 </a:t>
            </a:r>
            <a:r>
              <a:rPr lang="en-US" sz="3600" dirty="0"/>
              <a:t>– Availability of ERCOT Estimated Interval Meter Data</a:t>
            </a:r>
          </a:p>
          <a:p>
            <a:pPr marL="91440" lvl="1" indent="-91440">
              <a:lnSpc>
                <a:spcPct val="110000"/>
              </a:lnSpc>
              <a:spcBef>
                <a:spcPts val="1200"/>
              </a:spcBef>
              <a:spcAft>
                <a:spcPts val="200"/>
              </a:spcAft>
              <a:buSzPct val="100000"/>
              <a:buFont typeface="Calibri" panose="020F0502020204030204" pitchFamily="34" charset="0"/>
              <a:buChar char=" "/>
            </a:pPr>
            <a:r>
              <a:rPr lang="en-US" sz="3700" dirty="0" smtClean="0"/>
              <a:t>Tabled Voting Items </a:t>
            </a:r>
            <a:endParaRPr lang="en-US" sz="3700" dirty="0"/>
          </a:p>
          <a:p>
            <a:pPr marL="544068" lvl="1" indent="-342900">
              <a:lnSpc>
                <a:spcPct val="110000"/>
              </a:lnSpc>
            </a:pPr>
            <a:r>
              <a:rPr lang="en-US" sz="3600" dirty="0" smtClean="0"/>
              <a:t>NPRR850, </a:t>
            </a:r>
            <a:r>
              <a:rPr lang="en-US" sz="3600" dirty="0"/>
              <a:t>Market Suspension and </a:t>
            </a:r>
            <a:r>
              <a:rPr lang="en-US" sz="3600" dirty="0" smtClean="0"/>
              <a:t>Restart</a:t>
            </a:r>
            <a:endParaRPr lang="en-US" sz="3600" dirty="0"/>
          </a:p>
          <a:p>
            <a:pPr marL="544068" lvl="1" indent="-342900">
              <a:lnSpc>
                <a:spcPct val="110000"/>
              </a:lnSpc>
            </a:pPr>
            <a:r>
              <a:rPr lang="en-US" sz="3600" dirty="0"/>
              <a:t>NPRR 851, Procedure for Managing Disconnections for Bidirectional Electrical Connections at Transmission Level Voltages</a:t>
            </a:r>
          </a:p>
          <a:p>
            <a:pPr marL="91440" lvl="1" indent="-91440">
              <a:lnSpc>
                <a:spcPct val="110000"/>
              </a:lnSpc>
              <a:spcBef>
                <a:spcPts val="1200"/>
              </a:spcBef>
              <a:spcAft>
                <a:spcPts val="200"/>
              </a:spcAft>
              <a:buSzPct val="100000"/>
              <a:buFont typeface="Calibri" panose="020F0502020204030204" pitchFamily="34" charset="0"/>
              <a:buChar char=" "/>
            </a:pPr>
            <a:r>
              <a:rPr lang="en-US" sz="3700" dirty="0"/>
              <a:t>AMWG sun-</a:t>
            </a:r>
            <a:r>
              <a:rPr lang="en-US" sz="3700" dirty="0" err="1"/>
              <a:t>setted</a:t>
            </a:r>
            <a:r>
              <a:rPr lang="en-US" sz="3700" dirty="0"/>
              <a:t> (inactivate)</a:t>
            </a:r>
          </a:p>
          <a:p>
            <a:pPr marL="457200" lvl="1" indent="0">
              <a:buNone/>
            </a:pPr>
            <a:endParaRPr lang="en-US" dirty="0"/>
          </a:p>
          <a:p>
            <a:pPr marL="914400" lvl="2" indent="0">
              <a:buNone/>
            </a:pPr>
            <a:endParaRPr lang="en-US" dirty="0"/>
          </a:p>
        </p:txBody>
      </p:sp>
    </p:spTree>
    <p:extLst>
      <p:ext uri="{BB962C8B-B14F-4D97-AF65-F5344CB8AC3E}">
        <p14:creationId xmlns:p14="http://schemas.microsoft.com/office/powerpoint/2010/main" val="218945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C7B36-CD1A-488B-8CBF-FD3B146D28D4}"/>
              </a:ext>
            </a:extLst>
          </p:cNvPr>
          <p:cNvSpPr>
            <a:spLocks noGrp="1"/>
          </p:cNvSpPr>
          <p:nvPr>
            <p:ph type="title"/>
          </p:nvPr>
        </p:nvSpPr>
        <p:spPr/>
        <p:txBody>
          <a:bodyPr/>
          <a:lstStyle/>
          <a:p>
            <a:r>
              <a:rPr lang="en-US" dirty="0"/>
              <a:t>ERCOT updates</a:t>
            </a:r>
          </a:p>
        </p:txBody>
      </p:sp>
      <p:sp>
        <p:nvSpPr>
          <p:cNvPr id="3" name="Content Placeholder 2">
            <a:extLst>
              <a:ext uri="{FF2B5EF4-FFF2-40B4-BE49-F238E27FC236}">
                <a16:creationId xmlns:a16="http://schemas.microsoft.com/office/drawing/2014/main" id="{3FF85829-9A8E-4EC6-80A8-315ACEBAA1DA}"/>
              </a:ext>
            </a:extLst>
          </p:cNvPr>
          <p:cNvSpPr>
            <a:spLocks noGrp="1"/>
          </p:cNvSpPr>
          <p:nvPr>
            <p:ph idx="1"/>
          </p:nvPr>
        </p:nvSpPr>
        <p:spPr/>
        <p:txBody>
          <a:bodyPr>
            <a:normAutofit/>
          </a:bodyPr>
          <a:lstStyle/>
          <a:p>
            <a:r>
              <a:rPr lang="en-US" dirty="0"/>
              <a:t>Amendments to Bylaws </a:t>
            </a:r>
            <a:r>
              <a:rPr lang="en-US" dirty="0">
                <a:hlinkClick r:id="rId2"/>
              </a:rPr>
              <a:t>http://</a:t>
            </a:r>
            <a:r>
              <a:rPr lang="en-US" dirty="0" smtClean="0">
                <a:hlinkClick r:id="rId2"/>
              </a:rPr>
              <a:t>www.ercot.com/content/wcm/key_documents_lists/138439/Proposed_Bylaws_Amendments_ERCOT_Legal_11_21_2017.docx</a:t>
            </a:r>
            <a:endParaRPr lang="en-US" dirty="0" smtClean="0"/>
          </a:p>
          <a:p>
            <a:pPr lvl="1"/>
            <a:r>
              <a:rPr lang="en-US" sz="2000" dirty="0" smtClean="0"/>
              <a:t>Notable Changes</a:t>
            </a:r>
            <a:endParaRPr lang="en-US" sz="2000" dirty="0"/>
          </a:p>
          <a:p>
            <a:pPr lvl="2"/>
            <a:r>
              <a:rPr lang="en-US" sz="2000" dirty="0"/>
              <a:t>Definition of </a:t>
            </a:r>
            <a:r>
              <a:rPr lang="en-US" sz="2000" dirty="0" smtClean="0"/>
              <a:t>Affiliate, Member, Officer</a:t>
            </a:r>
            <a:endParaRPr lang="en-US" sz="2000" dirty="0"/>
          </a:p>
          <a:p>
            <a:pPr lvl="1"/>
            <a:r>
              <a:rPr lang="en-US" sz="2000" dirty="0" smtClean="0"/>
              <a:t>Southern </a:t>
            </a:r>
            <a:r>
              <a:rPr lang="en-US" sz="2000" dirty="0"/>
              <a:t>Cross Transmission </a:t>
            </a:r>
          </a:p>
          <a:p>
            <a:pPr lvl="2"/>
            <a:r>
              <a:rPr lang="en-US" sz="2000" dirty="0"/>
              <a:t>PUCT Project 4634 and Docket #45624</a:t>
            </a:r>
          </a:p>
          <a:p>
            <a:pPr lvl="2"/>
            <a:r>
              <a:rPr lang="en-US" sz="2000" dirty="0"/>
              <a:t>ERCOT Legal recommends that TAC consider the IOU and independent Power Marketing Segment as appropriate segments for Southern Cross</a:t>
            </a:r>
          </a:p>
          <a:p>
            <a:pPr marL="914400" lvl="2" indent="0">
              <a:buNone/>
            </a:pPr>
            <a:endParaRPr lang="en-US" dirty="0"/>
          </a:p>
        </p:txBody>
      </p:sp>
    </p:spTree>
    <p:extLst>
      <p:ext uri="{BB962C8B-B14F-4D97-AF65-F5344CB8AC3E}">
        <p14:creationId xmlns:p14="http://schemas.microsoft.com/office/powerpoint/2010/main" val="3194259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1AC62-F7BF-4D02-8F8F-D689B0C7A905}"/>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DE569A51-6B9F-4224-B881-0A4D3194BDC3}"/>
              </a:ext>
            </a:extLst>
          </p:cNvPr>
          <p:cNvSpPr>
            <a:spLocks noGrp="1"/>
          </p:cNvSpPr>
          <p:nvPr>
            <p:ph idx="1"/>
          </p:nvPr>
        </p:nvSpPr>
        <p:spPr/>
        <p:txBody>
          <a:bodyPr/>
          <a:lstStyle/>
          <a:p>
            <a:r>
              <a:rPr lang="en-US" dirty="0"/>
              <a:t>NOGGRR149 – Revision to Definition of Transmission Operator</a:t>
            </a:r>
          </a:p>
          <a:p>
            <a:pPr lvl="1"/>
            <a:r>
              <a:rPr lang="en-US" dirty="0"/>
              <a:t>SPGG has commitment to PUC to find a solution</a:t>
            </a:r>
          </a:p>
          <a:p>
            <a:pPr lvl="1"/>
            <a:r>
              <a:rPr lang="en-US" dirty="0">
                <a:solidFill>
                  <a:srgbClr val="FF0000"/>
                </a:solidFill>
              </a:rPr>
              <a:t>Rejected by TAC</a:t>
            </a:r>
          </a:p>
          <a:p>
            <a:pPr lvl="1"/>
            <a:endParaRPr lang="en-US" dirty="0"/>
          </a:p>
          <a:p>
            <a:pPr marL="457200" lvl="1" indent="0">
              <a:buNone/>
            </a:pPr>
            <a:endParaRPr lang="en-US" dirty="0"/>
          </a:p>
        </p:txBody>
      </p:sp>
    </p:spTree>
    <p:extLst>
      <p:ext uri="{BB962C8B-B14F-4D97-AF65-F5344CB8AC3E}">
        <p14:creationId xmlns:p14="http://schemas.microsoft.com/office/powerpoint/2010/main" val="376899041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327</TotalTime>
  <Words>623</Words>
  <Application>Microsoft Office PowerPoint</Application>
  <PresentationFormat>Widescreen</PresentationFormat>
  <Paragraphs>81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March 8th 2018</vt:lpstr>
      <vt:lpstr>2018 TAC Goals and Initiatives (Approved)</vt:lpstr>
      <vt:lpstr>2018 TAC Initiatives (Approved)</vt:lpstr>
      <vt:lpstr>PRS Report (Voting Items)</vt:lpstr>
      <vt:lpstr>WMS  Update – No Voting Items</vt:lpstr>
      <vt:lpstr>COPS Update &amp; Taskforce Restructuring</vt:lpstr>
      <vt:lpstr>RMS Update</vt:lpstr>
      <vt:lpstr>ERCOT updates</vt:lpstr>
      <vt:lpstr>Other Business</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8th 2018</dc:title>
  <dc:creator>Heddie Lookadoo</dc:creator>
  <cp:lastModifiedBy>Moschos, John</cp:lastModifiedBy>
  <cp:revision>14</cp:revision>
  <dcterms:created xsi:type="dcterms:W3CDTF">2018-02-28T09:48:55Z</dcterms:created>
  <dcterms:modified xsi:type="dcterms:W3CDTF">2018-03-01T20:26:54Z</dcterms:modified>
</cp:coreProperties>
</file>