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67" r:id="rId2"/>
    <p:sldMasterId id="2147483669" r:id="rId3"/>
    <p:sldMasterId id="2147483688" r:id="rId4"/>
  </p:sldMasterIdLst>
  <p:notesMasterIdLst>
    <p:notesMasterId r:id="rId38"/>
  </p:notesMasterIdLst>
  <p:handoutMasterIdLst>
    <p:handoutMasterId r:id="rId39"/>
  </p:handoutMasterIdLst>
  <p:sldIdLst>
    <p:sldId id="282" r:id="rId5"/>
    <p:sldId id="292" r:id="rId6"/>
    <p:sldId id="300" r:id="rId7"/>
    <p:sldId id="301" r:id="rId8"/>
    <p:sldId id="302" r:id="rId9"/>
    <p:sldId id="303" r:id="rId10"/>
    <p:sldId id="304" r:id="rId11"/>
    <p:sldId id="305" r:id="rId12"/>
    <p:sldId id="320" r:id="rId13"/>
    <p:sldId id="306" r:id="rId14"/>
    <p:sldId id="321" r:id="rId15"/>
    <p:sldId id="322" r:id="rId16"/>
    <p:sldId id="307" r:id="rId17"/>
    <p:sldId id="323" r:id="rId18"/>
    <p:sldId id="308" r:id="rId19"/>
    <p:sldId id="309" r:id="rId20"/>
    <p:sldId id="310" r:id="rId21"/>
    <p:sldId id="312" r:id="rId22"/>
    <p:sldId id="311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4" r:id="rId31"/>
    <p:sldId id="325" r:id="rId32"/>
    <p:sldId id="326" r:id="rId33"/>
    <p:sldId id="327" r:id="rId34"/>
    <p:sldId id="328" r:id="rId35"/>
    <p:sldId id="299" r:id="rId36"/>
    <p:sldId id="291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64" userDrawn="1">
          <p15:clr>
            <a:srgbClr val="A4A3A4"/>
          </p15:clr>
        </p15:guide>
        <p15:guide id="4" pos="3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00AEC7"/>
    <a:srgbClr val="EAEAEA"/>
    <a:srgbClr val="FFDBB7"/>
    <a:srgbClr val="FF8200"/>
    <a:srgbClr val="FFD100"/>
    <a:srgbClr val="26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956" autoAdjust="0"/>
  </p:normalViewPr>
  <p:slideViewPr>
    <p:cSldViewPr showGuides="1">
      <p:cViewPr varScale="1">
        <p:scale>
          <a:sx n="90" d="100"/>
          <a:sy n="90" d="100"/>
        </p:scale>
        <p:origin x="426" y="84"/>
      </p:cViewPr>
      <p:guideLst>
        <p:guide orient="horz" pos="2160"/>
        <p:guide pos="2880"/>
        <p:guide orient="horz" pos="2064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4952" y="2514600"/>
            <a:ext cx="5565648" cy="1828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800"/>
              </a:spcBef>
              <a:buFontTx/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4636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No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822960"/>
            <a:ext cx="8535924" cy="557784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800"/>
              </a:spcBef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800"/>
              </a:spcBef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800"/>
              </a:spcBef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84520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cen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743200" y="731520"/>
            <a:ext cx="6102096" cy="1021080"/>
          </a:xfrm>
          <a:prstGeom prst="rect">
            <a:avLst/>
          </a:prstGeom>
        </p:spPr>
        <p:txBody>
          <a:bodyPr wrap="square" tIns="4572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AE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01752" y="838200"/>
            <a:ext cx="2133600" cy="762000"/>
          </a:xfrm>
          <a:prstGeom prst="roundRect">
            <a:avLst>
              <a:gd name="adj" fmla="val 20968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1752" y="838200"/>
            <a:ext cx="2133600" cy="761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Scenario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244114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743200" y="731520"/>
            <a:ext cx="6102096" cy="1021080"/>
          </a:xfrm>
          <a:prstGeom prst="rect">
            <a:avLst/>
          </a:prstGeom>
        </p:spPr>
        <p:txBody>
          <a:bodyPr wrap="square" tIns="4572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AE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301752" y="838200"/>
            <a:ext cx="2133600" cy="762000"/>
          </a:xfrm>
          <a:prstGeom prst="roundRect">
            <a:avLst>
              <a:gd name="adj" fmla="val 20968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1752" y="838200"/>
            <a:ext cx="2133600" cy="761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Example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2703530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lass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743200" y="731520"/>
            <a:ext cx="6102096" cy="1021080"/>
          </a:xfrm>
          <a:prstGeom prst="rect">
            <a:avLst/>
          </a:prstGeom>
        </p:spPr>
        <p:txBody>
          <a:bodyPr wrap="square" tIns="4572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AE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301752" y="838200"/>
            <a:ext cx="2133600" cy="762000"/>
          </a:xfrm>
          <a:prstGeom prst="roundRect">
            <a:avLst>
              <a:gd name="adj" fmla="val 20968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1752" y="838200"/>
            <a:ext cx="2133600" cy="761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Activity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225447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ub 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61665"/>
          </a:xfrm>
          <a:prstGeom prst="rect">
            <a:avLst/>
          </a:prstGeom>
        </p:spPr>
        <p:txBody>
          <a:bodyPr tIns="45720" bIns="4572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AE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183134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149402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1828800"/>
            <a:ext cx="8077200" cy="29337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56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0352" y="1828800"/>
            <a:ext cx="8077200" cy="2933700"/>
          </a:xfrm>
          <a:prstGeom prst="rect">
            <a:avLst/>
          </a:prstGeom>
        </p:spPr>
        <p:txBody>
          <a:bodyPr anchor="ctr"/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561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0352" y="1828800"/>
            <a:ext cx="8077200" cy="29337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13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394353"/>
            <a:ext cx="8535924" cy="493024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rgbClr val="5B6770"/>
                </a:solidFill>
                <a:latin typeface="+mj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b="0">
                <a:solidFill>
                  <a:srgbClr val="5B6770"/>
                </a:solidFill>
                <a:latin typeface="+mj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800"/>
              </a:spcBef>
              <a:defRPr>
                <a:solidFill>
                  <a:srgbClr val="5B6770"/>
                </a:solidFill>
                <a:latin typeface="+mj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800"/>
              </a:spcBef>
              <a:defRPr sz="2000">
                <a:solidFill>
                  <a:srgbClr val="5B6770"/>
                </a:solidFill>
                <a:latin typeface="+mj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800"/>
              </a:spcBef>
              <a:defRPr sz="2000">
                <a:solidFill>
                  <a:srgbClr val="5B6770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3276" y="731520"/>
            <a:ext cx="8537448" cy="461665"/>
          </a:xfrm>
          <a:prstGeom prst="rect">
            <a:avLst/>
          </a:prstGeom>
        </p:spPr>
        <p:txBody>
          <a:bodyPr tIns="45720" bIns="4572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390349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No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822960"/>
            <a:ext cx="8535924" cy="557784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800"/>
              </a:spcBef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800"/>
              </a:spcBef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800"/>
              </a:spcBef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7360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Sub 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3276" y="731520"/>
            <a:ext cx="8537448" cy="461665"/>
          </a:xfrm>
          <a:prstGeom prst="rect">
            <a:avLst/>
          </a:prstGeom>
        </p:spPr>
        <p:txBody>
          <a:bodyPr tIns="45720" bIns="4572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228147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Scen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743200" y="731521"/>
            <a:ext cx="6097524" cy="1021080"/>
          </a:xfrm>
          <a:prstGeom prst="rect">
            <a:avLst/>
          </a:prstGeom>
        </p:spPr>
        <p:txBody>
          <a:bodyPr wrap="square" tIns="45720" bIns="4572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301752" y="838200"/>
            <a:ext cx="2133600" cy="762000"/>
          </a:xfrm>
          <a:prstGeom prst="roundRect">
            <a:avLst>
              <a:gd name="adj" fmla="val 20968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/>
            </a:soli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1752" y="838200"/>
            <a:ext cx="2133600" cy="761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00" b="1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Scenario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300143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743200" y="731521"/>
            <a:ext cx="6097524" cy="1021080"/>
          </a:xfrm>
          <a:prstGeom prst="rect">
            <a:avLst/>
          </a:prstGeom>
        </p:spPr>
        <p:txBody>
          <a:bodyPr wrap="square" tIns="45720" bIns="4572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301752" y="838200"/>
            <a:ext cx="2133600" cy="762000"/>
          </a:xfrm>
          <a:prstGeom prst="roundRect">
            <a:avLst>
              <a:gd name="adj" fmla="val 20968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/>
            </a:soli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1752" y="838200"/>
            <a:ext cx="2133600" cy="761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Example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209552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Class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301752" y="838200"/>
            <a:ext cx="2133600" cy="762000"/>
          </a:xfrm>
          <a:prstGeom prst="roundRect">
            <a:avLst>
              <a:gd name="adj" fmla="val 20968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1752" y="838200"/>
            <a:ext cx="2133600" cy="761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Activity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743200" y="731521"/>
            <a:ext cx="6097524" cy="1021080"/>
          </a:xfrm>
          <a:prstGeom prst="rect">
            <a:avLst/>
          </a:prstGeom>
        </p:spPr>
        <p:txBody>
          <a:bodyPr wrap="square" tIns="45720" bIns="4572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35710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125807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395246"/>
            <a:ext cx="8540496" cy="49293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800"/>
              </a:spcBef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800"/>
              </a:spcBef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800"/>
              </a:spcBef>
              <a:defRPr sz="20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61665"/>
          </a:xfrm>
          <a:prstGeom prst="rect">
            <a:avLst/>
          </a:prstGeom>
        </p:spPr>
        <p:txBody>
          <a:bodyPr tIns="45720" bIns="4572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AE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3276" y="0"/>
            <a:ext cx="7680960" cy="530352"/>
          </a:xfrm>
          <a:prstGeom prst="rect">
            <a:avLst/>
          </a:prstGeom>
          <a:noFill/>
          <a:ln>
            <a:noFill/>
          </a:ln>
        </p:spPr>
        <p:txBody>
          <a:bodyPr l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267475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15000"/>
            <a:ext cx="1828804" cy="91440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368296"/>
            <a:ext cx="9144000" cy="219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331720"/>
            <a:ext cx="9144000" cy="2194560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0" y="2914675"/>
            <a:ext cx="2057301" cy="1028651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00AEC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rgbClr val="00AEC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8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4800" y="0"/>
            <a:ext cx="8839200" cy="533400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4800" cy="533400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6557169"/>
            <a:ext cx="8458200" cy="3971"/>
          </a:xfrm>
          <a:prstGeom prst="line">
            <a:avLst/>
          </a:prstGeom>
          <a:ln w="19050">
            <a:solidFill>
              <a:srgbClr val="00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8100"/>
            <a:ext cx="990600" cy="4953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458200" y="640328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6E2CAF-5594-403E-9D60-63FC5D4BBAFC}" type="slidenum">
              <a:rPr lang="en-US" sz="1400" smtClean="0">
                <a:solidFill>
                  <a:schemeClr val="tx1"/>
                </a:solidFill>
              </a:rPr>
              <a:pPr algn="ctr"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1" r:id="rId2"/>
    <p:sldLayoutId id="2147483686" r:id="rId3"/>
    <p:sldLayoutId id="2147483697" r:id="rId4"/>
    <p:sldLayoutId id="2147483700" r:id="rId5"/>
    <p:sldLayoutId id="2147483699" r:id="rId6"/>
    <p:sldLayoutId id="214748368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4800" y="0"/>
            <a:ext cx="8839200" cy="533400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4800" cy="533400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8100"/>
            <a:ext cx="990600" cy="4953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V="1">
            <a:off x="0" y="6557169"/>
            <a:ext cx="8458200" cy="3970"/>
          </a:xfrm>
          <a:prstGeom prst="line">
            <a:avLst/>
          </a:prstGeom>
          <a:ln w="19050">
            <a:solidFill>
              <a:srgbClr val="00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458200" y="640328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6E2CAF-5594-403E-9D60-63FC5D4BBAFC}" type="slidenum">
              <a:rPr lang="en-US" sz="1400" smtClean="0">
                <a:solidFill>
                  <a:schemeClr val="tx1"/>
                </a:solidFill>
              </a:rPr>
              <a:pPr algn="ctr"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0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2" r:id="rId2"/>
    <p:sldLayoutId id="2147483687" r:id="rId3"/>
    <p:sldLayoutId id="2147483702" r:id="rId4"/>
    <p:sldLayoutId id="2147483703" r:id="rId5"/>
    <p:sldLayoutId id="2147483701" r:id="rId6"/>
    <p:sldLayoutId id="214748368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22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6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TX SET </a:t>
            </a:r>
            <a:r>
              <a:rPr lang="en-US" i="1" dirty="0"/>
              <a:t>Interactive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6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Switch Hold – Add/Remove - DPPs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4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Switch Hold – Add DPP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TX SET </a:t>
            </a:r>
            <a:r>
              <a:rPr lang="en-US" dirty="0" err="1"/>
              <a:t>Swimlanes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00CA46-7ED5-4482-B8F1-E4F714997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1" y="1223963"/>
            <a:ext cx="7483853" cy="525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6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Switch Hold – Remove - DPPs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TX SET </a:t>
            </a:r>
            <a:r>
              <a:rPr lang="en-US" dirty="0" err="1"/>
              <a:t>Swimlanes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30894-BC4C-4DF3-96B9-B4047262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23963"/>
            <a:ext cx="7656336" cy="53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Switch Hold – Add/Remove - Tampering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8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Switch Hold – Add - Tampering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TX SET </a:t>
            </a:r>
            <a:r>
              <a:rPr lang="en-US" dirty="0" err="1"/>
              <a:t>Swimlanes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05DDBB-3C75-4092-B178-0D3CEFC7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29152"/>
            <a:ext cx="7243810" cy="52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9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Switch w/ Switch Hold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10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Move In – Reject &amp; Accept (ERCOT)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1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Operating Rule 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Stacking Logic</a:t>
            </a:r>
          </a:p>
        </p:txBody>
      </p:sp>
    </p:spTree>
    <p:extLst>
      <p:ext uri="{BB962C8B-B14F-4D97-AF65-F5344CB8AC3E}">
        <p14:creationId xmlns:p14="http://schemas.microsoft.com/office/powerpoint/2010/main" val="329343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Move In w/ Permit Required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06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Move In w/ Date Change &amp; Cancel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0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Many transactions involve ERCOT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Texas Standard Electronic Transactions (TX SET) – </a:t>
            </a:r>
            <a:r>
              <a:rPr lang="en-US" i="1" dirty="0"/>
              <a:t>Interactive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52F6FD-AF4A-4124-A93F-766B93E6FFD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6127" y="1828800"/>
            <a:ext cx="8438095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Move Out – Reject &amp; Accept (ERCOT)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56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MVO Trumps SWI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Stacking Logic</a:t>
            </a:r>
          </a:p>
        </p:txBody>
      </p:sp>
    </p:spTree>
    <p:extLst>
      <p:ext uri="{BB962C8B-B14F-4D97-AF65-F5344CB8AC3E}">
        <p14:creationId xmlns:p14="http://schemas.microsoft.com/office/powerpoint/2010/main" val="2683189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Move Out w/ Future dated Switch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3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Continuous Service Agreement (CSA) – Add &amp; Delete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3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Move Out to CSA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2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892552"/>
          </a:xfrm>
        </p:spPr>
        <p:txBody>
          <a:bodyPr/>
          <a:lstStyle/>
          <a:p>
            <a:r>
              <a:rPr lang="en-US" sz="2600" dirty="0"/>
              <a:t>Disconnect for Non-Pay (DNP)</a:t>
            </a:r>
          </a:p>
          <a:p>
            <a:r>
              <a:rPr lang="en-US" sz="2600" dirty="0"/>
              <a:t>Reconnect after DNP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16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892552"/>
          </a:xfrm>
        </p:spPr>
        <p:txBody>
          <a:bodyPr/>
          <a:lstStyle/>
          <a:p>
            <a:r>
              <a:rPr lang="en-US" sz="2600" dirty="0"/>
              <a:t>Disconnect for Non-Pay (DNP)</a:t>
            </a:r>
          </a:p>
          <a:p>
            <a:r>
              <a:rPr lang="en-US" sz="2600" dirty="0"/>
              <a:t>Move Out after DNP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03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Example of an 814_20 EDI transaction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Electronic Data Interface (EDI) Transactions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72AE7-D204-4A89-B5EE-5C058EB66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60" y="5105400"/>
            <a:ext cx="850465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1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814_20 EDI transaction example – meter exchange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TX SET Implementation Guides w/ Examples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405B10-294D-447F-AD5B-D43DD03C0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00" y="1223963"/>
            <a:ext cx="6400000" cy="52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9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814_20 EDI transaction guide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TX SET Implementation Guides w/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B92E6-A734-4FE8-A845-A1E860E9B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73913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Some transactions do not involve ERCOT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Texas Standard Electronic Transactions (TX SET) – </a:t>
            </a:r>
            <a:r>
              <a:rPr lang="en-US" i="1" dirty="0"/>
              <a:t>Interactive</a:t>
            </a:r>
            <a:r>
              <a:rPr lang="en-US" dirty="0"/>
              <a:t>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B004CFE-749F-47CC-8100-E1A0615F78F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5524" y="1425131"/>
            <a:ext cx="8419048" cy="356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963C4C-25B3-438D-ACAB-9EABD5B1A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208986"/>
            <a:ext cx="6688836" cy="11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45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Find ESI ID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ERCOT’s Market Information System (MIS)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39628-F6F9-4B0E-A32F-620FDC25E96F}"/>
              </a:ext>
            </a:extLst>
          </p:cNvPr>
          <p:cNvSpPr txBox="1"/>
          <p:nvPr/>
        </p:nvSpPr>
        <p:spPr>
          <a:xfrm>
            <a:off x="609600" y="1295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 out key attributes-</a:t>
            </a:r>
          </a:p>
          <a:p>
            <a:r>
              <a:rPr lang="en-US" dirty="0"/>
              <a:t>status, premise type, Switch Hold, AMS Indicator, metered flag, MRU, dates</a:t>
            </a:r>
          </a:p>
          <a:p>
            <a:r>
              <a:rPr lang="en-US" dirty="0"/>
              <a:t>Link to “View Transactions” for past 7 months</a:t>
            </a:r>
          </a:p>
        </p:txBody>
      </p:sp>
    </p:spTree>
    <p:extLst>
      <p:ext uri="{BB962C8B-B14F-4D97-AF65-F5344CB8AC3E}">
        <p14:creationId xmlns:p14="http://schemas.microsoft.com/office/powerpoint/2010/main" val="3918672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Find Transactions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ERCOT’s Market Information System (MIS)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39628-F6F9-4B0E-A32F-620FDC25E96F}"/>
              </a:ext>
            </a:extLst>
          </p:cNvPr>
          <p:cNvSpPr txBox="1"/>
          <p:nvPr/>
        </p:nvSpPr>
        <p:spPr>
          <a:xfrm>
            <a:off x="609600" y="1295400"/>
            <a:ext cx="7848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 “how to read ERCOT”</a:t>
            </a:r>
          </a:p>
          <a:p>
            <a:r>
              <a:rPr lang="en-US" dirty="0"/>
              <a:t>Key points:</a:t>
            </a:r>
          </a:p>
          <a:p>
            <a:r>
              <a:rPr lang="en-US" dirty="0"/>
              <a:t>Transaction status, key dates</a:t>
            </a:r>
          </a:p>
          <a:p>
            <a:r>
              <a:rPr lang="en-US" dirty="0"/>
              <a:t>Review some examples of ESIs with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MVI, no CSA</a:t>
            </a:r>
            <a:r>
              <a:rPr lang="en-US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MVI on retired ESI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MVI with permit 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MVI with permit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Switch and customer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MVO to CSA, with date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 requested after MVO to CSA - Switch &gt; MVO to CSA &gt; then MVO BY CSA - MVI with another CR - MVI with TXUE on same day &gt; Cancelled after ERCOT reviewed for SMRD that is on same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MVI energized, no other CR, metered premise - MVO trumped by MVI - MVI with another CR - CSA Addition - MVO to CSA - MVI with another CR &gt; customer loss for TXUE on CSA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48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81000" y="3937278"/>
            <a:ext cx="8382000" cy="12258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5400000" scaled="1"/>
          </a:gradFill>
          <a:ln w="15875">
            <a:solidFill>
              <a:schemeClr val="tx1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rIns="91440" bIns="9144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/>
              <a:t>EDI code is translated by each Market Participant’s system into a readable format</a:t>
            </a:r>
            <a:r>
              <a:rPr lang="en-US" dirty="0"/>
              <a:t>. 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0" i="0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ne does not have to know the code to understand the transaction.</a:t>
            </a:r>
            <a:endParaRPr lang="en-US" sz="2000" b="0" i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711847" y="1676400"/>
            <a:ext cx="3720306" cy="14812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5400000" scaled="1"/>
          </a:gradFill>
          <a:ln w="15875">
            <a:solidFill>
              <a:schemeClr val="tx1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Est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ut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oportere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expetendis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: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Sed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partem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utamur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ei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Has mundi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bonorum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te</a:t>
            </a:r>
            <a:endParaRPr lang="en-US" sz="2000" b="0" i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06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5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Overview of transaction flow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Texas Standard Electronic Transactions (TX SET) – </a:t>
            </a:r>
            <a:r>
              <a:rPr lang="en-US" i="1" dirty="0"/>
              <a:t>Interactive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DD3C8-8E24-454D-A28B-F6C9FFFAD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7" y="1221984"/>
            <a:ext cx="8004742" cy="5169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BE186-4AD2-4840-BAD9-AF4A76DE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95600"/>
            <a:ext cx="1060796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416278-EEBF-434C-A460-4C7EFF768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971800"/>
            <a:ext cx="1591194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6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TX SET Version 4.0 – Transaction Names Inventory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Names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98BA460-094F-46B4-BE1E-B826D94E1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396846"/>
              </p:ext>
            </p:extLst>
          </p:nvPr>
        </p:nvGraphicFramePr>
        <p:xfrm>
          <a:off x="1117473" y="1227921"/>
          <a:ext cx="6915150" cy="5104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7886700" imgH="6267338" progId="Excel.Sheet.8">
                  <p:embed/>
                </p:oleObj>
              </mc:Choice>
              <mc:Fallback>
                <p:oleObj name="Worksheet" r:id="rId3" imgW="7886700" imgH="62673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7473" y="1227921"/>
                        <a:ext cx="6915150" cy="5104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55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TX SET Version 4.0 – Transaction Names Inventory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Names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36D9E-B4FD-47F8-A2A5-8EF2F1C1E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223963"/>
            <a:ext cx="6477001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TX SET Version 4.0 – Transaction Names Inventory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Names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1411FB6-B82A-407E-92CB-2C22532AF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684499"/>
              </p:ext>
            </p:extLst>
          </p:nvPr>
        </p:nvGraphicFramePr>
        <p:xfrm>
          <a:off x="628650" y="1362075"/>
          <a:ext cx="78867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3" imgW="7886700" imgH="4133962" progId="Excel.Sheet.8">
                  <p:embed/>
                </p:oleObj>
              </mc:Choice>
              <mc:Fallback>
                <p:oleObj name="Worksheet" r:id="rId3" imgW="7886700" imgH="41339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1362075"/>
                        <a:ext cx="7886700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132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Switch – Reject &amp; Accept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Transaction Flows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22BAD-C459-45E1-8626-3A28FB61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1152244" cy="603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F8B3-3739-4251-925C-46A2A994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9" y="1981200"/>
            <a:ext cx="1164437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1C779-6D90-4152-AF71-E7FA82E6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51" y="1993393"/>
            <a:ext cx="1085182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57EFC-F503-49FE-A59E-8C92950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4495800"/>
            <a:ext cx="12192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7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731520"/>
            <a:ext cx="8540496" cy="492443"/>
          </a:xfrm>
        </p:spPr>
        <p:txBody>
          <a:bodyPr/>
          <a:lstStyle/>
          <a:p>
            <a:r>
              <a:rPr lang="en-US" sz="2600" dirty="0"/>
              <a:t>Switch – Reject &amp; Accept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TX SET </a:t>
            </a:r>
            <a:r>
              <a:rPr lang="en-US" dirty="0" err="1"/>
              <a:t>Swimlanes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26394-6563-457E-9D4E-FF397A3E5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26" y="1223963"/>
            <a:ext cx="7698243" cy="525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558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Chapter Slide">
  <a:themeElements>
    <a:clrScheme name="ERCOT Market Training">
      <a:dk1>
        <a:srgbClr val="5B6770"/>
      </a:dk1>
      <a:lt1>
        <a:sysClr val="window" lastClr="FFFFFF"/>
      </a:lt1>
      <a:dk2>
        <a:srgbClr val="003865"/>
      </a:dk2>
      <a:lt2>
        <a:srgbClr val="E7E6E6"/>
      </a:lt2>
      <a:accent1>
        <a:srgbClr val="00AEC7"/>
      </a:accent1>
      <a:accent2>
        <a:srgbClr val="685BC7"/>
      </a:accent2>
      <a:accent3>
        <a:srgbClr val="26D07C"/>
      </a:accent3>
      <a:accent4>
        <a:srgbClr val="FFD100"/>
      </a:accent4>
      <a:accent5>
        <a:srgbClr val="FF8200"/>
      </a:accent5>
      <a:accent6>
        <a:srgbClr val="890C58"/>
      </a:accent6>
      <a:hlink>
        <a:srgbClr val="0563C1"/>
      </a:hlink>
      <a:folHlink>
        <a:srgbClr val="890C5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6DC5739-2EA6-4898-954F-F02D4048EE72}" vid="{BD0E6C23-0ECA-4B7B-967A-3FAB7F333217}"/>
    </a:ext>
  </a:extLst>
</a:theme>
</file>

<file path=ppt/theme/theme2.xml><?xml version="1.0" encoding="utf-8"?>
<a:theme xmlns:a="http://schemas.openxmlformats.org/drawingml/2006/main" name="Aqua Banner">
  <a:themeElements>
    <a:clrScheme name="ERCOT Market Training">
      <a:dk1>
        <a:srgbClr val="5B6770"/>
      </a:dk1>
      <a:lt1>
        <a:sysClr val="window" lastClr="FFFFFF"/>
      </a:lt1>
      <a:dk2>
        <a:srgbClr val="003865"/>
      </a:dk2>
      <a:lt2>
        <a:srgbClr val="E7E6E6"/>
      </a:lt2>
      <a:accent1>
        <a:srgbClr val="00AEC7"/>
      </a:accent1>
      <a:accent2>
        <a:srgbClr val="685BC7"/>
      </a:accent2>
      <a:accent3>
        <a:srgbClr val="26D07C"/>
      </a:accent3>
      <a:accent4>
        <a:srgbClr val="FFD100"/>
      </a:accent4>
      <a:accent5>
        <a:srgbClr val="FF8200"/>
      </a:accent5>
      <a:accent6>
        <a:srgbClr val="890C58"/>
      </a:accent6>
      <a:hlink>
        <a:srgbClr val="0563C1"/>
      </a:hlink>
      <a:folHlink>
        <a:srgbClr val="890C5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6DC5739-2EA6-4898-954F-F02D4048EE72}" vid="{5769C7A4-B4C3-4FCB-BC2B-BD7038D26241}"/>
    </a:ext>
  </a:extLst>
</a:theme>
</file>

<file path=ppt/theme/theme3.xml><?xml version="1.0" encoding="utf-8"?>
<a:theme xmlns:a="http://schemas.openxmlformats.org/drawingml/2006/main" name="Grey Banner">
  <a:themeElements>
    <a:clrScheme name="ERCOT Market Training">
      <a:dk1>
        <a:srgbClr val="5B6770"/>
      </a:dk1>
      <a:lt1>
        <a:sysClr val="window" lastClr="FFFFFF"/>
      </a:lt1>
      <a:dk2>
        <a:srgbClr val="003865"/>
      </a:dk2>
      <a:lt2>
        <a:srgbClr val="E7E6E6"/>
      </a:lt2>
      <a:accent1>
        <a:srgbClr val="00AEC7"/>
      </a:accent1>
      <a:accent2>
        <a:srgbClr val="685BC7"/>
      </a:accent2>
      <a:accent3>
        <a:srgbClr val="26D07C"/>
      </a:accent3>
      <a:accent4>
        <a:srgbClr val="FFD100"/>
      </a:accent4>
      <a:accent5>
        <a:srgbClr val="FF8200"/>
      </a:accent5>
      <a:accent6>
        <a:srgbClr val="890C58"/>
      </a:accent6>
      <a:hlink>
        <a:srgbClr val="0563C1"/>
      </a:hlink>
      <a:folHlink>
        <a:srgbClr val="890C5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6DC5739-2EA6-4898-954F-F02D4048EE72}" vid="{2360C25B-9292-4807-A4A8-B6C68431DADF}"/>
    </a:ext>
  </a:extLst>
</a:theme>
</file>

<file path=ppt/theme/theme4.xml><?xml version="1.0" encoding="utf-8"?>
<a:theme xmlns:a="http://schemas.openxmlformats.org/drawingml/2006/main" name="Custom Design">
  <a:themeElements>
    <a:clrScheme name="ERCOT Market Training">
      <a:dk1>
        <a:srgbClr val="5B6770"/>
      </a:dk1>
      <a:lt1>
        <a:sysClr val="window" lastClr="FFFFFF"/>
      </a:lt1>
      <a:dk2>
        <a:srgbClr val="003865"/>
      </a:dk2>
      <a:lt2>
        <a:srgbClr val="E7E6E6"/>
      </a:lt2>
      <a:accent1>
        <a:srgbClr val="00AEC7"/>
      </a:accent1>
      <a:accent2>
        <a:srgbClr val="685BC7"/>
      </a:accent2>
      <a:accent3>
        <a:srgbClr val="26D07C"/>
      </a:accent3>
      <a:accent4>
        <a:srgbClr val="FFD100"/>
      </a:accent4>
      <a:accent5>
        <a:srgbClr val="FF8200"/>
      </a:accent5>
      <a:accent6>
        <a:srgbClr val="890C58"/>
      </a:accent6>
      <a:hlink>
        <a:srgbClr val="0563C1"/>
      </a:hlink>
      <a:folHlink>
        <a:srgbClr val="890C5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6DC5739-2EA6-4898-954F-F02D4048EE72}" vid="{9AE0ECE7-B76F-428B-8BD8-CA18E5E56C3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EMT Template_v05-2016</Template>
  <TotalTime>180</TotalTime>
  <Words>506</Words>
  <Application>Microsoft Office PowerPoint</Application>
  <PresentationFormat>On-screen Show (4:3)</PresentationFormat>
  <Paragraphs>87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Chapter Slide</vt:lpstr>
      <vt:lpstr>Aqua Banner</vt:lpstr>
      <vt:lpstr>Grey Banner</vt:lpstr>
      <vt:lpstr>Custom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Wiegand, Sheri</dc:creator>
  <cp:lastModifiedBy>Wiegand, Sheri</cp:lastModifiedBy>
  <cp:revision>14</cp:revision>
  <cp:lastPrinted>2016-03-01T14:32:29Z</cp:lastPrinted>
  <dcterms:created xsi:type="dcterms:W3CDTF">2018-02-27T17:40:10Z</dcterms:created>
  <dcterms:modified xsi:type="dcterms:W3CDTF">2018-02-27T23:25:26Z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Possible Training Idea</vt:lpwstr>
  </property>
  <property fmtid="{D5CDD505-2E9C-101B-9397-08002B2CF9AE}" pid="4" name="ArticulateGUID">
    <vt:lpwstr>C648DACD-074A-4C97-B6CD-3128809AC62E</vt:lpwstr>
  </property>
  <property fmtid="{D5CDD505-2E9C-101B-9397-08002B2CF9AE}" pid="5" name="ArticulateProjectFull">
    <vt:lpwstr>C:\Users\bkettlewell\Documents\Market Education\EMT Template_v05-2016.ppta</vt:lpwstr>
  </property>
</Properties>
</file>