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3" r:id="rId4"/>
    <p:sldMasterId id="2147483648" r:id="rId5"/>
    <p:sldMasterId id="2147483651" r:id="rId6"/>
  </p:sldMasterIdLst>
  <p:notesMasterIdLst>
    <p:notesMasterId r:id="rId9"/>
  </p:notesMasterIdLst>
  <p:handoutMasterIdLst>
    <p:handoutMasterId r:id="rId10"/>
  </p:handoutMasterIdLst>
  <p:sldIdLst>
    <p:sldId id="260" r:id="rId7"/>
    <p:sldId id="257" r:id="rId8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723" autoAdjust="0"/>
    <p:restoredTop sz="94660"/>
  </p:normalViewPr>
  <p:slideViewPr>
    <p:cSldViewPr showGuides="1">
      <p:cViewPr varScale="1">
        <p:scale>
          <a:sx n="126" d="100"/>
          <a:sy n="126" d="100"/>
        </p:scale>
        <p:origin x="1386" y="132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howGuides="1">
      <p:cViewPr varScale="1">
        <p:scale>
          <a:sx n="76" d="100"/>
          <a:sy n="76" d="100"/>
        </p:scale>
        <p:origin x="2052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2.xml"/><Relationship Id="rId10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50BF31-E9A8-4E88-81E7-44C5092290FC}" type="datetimeFigureOut">
              <a:rPr lang="en-US" smtClean="0"/>
              <a:t>2/5/2018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B2BDB1-E95E-402D-B2EB-CA9CC1A39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921997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67EFB637-CCC9-4803-8851-F6915048CBB4}" type="datetimeFigureOut">
              <a:rPr lang="en-US" smtClean="0"/>
              <a:t>2/5/2018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F62AC51D-6DAA-4455-8EA7-D54B64909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05930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2AC51D-6DAA-4455-8EA7-D54B64909A8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01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058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457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1143000"/>
          </a:xfrm>
          <a:prstGeom prst="rect">
            <a:avLst/>
          </a:prstGeom>
        </p:spPr>
        <p:txBody>
          <a:bodyPr/>
          <a:lstStyle>
            <a:lvl1pPr algn="l">
              <a:defRPr sz="2800" b="1">
                <a:solidFill>
                  <a:schemeClr val="accent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8534400" cy="431983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304800" y="243682"/>
            <a:ext cx="76200" cy="51831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743200" y="6553200"/>
            <a:ext cx="4038600" cy="228600"/>
          </a:xfrm>
        </p:spPr>
        <p:txBody>
          <a:bodyPr/>
          <a:lstStyle/>
          <a:p>
            <a:r>
              <a:rPr lang="en-US" smtClean="0"/>
              <a:t>Footer text goes here.</a:t>
            </a:r>
            <a:endParaRPr lang="en-US"/>
          </a:p>
        </p:txBody>
      </p:sp>
      <p:cxnSp>
        <p:nvCxnSpPr>
          <p:cNvPr id="5" name="Straight Connector 4"/>
          <p:cNvCxnSpPr/>
          <p:nvPr userDrawn="1"/>
        </p:nvCxnSpPr>
        <p:spPr>
          <a:xfrm>
            <a:off x="304800" y="243682"/>
            <a:ext cx="99060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561138"/>
            <a:ext cx="457200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08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2"/>
          <p:cNvSpPr>
            <a:spLocks noGrp="1"/>
          </p:cNvSpPr>
          <p:nvPr>
            <p:ph idx="1"/>
          </p:nvPr>
        </p:nvSpPr>
        <p:spPr>
          <a:xfrm>
            <a:off x="1828800" y="685800"/>
            <a:ext cx="6324600" cy="54864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16945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505200" y="0"/>
            <a:ext cx="5638800" cy="6858000"/>
          </a:xfrm>
          <a:prstGeom prst="rect">
            <a:avLst/>
          </a:prstGeom>
          <a:solidFill>
            <a:srgbClr val="D7DCD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42814" y="2876277"/>
            <a:ext cx="2857586" cy="1105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83897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43200" y="6553200"/>
            <a:ext cx="40386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Footer text goes here.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4400" y="6561138"/>
            <a:ext cx="533400" cy="2968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3BD3E-1E9A-4970-A6F7-E7AC52762E0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76200" y="6477000"/>
            <a:ext cx="594360" cy="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 userDrawn="1"/>
        </p:nvCxnSpPr>
        <p:spPr>
          <a:xfrm>
            <a:off x="2194560" y="6477000"/>
            <a:ext cx="6858000" cy="1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8200" y="6248400"/>
            <a:ext cx="1181868" cy="457200"/>
          </a:xfrm>
          <a:prstGeom prst="rect">
            <a:avLst/>
          </a:prstGeom>
        </p:spPr>
      </p:pic>
      <p:sp>
        <p:nvSpPr>
          <p:cNvPr id="9" name="TextBox 8"/>
          <p:cNvSpPr txBox="1"/>
          <p:nvPr userDrawn="1"/>
        </p:nvSpPr>
        <p:spPr>
          <a:xfrm>
            <a:off x="54675" y="6553200"/>
            <a:ext cx="70732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00" b="1" baseline="0" dirty="0" smtClean="0">
                <a:solidFill>
                  <a:schemeClr val="tx2"/>
                </a:solidFill>
              </a:rPr>
              <a:t>PUBLIC</a:t>
            </a:r>
            <a:endParaRPr lang="en-US" sz="1000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8975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 flipH="1">
            <a:off x="914400" y="1"/>
            <a:ext cx="1" cy="4952999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466" y="5257800"/>
            <a:ext cx="1181868" cy="457200"/>
          </a:xfrm>
          <a:prstGeom prst="rect">
            <a:avLst/>
          </a:prstGeom>
        </p:spPr>
      </p:pic>
      <p:cxnSp>
        <p:nvCxnSpPr>
          <p:cNvPr id="12" name="Straight Connector 11"/>
          <p:cNvCxnSpPr/>
          <p:nvPr userDrawn="1"/>
        </p:nvCxnSpPr>
        <p:spPr>
          <a:xfrm flipH="1">
            <a:off x="914400" y="6019800"/>
            <a:ext cx="1" cy="822960"/>
          </a:xfrm>
          <a:prstGeom prst="lin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53093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81400" y="1981200"/>
            <a:ext cx="5646034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kern="0" dirty="0">
                <a:solidFill>
                  <a:srgbClr val="000000"/>
                </a:solidFill>
                <a:latin typeface="Arial Black"/>
                <a:ea typeface="+mj-ea"/>
                <a:cs typeface="+mj-cs"/>
              </a:rPr>
              <a:t>Information Technology Report</a:t>
            </a:r>
            <a:endParaRPr lang="en-US" dirty="0" smtClean="0"/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endParaRPr lang="en-US" sz="2000" kern="0" dirty="0" smtClean="0">
              <a:solidFill>
                <a:srgbClr val="000000"/>
              </a:solidFill>
              <a:latin typeface="Arial Black" pitchFamily="34" charset="0"/>
            </a:endParaRP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 smtClean="0">
                <a:solidFill>
                  <a:srgbClr val="000000"/>
                </a:solidFill>
                <a:latin typeface="Arial Black" pitchFamily="34" charset="0"/>
              </a:rPr>
              <a:t>Dave </a:t>
            </a: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Pagliai</a:t>
            </a:r>
          </a:p>
          <a:p>
            <a:pPr lvl="0" fontAlgn="base">
              <a:spcBef>
                <a:spcPct val="20000"/>
              </a:spcBef>
              <a:spcAft>
                <a:spcPct val="0"/>
              </a:spcAft>
            </a:pPr>
            <a:r>
              <a:rPr lang="en-US" sz="2000" kern="0" dirty="0">
                <a:solidFill>
                  <a:srgbClr val="000000"/>
                </a:solidFill>
                <a:latin typeface="Arial Black" pitchFamily="34" charset="0"/>
              </a:rPr>
              <a:t>Manager, IT Support Services</a:t>
            </a:r>
          </a:p>
          <a:p>
            <a:endParaRPr lang="en-US" dirty="0" smtClean="0"/>
          </a:p>
          <a:p>
            <a:endParaRPr lang="en-US" dirty="0"/>
          </a:p>
          <a:p>
            <a:pPr lvl="0" defTabSz="457200"/>
            <a:r>
              <a:rPr lang="en-US" b="1" dirty="0">
                <a:solidFill>
                  <a:srgbClr val="000000"/>
                </a:solidFill>
              </a:rPr>
              <a:t>ERCOT </a:t>
            </a:r>
            <a:r>
              <a:rPr lang="en-US" b="1" dirty="0" smtClean="0">
                <a:solidFill>
                  <a:srgbClr val="000000"/>
                </a:solidFill>
              </a:rPr>
              <a:t>Public</a:t>
            </a:r>
          </a:p>
          <a:p>
            <a:pPr lvl="0" defTabSz="457200"/>
            <a:r>
              <a:rPr lang="en-US" b="1" dirty="0" smtClean="0">
                <a:solidFill>
                  <a:srgbClr val="000000"/>
                </a:solidFill>
              </a:rPr>
              <a:t>February </a:t>
            </a:r>
            <a:r>
              <a:rPr lang="en-US" b="1" dirty="0" smtClean="0">
                <a:solidFill>
                  <a:srgbClr val="000000"/>
                </a:solidFill>
              </a:rPr>
              <a:t>2018</a:t>
            </a:r>
            <a:endParaRPr lang="en-US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0603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43682"/>
            <a:ext cx="8458200" cy="594518"/>
          </a:xfrm>
        </p:spPr>
        <p:txBody>
          <a:bodyPr/>
          <a:lstStyle/>
          <a:p>
            <a:r>
              <a:rPr lang="en-US" sz="2400" dirty="0"/>
              <a:t>Incident Report Highlights</a:t>
            </a:r>
            <a:endParaRPr lang="en-US" sz="2400" b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6700" y="914400"/>
            <a:ext cx="8686800" cy="5410200"/>
          </a:xfrm>
        </p:spPr>
        <p:txBody>
          <a:bodyPr/>
          <a:lstStyle/>
          <a:p>
            <a:pPr marL="0" lvl="0" indent="0" eaLnBrk="0" fontAlgn="base" hangingPunct="0">
              <a:spcBef>
                <a:spcPts val="400"/>
              </a:spcBef>
              <a:buNone/>
              <a:defRPr/>
            </a:pPr>
            <a:r>
              <a:rPr lang="en-US" sz="1600" b="1" kern="0" dirty="0" smtClean="0">
                <a:solidFill>
                  <a:srgbClr val="000000"/>
                </a:solidFill>
              </a:rPr>
              <a:t>Service </a:t>
            </a:r>
            <a:r>
              <a:rPr lang="en-US" sz="1600" b="1" kern="0" dirty="0">
                <a:solidFill>
                  <a:srgbClr val="000000"/>
                </a:solidFill>
              </a:rPr>
              <a:t>Availability – </a:t>
            </a:r>
            <a:r>
              <a:rPr lang="en-US" sz="1600" b="1" kern="0" dirty="0" smtClean="0">
                <a:solidFill>
                  <a:srgbClr val="000000"/>
                </a:solidFill>
              </a:rPr>
              <a:t>January 2018</a:t>
            </a:r>
            <a:endParaRPr lang="en-US" sz="1600" b="1" kern="0" dirty="0">
              <a:solidFill>
                <a:srgbClr val="000000"/>
              </a:solidFill>
            </a:endParaRPr>
          </a:p>
          <a:p>
            <a:pPr lvl="1" eaLnBrk="0" fontAlgn="base" hangingPunct="0">
              <a:spcAft>
                <a:spcPct val="0"/>
              </a:spcAft>
              <a:buClr>
                <a:srgbClr val="00B050"/>
              </a:buClr>
              <a:buFont typeface="Wingdings" pitchFamily="2" charset="2"/>
              <a:buChar char="ü"/>
              <a:defRPr/>
            </a:pPr>
            <a:r>
              <a:rPr lang="en-US" sz="1600" kern="0" dirty="0" smtClean="0">
                <a:solidFill>
                  <a:srgbClr val="000000"/>
                </a:solidFill>
              </a:rPr>
              <a:t>Market </a:t>
            </a:r>
            <a:r>
              <a:rPr lang="en-US" sz="1600" kern="0" dirty="0">
                <a:solidFill>
                  <a:srgbClr val="000000"/>
                </a:solidFill>
              </a:rPr>
              <a:t>Data Transparency IT systems met all SLA targets</a:t>
            </a:r>
          </a:p>
          <a:p>
            <a:pPr marL="0" lvl="0" indent="0" eaLnBrk="0" fontAlgn="base" hangingPunct="0">
              <a:spcAft>
                <a:spcPct val="0"/>
              </a:spcAft>
              <a:buNone/>
            </a:pPr>
            <a:endParaRPr lang="en-US" sz="1600" b="1" kern="0" dirty="0" smtClean="0">
              <a:solidFill>
                <a:srgbClr val="000000"/>
              </a:solidFill>
            </a:endParaRPr>
          </a:p>
          <a:p>
            <a:pPr marL="0" lvl="0" indent="0" eaLnBrk="0" fontAlgn="base" hangingPunct="0">
              <a:spcAft>
                <a:spcPct val="0"/>
              </a:spcAft>
              <a:buNone/>
            </a:pPr>
            <a:r>
              <a:rPr lang="en-US" sz="1600" b="1" kern="0" dirty="0" smtClean="0">
                <a:solidFill>
                  <a:srgbClr val="000000"/>
                </a:solidFill>
              </a:rPr>
              <a:t>Incidents </a:t>
            </a:r>
            <a:r>
              <a:rPr lang="en-US" sz="1600" b="1" kern="0" dirty="0">
                <a:solidFill>
                  <a:srgbClr val="000000"/>
                </a:solidFill>
              </a:rPr>
              <a:t>&amp; Maintenance – </a:t>
            </a:r>
            <a:r>
              <a:rPr lang="en-US" sz="1600" b="1" kern="0" dirty="0">
                <a:solidFill>
                  <a:srgbClr val="000000"/>
                </a:solidFill>
              </a:rPr>
              <a:t>January 2018</a:t>
            </a:r>
            <a:endParaRPr lang="en-US" sz="1600" b="1" kern="0" dirty="0" smtClean="0">
              <a:solidFill>
                <a:srgbClr val="000000"/>
              </a:solidFill>
            </a:endParaRP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01/18/18 </a:t>
            </a:r>
            <a:r>
              <a:rPr lang="en-US" sz="1600" dirty="0"/>
              <a:t>– ERCOT experienced an outage of the Market Information System (MIS</a:t>
            </a:r>
            <a:r>
              <a:rPr lang="en-US" sz="1600" dirty="0" smtClean="0"/>
              <a:t>), MPIM, and Retail API </a:t>
            </a:r>
            <a:r>
              <a:rPr lang="en-US" sz="1600" dirty="0"/>
              <a:t>between </a:t>
            </a:r>
            <a:r>
              <a:rPr lang="en-US" sz="1600" dirty="0" smtClean="0"/>
              <a:t>4:00 P</a:t>
            </a:r>
            <a:r>
              <a:rPr lang="en-US" sz="1600" kern="0" dirty="0" smtClean="0">
                <a:solidFill>
                  <a:srgbClr val="000000"/>
                </a:solidFill>
              </a:rPr>
              <a:t>M </a:t>
            </a:r>
            <a:r>
              <a:rPr lang="en-US" sz="1600" kern="0" dirty="0">
                <a:solidFill>
                  <a:srgbClr val="000000"/>
                </a:solidFill>
              </a:rPr>
              <a:t>– </a:t>
            </a:r>
            <a:r>
              <a:rPr lang="en-US" sz="1600" kern="0" dirty="0" smtClean="0">
                <a:solidFill>
                  <a:srgbClr val="000000"/>
                </a:solidFill>
              </a:rPr>
              <a:t>5:43 PM</a:t>
            </a:r>
            <a:endParaRPr lang="en-US" sz="1600" kern="0" dirty="0">
              <a:solidFill>
                <a:srgbClr val="000000"/>
              </a:solidFill>
            </a:endParaRPr>
          </a:p>
          <a:p>
            <a:pPr lvl="2" eaLnBrk="0" fontAlgn="base" hangingPunct="0">
              <a:spcAft>
                <a:spcPct val="0"/>
              </a:spcAft>
              <a:buFont typeface="Courier New" panose="02070309020205020404" pitchFamily="49" charset="0"/>
              <a:buChar char="o"/>
            </a:pPr>
            <a:r>
              <a:rPr lang="en-US" sz="1400" kern="0" dirty="0">
                <a:solidFill>
                  <a:srgbClr val="000000"/>
                </a:solidFill>
              </a:rPr>
              <a:t>All services accessed through the MIS were unavailable during the outage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01/29/18 </a:t>
            </a:r>
            <a:r>
              <a:rPr lang="en-US" sz="1600" dirty="0"/>
              <a:t>– Planned Maintenance (Site Failover – MPIM, Retail API)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/>
              <a:t>01/30/18 – Planned Maintenance (Site Failover – MIS)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1600" dirty="0" smtClean="0"/>
              <a:t>01/31/18 </a:t>
            </a:r>
            <a:r>
              <a:rPr lang="en-US" sz="1600" dirty="0"/>
              <a:t>– Planned Maintenance (Site Failover – External Web Services)</a:t>
            </a:r>
          </a:p>
          <a:p>
            <a:pPr lvl="1">
              <a:buFont typeface="Wingdings" panose="05000000000000000000" pitchFamily="2" charset="2"/>
              <a:buChar char="§"/>
            </a:pPr>
            <a:endParaRPr lang="en-US" sz="1600" kern="0" dirty="0">
              <a:solidFill>
                <a:srgbClr val="000000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000" y="6561138"/>
            <a:ext cx="228600" cy="212725"/>
          </a:xfrm>
        </p:spPr>
        <p:txBody>
          <a:bodyPr/>
          <a:lstStyle/>
          <a:p>
            <a:fld id="{1D93BD3E-1E9A-4970-A6F7-E7AC52762E0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58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Design">
  <a:themeElements>
    <a:clrScheme name="ERCOT Identity">
      <a:dk1>
        <a:sysClr val="windowText" lastClr="000000"/>
      </a:dk1>
      <a:lt1>
        <a:srgbClr val="FFFFFF"/>
      </a:lt1>
      <a:dk2>
        <a:srgbClr val="5B6770"/>
      </a:dk2>
      <a:lt2>
        <a:srgbClr val="FFFFFF"/>
      </a:lt2>
      <a:accent1>
        <a:srgbClr val="00ACC8"/>
      </a:accent1>
      <a:accent2>
        <a:srgbClr val="5B6770"/>
      </a:accent2>
      <a:accent3>
        <a:srgbClr val="00CE7D"/>
      </a:accent3>
      <a:accent4>
        <a:srgbClr val="003764"/>
      </a:accent4>
      <a:accent5>
        <a:srgbClr val="6650B1"/>
      </a:accent5>
      <a:accent6>
        <a:srgbClr val="910258"/>
      </a:accent6>
      <a:hlink>
        <a:srgbClr val="0000FF"/>
      </a:hlink>
      <a:folHlink>
        <a:srgbClr val="800080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1BECF69A8095C47A5FDC36D937BFC94" ma:contentTypeVersion="0" ma:contentTypeDescription="Create a new document." ma:contentTypeScope="" ma:versionID="51e0dcd167c135bf5b35199a55219b83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3a653c66fd0ce9b40621f227f901e684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4A68982-DD5D-44FD-B77F-4C531465FE54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0E9AA12-8AF9-4AA6-90FE-24669859CDF3}">
  <ds:schemaRefs>
    <ds:schemaRef ds:uri="http://schemas.microsoft.com/office/2006/metadata/properties"/>
    <ds:schemaRef ds:uri="http://purl.org/dc/terms/"/>
    <ds:schemaRef ds:uri="http://purl.org/dc/elements/1.1/"/>
    <ds:schemaRef ds:uri="http://www.w3.org/XML/1998/namespace"/>
    <ds:schemaRef ds:uri="http://purl.org/dc/dcmitype/"/>
    <ds:schemaRef ds:uri="http://schemas.microsoft.com/office/2006/documentManagement/types"/>
    <ds:schemaRef ds:uri="c34af464-7aa1-4edd-9be4-83dffc1cb926"/>
    <ds:schemaRef ds:uri="http://schemas.microsoft.com/office/infopath/2007/PartnerControls"/>
    <ds:schemaRef ds:uri="http://schemas.openxmlformats.org/package/2006/metadata/core-properties"/>
  </ds:schemaRefs>
</ds:datastoreItem>
</file>

<file path=customXml/itemProps3.xml><?xml version="1.0" encoding="utf-8"?>
<ds:datastoreItem xmlns:ds="http://schemas.openxmlformats.org/officeDocument/2006/customXml" ds:itemID="{02D59BFD-3285-42FC-81D0-65AF7FBCF5D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1072</TotalTime>
  <Words>110</Words>
  <Application>Microsoft Office PowerPoint</Application>
  <PresentationFormat>On-screen Show (4:3)</PresentationFormat>
  <Paragraphs>20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3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Arial</vt:lpstr>
      <vt:lpstr>Arial Black</vt:lpstr>
      <vt:lpstr>Calibri</vt:lpstr>
      <vt:lpstr>Courier New</vt:lpstr>
      <vt:lpstr>Wingdings</vt:lpstr>
      <vt:lpstr>1_Custom Design</vt:lpstr>
      <vt:lpstr>Office Theme</vt:lpstr>
      <vt:lpstr>Custom Design</vt:lpstr>
      <vt:lpstr>PowerPoint Presentation</vt:lpstr>
      <vt:lpstr>Incident Report Highlights</vt:lpstr>
    </vt:vector>
  </TitlesOfParts>
  <Company>The Electric Reliability Council of Texas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Pysh, Danya</dc:creator>
  <cp:lastModifiedBy>Pagliai, Dave</cp:lastModifiedBy>
  <cp:revision>116</cp:revision>
  <cp:lastPrinted>2016-01-21T20:53:15Z</cp:lastPrinted>
  <dcterms:created xsi:type="dcterms:W3CDTF">2016-01-21T15:20:31Z</dcterms:created>
  <dcterms:modified xsi:type="dcterms:W3CDTF">2018-02-05T23:58:24Z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0x01010021BECF69A8095C47A5FDC36D937BFC94</vt:lpwstr>
  </property>
</Properties>
</file>

<file path=docProps/thumbnail.jpeg>
</file>