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8" r:id="rId7"/>
    <p:sldId id="267" r:id="rId8"/>
    <p:sldId id="272" r:id="rId9"/>
    <p:sldId id="269" r:id="rId10"/>
    <p:sldId id="273" r:id="rId11"/>
    <p:sldId id="27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936" y="5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2/28/2018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099749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12962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519570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191793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916317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content/wcm/current_guides/53528/04-010118_Nodal.doc"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www.ercot.com/content/wcm/key_documents_lists/89328/Day_Ahead_Market_Operating_Procedure_V4.8_05172017.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Day-Ahead Market OD 1/23/18</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Carrie Bivens</a:t>
            </a:r>
            <a:endParaRPr lang="en-US" dirty="0">
              <a:solidFill>
                <a:schemeClr val="tx2"/>
              </a:solidFill>
            </a:endParaRPr>
          </a:p>
          <a:p>
            <a:r>
              <a:rPr lang="en-US" dirty="0" smtClean="0">
                <a:solidFill>
                  <a:schemeClr val="tx2"/>
                </a:solidFill>
              </a:rPr>
              <a:t>Manager, Forward Markets</a:t>
            </a:r>
            <a:endParaRPr lang="en-US" dirty="0">
              <a:solidFill>
                <a:schemeClr val="tx2"/>
              </a:solidFill>
            </a:endParaRPr>
          </a:p>
          <a:p>
            <a:endParaRPr lang="en-US" dirty="0">
              <a:solidFill>
                <a:schemeClr val="tx2"/>
              </a:solidFill>
            </a:endParaRPr>
          </a:p>
          <a:p>
            <a:r>
              <a:rPr lang="en-US" dirty="0" smtClean="0">
                <a:solidFill>
                  <a:schemeClr val="tx2"/>
                </a:solidFill>
              </a:rPr>
              <a:t>January 31,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What happened</a:t>
            </a:r>
            <a:endParaRPr lang="en-US" b="1" dirty="0">
              <a:solidFill>
                <a:schemeClr val="accent1"/>
              </a:solidFill>
            </a:endParaRPr>
          </a:p>
        </p:txBody>
      </p:sp>
      <p:sp>
        <p:nvSpPr>
          <p:cNvPr id="3" name="Content Placeholder 2"/>
          <p:cNvSpPr>
            <a:spLocks noGrp="1"/>
          </p:cNvSpPr>
          <p:nvPr>
            <p:ph idx="1"/>
          </p:nvPr>
        </p:nvSpPr>
        <p:spPr>
          <a:xfrm>
            <a:off x="304800" y="1143000"/>
            <a:ext cx="8534400" cy="5105400"/>
          </a:xfrm>
        </p:spPr>
        <p:txBody>
          <a:bodyPr/>
          <a:lstStyle/>
          <a:p>
            <a:pPr marL="0" indent="0">
              <a:spcAft>
                <a:spcPts val="600"/>
              </a:spcAft>
              <a:buNone/>
            </a:pPr>
            <a:r>
              <a:rPr lang="en-US" sz="1600" dirty="0" smtClean="0">
                <a:solidFill>
                  <a:schemeClr val="tx2"/>
                </a:solidFill>
              </a:rPr>
              <a:t>Monday 01/22/18 (all times approximate)</a:t>
            </a:r>
          </a:p>
          <a:p>
            <a:pPr marL="0" indent="0">
              <a:spcAft>
                <a:spcPts val="600"/>
              </a:spcAft>
              <a:buNone/>
            </a:pPr>
            <a:r>
              <a:rPr lang="en-US" sz="1600" dirty="0" smtClean="0">
                <a:solidFill>
                  <a:schemeClr val="tx2"/>
                </a:solidFill>
              </a:rPr>
              <a:t>10 am – 3 pm: </a:t>
            </a:r>
          </a:p>
          <a:p>
            <a:pPr marL="400050" lvl="1" indent="0">
              <a:spcAft>
                <a:spcPts val="600"/>
              </a:spcAft>
              <a:buNone/>
            </a:pPr>
            <a:r>
              <a:rPr lang="en-US" sz="1400" dirty="0" smtClean="0">
                <a:solidFill>
                  <a:schemeClr val="tx2"/>
                </a:solidFill>
              </a:rPr>
              <a:t>DAM engine required more iterations than normal, and each iteration </a:t>
            </a:r>
            <a:r>
              <a:rPr lang="en-US" sz="1400" dirty="0" smtClean="0"/>
              <a:t>after the 3</a:t>
            </a:r>
            <a:r>
              <a:rPr lang="en-US" sz="1400" baseline="30000" dirty="0" smtClean="0"/>
              <a:t>rd</a:t>
            </a:r>
            <a:r>
              <a:rPr lang="en-US" sz="1400" dirty="0" smtClean="0"/>
              <a:t> took </a:t>
            </a:r>
            <a:r>
              <a:rPr lang="en-US" sz="1400" dirty="0" smtClean="0">
                <a:solidFill>
                  <a:schemeClr val="tx2"/>
                </a:solidFill>
              </a:rPr>
              <a:t>a very long time to complete. Eventually it converged after the 9</a:t>
            </a:r>
            <a:r>
              <a:rPr lang="en-US" sz="1400" baseline="30000" dirty="0" smtClean="0">
                <a:solidFill>
                  <a:schemeClr val="tx2"/>
                </a:solidFill>
              </a:rPr>
              <a:t>th</a:t>
            </a:r>
            <a:r>
              <a:rPr lang="en-US" sz="1400" dirty="0" smtClean="0">
                <a:solidFill>
                  <a:schemeClr val="tx2"/>
                </a:solidFill>
              </a:rPr>
              <a:t> iteration but the initial publishing function that prepares the data for the price validation process was unable to complete.</a:t>
            </a:r>
          </a:p>
          <a:p>
            <a:pPr marL="0" indent="0">
              <a:spcAft>
                <a:spcPts val="600"/>
              </a:spcAft>
              <a:buNone/>
            </a:pPr>
            <a:r>
              <a:rPr lang="en-US" sz="1600" dirty="0" smtClean="0"/>
              <a:t>3 pm – 4 pm: </a:t>
            </a:r>
          </a:p>
          <a:p>
            <a:pPr marL="400050" lvl="1" indent="0">
              <a:spcAft>
                <a:spcPts val="600"/>
              </a:spcAft>
              <a:buNone/>
            </a:pPr>
            <a:r>
              <a:rPr lang="en-US" sz="1400" dirty="0" smtClean="0"/>
              <a:t>Investigation pointed to a very large increase in binding constraints developed in the middle iterations causing some undetermined software issue. It was recognized that the data was corrupted in that first solution and the engine needed to be restarted.</a:t>
            </a:r>
          </a:p>
          <a:p>
            <a:pPr marL="0" indent="0">
              <a:spcAft>
                <a:spcPts val="600"/>
              </a:spcAft>
              <a:buNone/>
            </a:pPr>
            <a:r>
              <a:rPr lang="en-US" sz="1600" dirty="0" smtClean="0"/>
              <a:t>4 pm: </a:t>
            </a:r>
          </a:p>
          <a:p>
            <a:pPr marL="400050" lvl="1" indent="0">
              <a:spcAft>
                <a:spcPts val="600"/>
              </a:spcAft>
              <a:buNone/>
            </a:pPr>
            <a:r>
              <a:rPr lang="en-US" sz="1400" dirty="0" smtClean="0"/>
              <a:t>Restarted DAM with a reduced contingency set as a way to bring the number of </a:t>
            </a:r>
            <a:r>
              <a:rPr lang="en-US" sz="1400" dirty="0"/>
              <a:t>developed </a:t>
            </a:r>
            <a:r>
              <a:rPr lang="en-US" sz="1400" dirty="0" smtClean="0"/>
              <a:t>constraints back down to a more reasonable number so as to </a:t>
            </a:r>
            <a:r>
              <a:rPr lang="en-US" sz="1400" dirty="0"/>
              <a:t>not to trigger the software </a:t>
            </a:r>
            <a:r>
              <a:rPr lang="en-US" sz="1400" dirty="0" smtClean="0"/>
              <a:t>issue. </a:t>
            </a:r>
            <a:endParaRPr lang="en-US" sz="1400" dirty="0"/>
          </a:p>
          <a:p>
            <a:pPr marL="0" indent="0">
              <a:spcAft>
                <a:spcPts val="600"/>
              </a:spcAft>
              <a:buNone/>
            </a:pPr>
            <a:r>
              <a:rPr lang="en-US" sz="1600" dirty="0" smtClean="0"/>
              <a:t>5:00 pm: </a:t>
            </a:r>
            <a:endParaRPr lang="en-US" sz="1600" dirty="0"/>
          </a:p>
          <a:p>
            <a:pPr marL="400050" lvl="1" indent="0">
              <a:spcAft>
                <a:spcPts val="600"/>
              </a:spcAft>
              <a:buNone/>
            </a:pPr>
            <a:r>
              <a:rPr lang="en-US" sz="1400" dirty="0" smtClean="0"/>
              <a:t>ERCOT released a formal Market Notice about the reduced contingency set.</a:t>
            </a:r>
            <a:endParaRPr lang="en-US" sz="1400" dirty="0"/>
          </a:p>
          <a:p>
            <a:pPr marL="0" indent="0">
              <a:spcAft>
                <a:spcPts val="600"/>
              </a:spcAft>
              <a:buNone/>
            </a:pPr>
            <a:r>
              <a:rPr lang="en-US" sz="1600" dirty="0" smtClean="0"/>
              <a:t>5:40 pm: </a:t>
            </a:r>
            <a:endParaRPr lang="en-US" sz="1600" dirty="0"/>
          </a:p>
          <a:p>
            <a:pPr marL="400050" lvl="1" indent="0">
              <a:spcAft>
                <a:spcPts val="600"/>
              </a:spcAft>
              <a:buNone/>
            </a:pPr>
            <a:r>
              <a:rPr lang="en-US" sz="1400" dirty="0"/>
              <a:t>The second run was normal and price validation completed with no concerns. </a:t>
            </a:r>
            <a:r>
              <a:rPr lang="en-US" sz="1400" dirty="0" smtClean="0"/>
              <a:t>ERCOT </a:t>
            </a:r>
            <a:r>
              <a:rPr lang="en-US" sz="1400" dirty="0"/>
              <a:t>published the second </a:t>
            </a:r>
            <a:r>
              <a:rPr lang="en-US" sz="1400" dirty="0" smtClean="0"/>
              <a:t>run. DRUC was skipped due to the timeline.</a:t>
            </a:r>
            <a:endParaRPr lang="en-US" sz="1400" dirty="0"/>
          </a:p>
          <a:p>
            <a:pPr marL="400050" lvl="1" indent="0">
              <a:spcAft>
                <a:spcPts val="600"/>
              </a:spcAft>
              <a:buNone/>
            </a:pP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049205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Why did ERCOT make tha</a:t>
            </a:r>
            <a:r>
              <a:rPr lang="en-US" dirty="0" smtClean="0"/>
              <a:t>t decision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600"/>
              </a:spcAft>
            </a:pPr>
            <a:r>
              <a:rPr lang="en-US" sz="1800" dirty="0" smtClean="0">
                <a:solidFill>
                  <a:schemeClr val="tx2"/>
                </a:solidFill>
              </a:rPr>
              <a:t>We would have needed to abort DAM if a valid DAM solution was not produced soon. There were ongoing investigations as to the exact nature of the software issue. With no software fix on the horizon, the best chance due to the ticking clock was to reduce the contingency set in order to reduce the number of constraints developed.</a:t>
            </a:r>
          </a:p>
          <a:p>
            <a:pPr lvl="1">
              <a:spcAft>
                <a:spcPts val="600"/>
              </a:spcAft>
            </a:pPr>
            <a:r>
              <a:rPr lang="en-US" sz="1400" dirty="0"/>
              <a:t>We disabled a subset of contingencies, about 700 -- all 69kV contingencies, with the exception of any that had been binding in real-time over the last 30 days, which ended up being only one. </a:t>
            </a:r>
            <a:r>
              <a:rPr lang="en-US" sz="1400" dirty="0" smtClean="0"/>
              <a:t>It was an action that could be completed quickly </a:t>
            </a:r>
            <a:r>
              <a:rPr lang="en-US" sz="1400" dirty="0"/>
              <a:t>and met the requirements of the operating procedure.</a:t>
            </a:r>
          </a:p>
          <a:p>
            <a:pPr>
              <a:spcAft>
                <a:spcPts val="600"/>
              </a:spcAft>
            </a:pPr>
            <a:r>
              <a:rPr lang="en-US" sz="1800" dirty="0" smtClean="0"/>
              <a:t>Aborting DAM would be more disruptive to the market than disabling certain contingencies.</a:t>
            </a:r>
          </a:p>
          <a:p>
            <a:pPr>
              <a:spcAft>
                <a:spcPts val="600"/>
              </a:spcAft>
            </a:pPr>
            <a:r>
              <a:rPr lang="en-US" sz="1800" dirty="0" smtClean="0"/>
              <a:t>Operations needed to start preparing for the next Operating Day – next day studies, SASM, etc.</a:t>
            </a:r>
          </a:p>
          <a:p>
            <a:pPr>
              <a:spcAft>
                <a:spcPts val="600"/>
              </a:spcAft>
            </a:pPr>
            <a:endParaRPr lang="en-US" sz="1800" dirty="0" smtClean="0"/>
          </a:p>
          <a:p>
            <a:pPr marL="0" indent="0">
              <a:spcAft>
                <a:spcPts val="600"/>
              </a:spcAft>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Relevant references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400050" lvl="1" indent="0">
              <a:spcAft>
                <a:spcPts val="600"/>
              </a:spcAft>
              <a:buNone/>
            </a:pPr>
            <a:r>
              <a:rPr lang="en-US" sz="1600" dirty="0" smtClean="0">
                <a:hlinkClick r:id="rId3"/>
              </a:rPr>
              <a:t>Protocol section 4.1.2(2</a:t>
            </a:r>
            <a:r>
              <a:rPr lang="en-US" sz="1600" dirty="0">
                <a:hlinkClick r:id="rId3"/>
              </a:rPr>
              <a:t>)</a:t>
            </a:r>
            <a:r>
              <a:rPr lang="en-US" sz="1600" dirty="0"/>
              <a:t>: </a:t>
            </a:r>
            <a:endParaRPr lang="en-US" sz="1600" dirty="0" smtClean="0"/>
          </a:p>
          <a:p>
            <a:pPr marL="400050" lvl="1" indent="0">
              <a:spcAft>
                <a:spcPts val="600"/>
              </a:spcAft>
              <a:buNone/>
            </a:pPr>
            <a:r>
              <a:rPr lang="en-US" sz="1600" dirty="0" smtClean="0"/>
              <a:t>If</a:t>
            </a:r>
            <a:r>
              <a:rPr lang="en-US" sz="1600" dirty="0"/>
              <a:t>, despite </a:t>
            </a:r>
            <a:r>
              <a:rPr lang="en-US" sz="1600" dirty="0" smtClean="0"/>
              <a:t>varying the timing </a:t>
            </a:r>
            <a:r>
              <a:rPr lang="en-US" sz="1600" dirty="0"/>
              <a:t>or omitting any procedure, ERCOT is unable to execute the Day-Ahead process, ERCOT may abort all or part of the Day-Ahead process and require all schedules and trades to be submitted in the Adjustment Period. </a:t>
            </a:r>
            <a:endParaRPr lang="en-US" sz="1600" dirty="0" smtClean="0"/>
          </a:p>
          <a:p>
            <a:pPr marL="400050" lvl="1" indent="0">
              <a:spcAft>
                <a:spcPts val="600"/>
              </a:spcAft>
              <a:buNone/>
            </a:pPr>
            <a:endParaRPr lang="en-US" sz="1600" dirty="0" smtClean="0">
              <a:hlinkClick r:id="rId4"/>
            </a:endParaRPr>
          </a:p>
          <a:p>
            <a:pPr marL="400050" lvl="1" indent="0">
              <a:spcAft>
                <a:spcPts val="600"/>
              </a:spcAft>
              <a:buNone/>
            </a:pPr>
            <a:r>
              <a:rPr lang="en-US" sz="1600" dirty="0" smtClean="0">
                <a:hlinkClick r:id="rId4"/>
              </a:rPr>
              <a:t>DAM Operating Procedure Manual</a:t>
            </a:r>
            <a:r>
              <a:rPr lang="en-US" sz="1600" dirty="0" smtClean="0"/>
              <a:t>: </a:t>
            </a:r>
          </a:p>
          <a:p>
            <a:pPr marL="400050" lvl="1" indent="0">
              <a:spcAft>
                <a:spcPts val="600"/>
              </a:spcAft>
              <a:buNone/>
            </a:pPr>
            <a:r>
              <a:rPr lang="en-US" sz="1600" dirty="0" smtClean="0"/>
              <a:t>Reduced </a:t>
            </a:r>
            <a:r>
              <a:rPr lang="en-US" sz="1600" dirty="0"/>
              <a:t>contingency set for performance </a:t>
            </a:r>
            <a:r>
              <a:rPr lang="en-US" sz="1600" dirty="0" smtClean="0"/>
              <a:t>issues - If </a:t>
            </a:r>
            <a:r>
              <a:rPr lang="en-US" sz="1600" dirty="0"/>
              <a:t>significant performance issues are experienced, ERCOT has the ability to reduce contingencies from 4,500 to approximately 500 based on real-time operational experience.  This would be done if significant performance issues experienced and would be noticed through a formal market notice communication.</a:t>
            </a:r>
          </a:p>
          <a:p>
            <a:pPr marL="0" indent="0">
              <a:spcAft>
                <a:spcPts val="600"/>
              </a:spcAft>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722979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Results of further investigation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600"/>
              </a:spcAft>
            </a:pPr>
            <a:r>
              <a:rPr lang="en-US" sz="1600" dirty="0" smtClean="0">
                <a:solidFill>
                  <a:schemeClr val="tx2"/>
                </a:solidFill>
              </a:rPr>
              <a:t>After completing a detailed post-event analysis by running multiple simulations, the team was able to track the jump in constraints developed to PTP bids sinking at a particular Resource Node (RN), where the RN is located on the low side of the step-up transformers, and also is located in an area with significant transmission outages on this Operating Day.</a:t>
            </a:r>
          </a:p>
          <a:p>
            <a:pPr lvl="1">
              <a:spcAft>
                <a:spcPts val="600"/>
              </a:spcAft>
            </a:pPr>
            <a:r>
              <a:rPr lang="en-US" sz="1400" dirty="0" smtClean="0"/>
              <a:t>Step-up transformers are not currently secured in DAM.</a:t>
            </a:r>
          </a:p>
          <a:p>
            <a:pPr lvl="1">
              <a:spcAft>
                <a:spcPts val="600"/>
              </a:spcAft>
            </a:pPr>
            <a:r>
              <a:rPr lang="en-US" sz="1400" dirty="0" smtClean="0"/>
              <a:t>If power flow divergence occurs, stability limit (SL) constraints are developed </a:t>
            </a:r>
            <a:r>
              <a:rPr lang="en-US" sz="1400" dirty="0"/>
              <a:t>to </a:t>
            </a:r>
            <a:r>
              <a:rPr lang="en-US" sz="1400" dirty="0" smtClean="0"/>
              <a:t>create power flow limits for these transmission elements with large angular spread. Usually these are on elements that are monitor-only, but can also occur on secured elements depending on the commitment pattern established in initial iterations.</a:t>
            </a:r>
          </a:p>
          <a:p>
            <a:pPr lvl="1">
              <a:spcAft>
                <a:spcPts val="600"/>
              </a:spcAft>
            </a:pPr>
            <a:r>
              <a:rPr lang="en-US" sz="1400" dirty="0" smtClean="0"/>
              <a:t>Due to the topology, there was a cascading effect causing large number of additional constraints to be developed.</a:t>
            </a:r>
          </a:p>
          <a:p>
            <a:pPr lvl="1">
              <a:spcAft>
                <a:spcPts val="600"/>
              </a:spcAft>
            </a:pPr>
            <a:r>
              <a:rPr lang="en-US" sz="1400" dirty="0" smtClean="0"/>
              <a:t>There were as many as 146 MW of PTP bids sinking at the RN, flowing over two unsecured step-up transformers rated 5 MW and 11 MW respectively.</a:t>
            </a:r>
          </a:p>
          <a:p>
            <a:pPr lvl="1">
              <a:spcAft>
                <a:spcPts val="600"/>
              </a:spcAft>
            </a:pPr>
            <a:r>
              <a:rPr lang="en-US" sz="1400" dirty="0" smtClean="0"/>
              <a:t>A study case ran, based on the first run OD 1/23/18 </a:t>
            </a:r>
            <a:r>
              <a:rPr lang="en-US" sz="1400" dirty="0" err="1" smtClean="0"/>
              <a:t>savecase</a:t>
            </a:r>
            <a:r>
              <a:rPr lang="en-US" sz="1400" dirty="0" smtClean="0"/>
              <a:t>, with </a:t>
            </a:r>
            <a:r>
              <a:rPr lang="en-US" sz="1400" dirty="0" smtClean="0">
                <a:solidFill>
                  <a:srgbClr val="C00000"/>
                </a:solidFill>
              </a:rPr>
              <a:t>the two step-up transformers secured resulted in unique binding constraints decreasing from ~1,000 to ~250</a:t>
            </a:r>
            <a:r>
              <a:rPr lang="en-US" sz="1400" dirty="0" smtClean="0"/>
              <a:t>, no software issue triggered, and the case solving within normal time limits.</a:t>
            </a:r>
          </a:p>
          <a:p>
            <a:pPr lvl="1">
              <a:spcAft>
                <a:spcPts val="600"/>
              </a:spcAft>
            </a:pPr>
            <a:endParaRPr lang="en-US" sz="1400" dirty="0"/>
          </a:p>
          <a:p>
            <a:pPr lvl="1">
              <a:spcAft>
                <a:spcPts val="600"/>
              </a:spcAft>
            </a:pPr>
            <a:endParaRPr lang="en-US" sz="1400" dirty="0" smtClean="0"/>
          </a:p>
          <a:p>
            <a:pPr lvl="1">
              <a:spcAft>
                <a:spcPts val="600"/>
              </a:spcAft>
            </a:pP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24937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Status of DAM software</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600"/>
              </a:spcAft>
            </a:pPr>
            <a:r>
              <a:rPr lang="en-US" sz="1600" dirty="0" smtClean="0"/>
              <a:t>After a sequence of trial and error in the post-event analysis, the team was also able to engineer operator actions that could help avoid the software issue. </a:t>
            </a:r>
          </a:p>
          <a:p>
            <a:pPr lvl="1">
              <a:spcAft>
                <a:spcPts val="600"/>
              </a:spcAft>
            </a:pPr>
            <a:r>
              <a:rPr lang="en-US" sz="1400" dirty="0" smtClean="0"/>
              <a:t>This includes multiple constraint flushing actions, which are usually not done past the 3</a:t>
            </a:r>
            <a:r>
              <a:rPr lang="en-US" sz="1400" baseline="30000" dirty="0" smtClean="0"/>
              <a:t>rd</a:t>
            </a:r>
            <a:r>
              <a:rPr lang="en-US" sz="1400" dirty="0" smtClean="0"/>
              <a:t> iteration.</a:t>
            </a:r>
          </a:p>
          <a:p>
            <a:pPr lvl="2">
              <a:spcAft>
                <a:spcPts val="600"/>
              </a:spcAft>
            </a:pPr>
            <a:r>
              <a:rPr lang="en-US" sz="1200" dirty="0" smtClean="0"/>
              <a:t>Constraint flushing does not impact the final solution but DOES impact performance/run time</a:t>
            </a:r>
          </a:p>
          <a:p>
            <a:pPr lvl="1">
              <a:spcAft>
                <a:spcPts val="600"/>
              </a:spcAft>
            </a:pPr>
            <a:r>
              <a:rPr lang="en-US" sz="1400" dirty="0" smtClean="0"/>
              <a:t>This is not guaranteed to work in every case and performance is a concern. However, it allowed us to return to the full contingency set starting OD 01/25/18.</a:t>
            </a:r>
          </a:p>
          <a:p>
            <a:pPr>
              <a:spcAft>
                <a:spcPts val="600"/>
              </a:spcAft>
            </a:pPr>
            <a:r>
              <a:rPr lang="en-US" sz="1600" dirty="0" smtClean="0"/>
              <a:t>Long term, ERCOT proposes securing a subset (~5%) of step-up transformers in DAM.</a:t>
            </a:r>
          </a:p>
          <a:p>
            <a:pPr>
              <a:spcAft>
                <a:spcPts val="600"/>
              </a:spcAft>
            </a:pPr>
            <a:r>
              <a:rPr lang="en-US" sz="1600" dirty="0" smtClean="0"/>
              <a:t>The vendor is evaluating potential code changes but there are risks to allowing the application to handle an unreasonable number of constraints.</a:t>
            </a:r>
          </a:p>
          <a:p>
            <a:pPr lvl="1">
              <a:spcAft>
                <a:spcPts val="600"/>
              </a:spcAft>
            </a:pPr>
            <a:r>
              <a:rPr lang="en-US" sz="1600" dirty="0" smtClean="0"/>
              <a:t>We are also pursuing a number of enhancements to displays and logging to assist with faster monitoring/troubleshooting in the future</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445524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Feedback</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600"/>
              </a:spcAft>
            </a:pPr>
            <a:r>
              <a:rPr lang="en-US" sz="1800" dirty="0" smtClean="0">
                <a:solidFill>
                  <a:schemeClr val="tx2"/>
                </a:solidFill>
              </a:rPr>
              <a:t>Concerns regarding our preferred approach of securing step-up transformers in DAM when the Resource Node is located on the low side? </a:t>
            </a:r>
          </a:p>
          <a:p>
            <a:pPr>
              <a:spcAft>
                <a:spcPts val="600"/>
              </a:spcAft>
            </a:pPr>
            <a:r>
              <a:rPr lang="en-US" sz="1800" dirty="0" smtClean="0"/>
              <a:t>Do stakeholders prefer a different method for reducing the contingency set in extraordinary cases?</a:t>
            </a:r>
          </a:p>
          <a:p>
            <a:pPr>
              <a:spcAft>
                <a:spcPts val="600"/>
              </a:spcAft>
            </a:pPr>
            <a:endParaRPr lang="en-US" sz="1400" dirty="0" smtClean="0"/>
          </a:p>
          <a:p>
            <a:pPr lvl="1">
              <a:spcAft>
                <a:spcPts val="600"/>
              </a:spcAft>
            </a:pPr>
            <a:endParaRPr lang="en-US" sz="1400" dirty="0"/>
          </a:p>
          <a:p>
            <a:pPr lvl="1">
              <a:spcAft>
                <a:spcPts val="600"/>
              </a:spcAft>
            </a:pPr>
            <a:endParaRPr lang="en-US" sz="1400" dirty="0" smtClean="0"/>
          </a:p>
          <a:p>
            <a:pPr lvl="1">
              <a:spcAft>
                <a:spcPts val="600"/>
              </a:spcAft>
            </a:pP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943310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dcmitype/"/>
    <ds:schemaRef ds:uri="c34af464-7aa1-4edd-9be4-83dffc1cb926"/>
    <ds:schemaRef ds:uri="http://schemas.microsoft.com/office/2006/metadata/properties"/>
    <ds:schemaRef ds:uri="http://purl.org/dc/elements/1.1/"/>
    <ds:schemaRef ds:uri="http://www.w3.org/XML/1998/namespace"/>
    <ds:schemaRef ds:uri="http://schemas.microsoft.com/office/2006/documentManagement/typ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412</TotalTime>
  <Words>902</Words>
  <Application>Microsoft Office PowerPoint</Application>
  <PresentationFormat>On-screen Show (4:3)</PresentationFormat>
  <Paragraphs>64</Paragraphs>
  <Slides>7</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What happened</vt:lpstr>
      <vt:lpstr>Why did ERCOT make that decision</vt:lpstr>
      <vt:lpstr>Relevant references</vt:lpstr>
      <vt:lpstr>Results of further investigation</vt:lpstr>
      <vt:lpstr>Status of DAM software</vt:lpstr>
      <vt:lpstr>Feedback</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Bracy, Phillip</cp:lastModifiedBy>
  <cp:revision>103</cp:revision>
  <cp:lastPrinted>2016-01-21T20:53:15Z</cp:lastPrinted>
  <dcterms:created xsi:type="dcterms:W3CDTF">2016-01-21T15:20:31Z</dcterms:created>
  <dcterms:modified xsi:type="dcterms:W3CDTF">2018-02-28T15:50:03Z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