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4" d="100"/>
          <a:sy n="124" d="100"/>
        </p:scale>
        <p:origin x="153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2018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November, December 2017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>
                <a:solidFill>
                  <a:srgbClr val="000000"/>
                </a:solidFill>
              </a:rPr>
              <a:t>November, December 2017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11/13/17 </a:t>
            </a:r>
            <a:r>
              <a:rPr lang="en-US" sz="1600" dirty="0"/>
              <a:t>– ERCOT experienced an outage to the Market </a:t>
            </a:r>
            <a:r>
              <a:rPr lang="en-US" sz="1600" dirty="0" smtClean="0"/>
              <a:t>Participant Identity Management (MPIM) application between 12:30 PM – 4:01 PM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11/27/17 </a:t>
            </a:r>
            <a:r>
              <a:rPr lang="en-US" sz="1600" dirty="0"/>
              <a:t>– Planned Maintenance </a:t>
            </a:r>
            <a:r>
              <a:rPr lang="en-US" sz="1600" dirty="0" smtClean="0"/>
              <a:t>(Database and application upgrade </a:t>
            </a:r>
            <a:r>
              <a:rPr lang="en-US" sz="1600" dirty="0"/>
              <a:t>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11/29/17 – Downloading of extracts and reports using External Web Services (EWS) was unavailable between 11:35 AM – 2:03 PM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12/11/17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12/12/17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12/13/17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12/13/17 </a:t>
            </a:r>
            <a:r>
              <a:rPr lang="en-US" sz="1600" dirty="0"/>
              <a:t>–</a:t>
            </a:r>
            <a:r>
              <a:rPr lang="en-US" sz="1600" kern="0" dirty="0">
                <a:solidFill>
                  <a:srgbClr val="000000"/>
                </a:solidFill>
              </a:rPr>
              <a:t> The </a:t>
            </a:r>
            <a:r>
              <a:rPr lang="en-US" sz="1600" kern="0" dirty="0" smtClean="0">
                <a:solidFill>
                  <a:srgbClr val="000000"/>
                </a:solidFill>
              </a:rPr>
              <a:t>2:00 and 3:00 interval postings of </a:t>
            </a:r>
            <a:r>
              <a:rPr lang="en-US" sz="1600" kern="0" dirty="0">
                <a:solidFill>
                  <a:srgbClr val="000000"/>
                </a:solidFill>
              </a:rPr>
              <a:t>the Aggregated Solar Resource Power Potential Forecast (Report ID 13498) </a:t>
            </a:r>
            <a:r>
              <a:rPr lang="en-US" sz="1600" kern="0" dirty="0" smtClean="0">
                <a:solidFill>
                  <a:srgbClr val="000000"/>
                </a:solidFill>
              </a:rPr>
              <a:t>were </a:t>
            </a:r>
            <a:r>
              <a:rPr lang="en-US" sz="1600" kern="0" dirty="0">
                <a:solidFill>
                  <a:srgbClr val="000000"/>
                </a:solidFill>
              </a:rPr>
              <a:t>missed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12/27/17 </a:t>
            </a:r>
            <a:r>
              <a:rPr lang="en-US" sz="1600" dirty="0"/>
              <a:t>– </a:t>
            </a:r>
            <a:r>
              <a:rPr lang="en-US" sz="1600" dirty="0" smtClean="0"/>
              <a:t>The </a:t>
            </a:r>
            <a:r>
              <a:rPr lang="en-US" sz="1600" dirty="0" smtClean="0"/>
              <a:t>18:30 </a:t>
            </a:r>
            <a:r>
              <a:rPr lang="en-US" sz="1600" dirty="0" smtClean="0"/>
              <a:t>interval posting </a:t>
            </a:r>
            <a:r>
              <a:rPr lang="en-US" sz="1600" dirty="0"/>
              <a:t>of the Wind Generation Resource Power Potential Forecast (Report ID 12320</a:t>
            </a:r>
            <a:r>
              <a:rPr lang="en-US" sz="1600" dirty="0" smtClean="0"/>
              <a:t>) was missed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</TotalTime>
  <Words>178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114</cp:revision>
  <cp:lastPrinted>2016-01-21T20:53:15Z</cp:lastPrinted>
  <dcterms:created xsi:type="dcterms:W3CDTF">2016-01-21T15:20:31Z</dcterms:created>
  <dcterms:modified xsi:type="dcterms:W3CDTF">2018-01-12T23:05:57Z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