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0"/>
  </p:notesMasterIdLst>
  <p:sldIdLst>
    <p:sldId id="330" r:id="rId2"/>
    <p:sldId id="331" r:id="rId3"/>
    <p:sldId id="332" r:id="rId4"/>
    <p:sldId id="333" r:id="rId5"/>
    <p:sldId id="335" r:id="rId6"/>
    <p:sldId id="336" r:id="rId7"/>
    <p:sldId id="337" r:id="rId8"/>
    <p:sldId id="362" r:id="rId9"/>
  </p:sldIdLst>
  <p:sldSz cx="9144000" cy="6858000" type="screen4x3"/>
  <p:notesSz cx="6934200" cy="9220200"/>
  <p:custDataLst>
    <p:tags r:id="rId11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57FD1EE1-D0A6-450A-A412-0DFE45066222}">
          <p14:sldIdLst/>
        </p14:section>
        <p14:section name="Untitled Section" id="{FAE7E895-8A23-4BDE-9BDA-219E34129688}">
          <p14:sldIdLst>
            <p14:sldId id="330"/>
            <p14:sldId id="331"/>
            <p14:sldId id="332"/>
            <p14:sldId id="333"/>
            <p14:sldId id="335"/>
            <p14:sldId id="336"/>
            <p14:sldId id="337"/>
            <p14:sldId id="36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10" autoAdjust="0"/>
    <p:restoredTop sz="94660"/>
  </p:normalViewPr>
  <p:slideViewPr>
    <p:cSldViewPr>
      <p:cViewPr varScale="1">
        <p:scale>
          <a:sx n="113" d="100"/>
          <a:sy n="113" d="100"/>
        </p:scale>
        <p:origin x="154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1963"/>
          </a:xfrm>
          <a:prstGeom prst="rect">
            <a:avLst/>
          </a:prstGeom>
        </p:spPr>
        <p:txBody>
          <a:bodyPr vert="horz" lIns="92301" tIns="46151" rIns="92301" bIns="46151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27475" y="0"/>
            <a:ext cx="3005138" cy="461963"/>
          </a:xfrm>
          <a:prstGeom prst="rect">
            <a:avLst/>
          </a:prstGeom>
        </p:spPr>
        <p:txBody>
          <a:bodyPr vert="horz" lIns="92301" tIns="46151" rIns="92301" bIns="46151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079982C-BE42-450B-9272-CC568F1DF69B}" type="datetimeFigureOut">
              <a:rPr lang="en-US"/>
              <a:pPr>
                <a:defRPr/>
              </a:pPr>
              <a:t>2/20/2018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2050" y="690563"/>
            <a:ext cx="4610100" cy="3457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1" tIns="46151" rIns="92301" bIns="46151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3738" y="4379913"/>
            <a:ext cx="5546725" cy="4149725"/>
          </a:xfrm>
          <a:prstGeom prst="rect">
            <a:avLst/>
          </a:prstGeom>
        </p:spPr>
        <p:txBody>
          <a:bodyPr vert="horz" lIns="92301" tIns="46151" rIns="92301" bIns="4615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56650"/>
            <a:ext cx="3005138" cy="461963"/>
          </a:xfrm>
          <a:prstGeom prst="rect">
            <a:avLst/>
          </a:prstGeom>
        </p:spPr>
        <p:txBody>
          <a:bodyPr vert="horz" lIns="92301" tIns="46151" rIns="92301" bIns="46151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475" y="8756650"/>
            <a:ext cx="3005138" cy="461963"/>
          </a:xfrm>
          <a:prstGeom prst="rect">
            <a:avLst/>
          </a:prstGeom>
        </p:spPr>
        <p:txBody>
          <a:bodyPr vert="horz" lIns="92301" tIns="46151" rIns="92301" bIns="46151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7EB9712-EFD6-4557-B08B-0121174A86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5483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428843C-2983-4501-BA9F-CF043883C3FC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5006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ight Triangle 2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5" name="Freeform 4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6" name="Freeform 1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2147483646 w 5760"/>
                <a:gd name="T3" fmla="*/ 0 h 528"/>
                <a:gd name="T4" fmla="*/ 2147483646 w 5760"/>
                <a:gd name="T5" fmla="*/ 2147483646 h 528"/>
                <a:gd name="T6" fmla="*/ 2147483646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829761"/>
          </a:xfrm>
        </p:spPr>
        <p:txBody>
          <a:bodyPr anchor="b"/>
          <a:lstStyle>
            <a:lvl1pPr algn="ct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Slide Number Placeholder 26"/>
          <p:cNvSpPr>
            <a:spLocks noGrp="1"/>
          </p:cNvSpPr>
          <p:nvPr>
            <p:ph type="sldNum" sz="quarter" idx="10"/>
          </p:nvPr>
        </p:nvSpPr>
        <p:spPr>
          <a:xfrm>
            <a:off x="76200" y="6408738"/>
            <a:ext cx="914400" cy="365125"/>
          </a:xfrm>
        </p:spPr>
        <p:txBody>
          <a:bodyPr/>
          <a:lstStyle>
            <a:lvl1pPr algn="l"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0775FF30-4ED3-43D0-BD04-6744DC970B3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1988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EC1DF8F-0C1B-4C44-B6DD-C7E9FD68F8C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830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36BBA92-4522-4A2F-828F-A15C66023B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093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533400" y="1066800"/>
            <a:ext cx="8153400" cy="46038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0">
                <a:schemeClr val="tx1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algn="r">
              <a:defRPr/>
            </a:lvl1pPr>
            <a:extLst/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  <a:extLst/>
          </a:lstStyle>
          <a:p>
            <a:pPr>
              <a:defRPr/>
            </a:pPr>
            <a:fld id="{921B0916-96FE-4C71-BAFA-C7E2BDBD2D4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390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1633538" y="2352675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Chevron 4"/>
          <p:cNvSpPr/>
          <p:nvPr/>
        </p:nvSpPr>
        <p:spPr>
          <a:xfrm>
            <a:off x="1447800" y="235267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808976" cy="1752600"/>
          </a:xfrm>
        </p:spPr>
        <p:txBody>
          <a:bodyPr anchor="t"/>
          <a:lstStyle>
            <a:lvl1pPr algn="l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05000" y="2278912"/>
            <a:ext cx="6553200" cy="35122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C07972E9-A03F-4FFA-843B-31ECED73D67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0831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CFDD5CA-B5DF-4667-A9FC-E4B2EB2B84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7765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1CA1955-A577-45E5-ADC5-1A309DCD44F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1799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62FBBBA-DFFE-4F34-918F-CD5267D551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1925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BBD713C-7296-4D6B-A673-23121990C2C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855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68DA80D-ECAB-4EC5-A0D7-7F527191DB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42493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Freeform 10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6 w 5591"/>
              <a:gd name="T3" fmla="*/ 0 h 588"/>
              <a:gd name="T4" fmla="*/ 2147483646 w 5591"/>
              <a:gd name="T5" fmla="*/ 2147483646 h 588"/>
              <a:gd name="T6" fmla="*/ 2147483646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DEAE9F0E-273B-4FA3-A4BA-8FD54F4BA1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6217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6 w 5591"/>
              <a:gd name="T3" fmla="*/ 0 h 588"/>
              <a:gd name="T4" fmla="*/ 2147483646 w 5591"/>
              <a:gd name="T5" fmla="*/ 2147483646 h 588"/>
              <a:gd name="T6" fmla="*/ 2147483646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6200" y="6408738"/>
            <a:ext cx="8382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b="0">
                <a:solidFill>
                  <a:schemeClr val="bg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C1F2E054-F04F-45F1-B68F-FD5849B9EE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3" r:id="rId1"/>
    <p:sldLayoutId id="2147484014" r:id="rId2"/>
    <p:sldLayoutId id="2147484015" r:id="rId3"/>
    <p:sldLayoutId id="2147484016" r:id="rId4"/>
    <p:sldLayoutId id="2147484017" r:id="rId5"/>
    <p:sldLayoutId id="2147484018" r:id="rId6"/>
    <p:sldLayoutId id="2147484019" r:id="rId7"/>
    <p:sldLayoutId id="2147484020" r:id="rId8"/>
    <p:sldLayoutId id="2147484021" r:id="rId9"/>
    <p:sldLayoutId id="2147484022" r:id="rId10"/>
    <p:sldLayoutId id="2147484023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anose="05040102010807070707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anose="05020102010507070707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6771" y="1378857"/>
            <a:ext cx="7772400" cy="3095172"/>
          </a:xfrm>
        </p:spPr>
        <p:txBody>
          <a:bodyPr anchor="t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br>
              <a:rPr lang="en-US" dirty="0"/>
            </a:br>
            <a:r>
              <a:rPr lang="en-US" dirty="0"/>
              <a:t>Reconciliation &amp; Verification Process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25604" name="Slide Number Placeholder 4"/>
          <p:cNvSpPr>
            <a:spLocks noGrp="1"/>
          </p:cNvSpPr>
          <p:nvPr>
            <p:ph type="sldNum" sz="quarter" idx="10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D69D6EA-1467-4F36-9232-8869C99B0545}" type="slidenum">
              <a:rPr lang="en-US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8171" y="158524"/>
            <a:ext cx="8229600" cy="1143000"/>
          </a:xfrm>
        </p:spPr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600" dirty="0"/>
              <a:t>Reconciliation &amp; Verification</a:t>
            </a: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5BA7A05-F63B-4441-9A0C-106568F441E8}" type="slidenum">
              <a:rPr lang="en-US" altLang="en-US" smtClean="0">
                <a:solidFill>
                  <a:schemeClr val="bg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altLang="en-US" dirty="0">
              <a:solidFill>
                <a:schemeClr val="bg1"/>
              </a:solidFill>
            </a:endParaRPr>
          </a:p>
        </p:txBody>
      </p:sp>
      <p:sp>
        <p:nvSpPr>
          <p:cNvPr id="61444" name="Title 1"/>
          <p:cNvSpPr>
            <a:spLocks noGrp="1"/>
          </p:cNvSpPr>
          <p:nvPr>
            <p:ph idx="1"/>
          </p:nvPr>
        </p:nvSpPr>
        <p:spPr>
          <a:xfrm>
            <a:off x="515938" y="1385888"/>
            <a:ext cx="8229600" cy="4557712"/>
          </a:xfrm>
        </p:spPr>
        <p:txBody>
          <a:bodyPr/>
          <a:lstStyle/>
          <a:p>
            <a:pPr marL="107950" indent="0" eaLnBrk="1" hangingPunct="1">
              <a:buFont typeface="Wingdings 3" panose="05040102010807070707" pitchFamily="18" charset="2"/>
              <a:buNone/>
            </a:pPr>
            <a:br>
              <a:rPr lang="en-US" altLang="en-US" sz="1800" b="1"/>
            </a:br>
            <a:endParaRPr lang="en-US" altLang="en-US" sz="1800" b="1"/>
          </a:p>
          <a:p>
            <a:pPr marL="107950" indent="0" eaLnBrk="1" hangingPunct="1">
              <a:buFont typeface="Wingdings 3" panose="05040102010807070707" pitchFamily="18" charset="2"/>
              <a:buNone/>
            </a:pPr>
            <a:endParaRPr lang="en-US" altLang="en-US" sz="1800" b="1"/>
          </a:p>
          <a:p>
            <a:pPr marL="107950" indent="0" eaLnBrk="1" hangingPunct="1">
              <a:buFont typeface="Wingdings 3" panose="05040102010807070707" pitchFamily="18" charset="2"/>
              <a:buNone/>
            </a:pPr>
            <a:r>
              <a:rPr lang="en-US" altLang="en-US" sz="3200"/>
              <a:t>All parties involved in any Inadvertent  Gain related MarkeTrak issue </a:t>
            </a:r>
            <a:r>
              <a:rPr lang="en-US" altLang="en-US" sz="3200" b="1" i="1" u="sng"/>
              <a:t>should build in some sort of Reconciliation and Verification process.</a:t>
            </a:r>
            <a:endParaRPr lang="en-US" altLang="en-US" sz="1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8171" y="158524"/>
            <a:ext cx="8229600" cy="1143000"/>
          </a:xfrm>
        </p:spPr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600" dirty="0"/>
              <a:t>Reconciliation &amp; Verification </a:t>
            </a: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7088972-DF32-4D30-B362-EA961A5A47F3}" type="slidenum">
              <a:rPr lang="en-US" altLang="en-US" smtClean="0">
                <a:solidFill>
                  <a:schemeClr val="bg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altLang="en-US" dirty="0">
              <a:solidFill>
                <a:schemeClr val="bg1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 fontScale="90000"/>
          </a:bodyPr>
          <a:lstStyle/>
          <a:p>
            <a:pPr marL="109537" indent="0" eaLnBrk="1" fontAlgn="auto" hangingPunct="1">
              <a:spcAft>
                <a:spcPts val="0"/>
              </a:spcAft>
              <a:buFont typeface="Wingdings 3" panose="05040102010807070707" pitchFamily="18" charset="2"/>
              <a:buNone/>
              <a:defRPr/>
            </a:pPr>
            <a:r>
              <a:rPr lang="en-US" sz="2100" b="1" dirty="0"/>
              <a:t>In other words…</a:t>
            </a:r>
            <a:br>
              <a:rPr lang="en-US" sz="2100" b="1" dirty="0"/>
            </a:br>
            <a:endParaRPr lang="en-US" sz="8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200" dirty="0"/>
              <a:t>In addition to researching that an actual Inadvertent Gain has taken place, also verify the MarkeTrak state/status to determine what action needs to take place from what party.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sz="9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200" dirty="0"/>
              <a:t>Verify the current status of the account and research the transactions that may impact the resolution of the issue.</a:t>
            </a:r>
            <a:endParaRPr lang="en-US" sz="12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en-US" sz="9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200" dirty="0"/>
              <a:t>Perform a reconciliation of the transactions sent to the Market to ensure that the transactions are being sent, received and processed successfully as agreed upon by all parties.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sz="9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200" dirty="0"/>
              <a:t>Ultimate goal is to return the Customer to their REP of choice </a:t>
            </a:r>
            <a:r>
              <a:rPr lang="en-US" sz="2200" b="1" i="1" dirty="0">
                <a:solidFill>
                  <a:srgbClr val="FF0000"/>
                </a:solidFill>
              </a:rPr>
              <a:t>quickly and efficiently</a:t>
            </a:r>
            <a:r>
              <a:rPr lang="en-US" sz="2200" dirty="0">
                <a:solidFill>
                  <a:srgbClr val="FF0000"/>
                </a:solidFill>
              </a:rPr>
              <a:t>  </a:t>
            </a:r>
            <a:r>
              <a:rPr lang="en-US" sz="2200" dirty="0"/>
              <a:t>with minimal inconvenience to the Customer.</a:t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8171" y="158524"/>
            <a:ext cx="8229600" cy="1143000"/>
          </a:xfrm>
        </p:spPr>
        <p:txBody>
          <a:bodyPr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400" dirty="0"/>
              <a:t>CR Reconciliation &amp; Verification</a:t>
            </a:r>
            <a:endParaRPr lang="en-US" dirty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2626F8-A886-45DB-8A6D-5D6A7EB722BE}" type="slidenum">
              <a:rPr lang="en-US" altLang="en-US" smtClean="0">
                <a:solidFill>
                  <a:schemeClr val="bg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altLang="en-US" dirty="0">
              <a:solidFill>
                <a:schemeClr val="bg1"/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idx="1"/>
          </p:nvPr>
        </p:nvSpPr>
        <p:spPr>
          <a:xfrm>
            <a:off x="457200" y="1219200"/>
            <a:ext cx="8382000" cy="5410200"/>
          </a:xfrm>
        </p:spPr>
        <p:txBody>
          <a:bodyPr>
            <a:normAutofit fontScale="82500" lnSpcReduction="20000"/>
          </a:bodyPr>
          <a:lstStyle/>
          <a:p>
            <a:pPr marL="109537" indent="0" eaLnBrk="1" fontAlgn="auto" hangingPunct="1">
              <a:spcAft>
                <a:spcPts val="0"/>
              </a:spcAft>
              <a:buFont typeface="Wingdings 3" panose="05040102010807070707" pitchFamily="18" charset="2"/>
              <a:buNone/>
              <a:defRPr/>
            </a:pPr>
            <a:r>
              <a:rPr lang="en-US" sz="2500" dirty="0"/>
              <a:t>All parties have a role in researching the issues on their end, however for the Losing CR/Original, the following verification process can assist in making the resolution of an Inadvertent Gain MarkeTrak run smoothly when the following checks are performed: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sz="400" dirty="0"/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"/>
              <a:defRPr/>
            </a:pPr>
            <a:r>
              <a:rPr lang="en-US" sz="2500" dirty="0"/>
              <a:t>Any Subsequent transactions in the Market? </a:t>
            </a:r>
          </a:p>
          <a:p>
            <a:pPr lvl="1" eaLnBrk="1" fontAlgn="auto" hangingPunct="1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en-US" sz="2100" dirty="0"/>
              <a:t>Yes – STOP the transaction if possible by submitting an 814_08, Cancel Request (or “Cancel w/Approval” MarkeTrak).</a:t>
            </a:r>
          </a:p>
          <a:p>
            <a:pPr lvl="1" eaLnBrk="1" fontAlgn="auto" hangingPunct="1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en-US" sz="2100" dirty="0"/>
              <a:t>No – Proceed to the next step 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sz="2500" dirty="0"/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"/>
              <a:defRPr/>
            </a:pPr>
            <a:r>
              <a:rPr lang="en-US" sz="2500" dirty="0"/>
              <a:t>Any Holds? </a:t>
            </a:r>
          </a:p>
          <a:p>
            <a:pPr lvl="1" eaLnBrk="1" fontAlgn="auto" hangingPunct="1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en-US" sz="2100" dirty="0"/>
              <a:t>Yes – Submit 650_01 to remove any Holds</a:t>
            </a:r>
          </a:p>
          <a:p>
            <a:pPr lvl="1" eaLnBrk="1" fontAlgn="auto" hangingPunct="1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en-US" sz="2100" dirty="0"/>
              <a:t>No - Proceed to the next step 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sz="2500" dirty="0"/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"/>
              <a:defRPr/>
            </a:pPr>
            <a:r>
              <a:rPr lang="en-US" sz="2500" dirty="0"/>
              <a:t>Proposed Regain Date =&lt; Gaining CR Start Date? </a:t>
            </a:r>
            <a:br>
              <a:rPr lang="en-US" sz="2500" dirty="0"/>
            </a:br>
            <a:r>
              <a:rPr lang="en-US" sz="1800" dirty="0"/>
              <a:t>(Proposed Regain Date: no greater than 10 days from MT submittal date)</a:t>
            </a:r>
            <a:r>
              <a:rPr lang="en-US" sz="2500" dirty="0"/>
              <a:t> </a:t>
            </a:r>
          </a:p>
          <a:p>
            <a:pPr lvl="1" eaLnBrk="1" fontAlgn="auto" hangingPunct="1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en-US" sz="2100" dirty="0"/>
              <a:t>Yes – Update “Proposed Regain Date”</a:t>
            </a:r>
          </a:p>
          <a:p>
            <a:pPr lvl="1" eaLnBrk="1" fontAlgn="auto" hangingPunct="1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en-US" sz="2100" dirty="0"/>
              <a:t>No – Proceed by “Send to TDSP”</a:t>
            </a:r>
            <a:br>
              <a:rPr lang="en-US" sz="2100" dirty="0"/>
            </a:br>
            <a:endParaRPr lang="en-US" sz="21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Slide Number Placeholder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FC60C3D-00F0-411F-91BE-2D4E43BD20BD}" type="slidenum">
              <a:rPr lang="en-US" altLang="en-US" smtClean="0">
                <a:solidFill>
                  <a:schemeClr val="bg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altLang="en-US" dirty="0">
              <a:solidFill>
                <a:schemeClr val="bg1"/>
              </a:solidFill>
            </a:endParaRPr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600" dirty="0"/>
              <a:t>TDSP Reconciliation &amp; Verification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/>
          <a:lstStyle/>
          <a:p>
            <a:pPr marL="109537" indent="0">
              <a:buFont typeface="Wingdings 3" panose="05040102010807070707" pitchFamily="18" charset="2"/>
              <a:buNone/>
              <a:defRPr/>
            </a:pPr>
            <a:r>
              <a:rPr lang="en-US" sz="1850" dirty="0"/>
              <a:t>When received by the TDSP, the issue goes through a verification process similar to the CR process. Once those preliminary checks are made, the TDSP will go on to perform the following steps:</a:t>
            </a:r>
          </a:p>
          <a:p>
            <a:pPr marL="392113" lvl="1" indent="0" eaLnBrk="1" fontAlgn="auto" hangingPunct="1">
              <a:spcAft>
                <a:spcPts val="0"/>
              </a:spcAft>
              <a:buFont typeface="Verdana" panose="020B0604030504040204" pitchFamily="34" charset="0"/>
              <a:buNone/>
              <a:defRPr/>
            </a:pPr>
            <a:endParaRPr lang="en-US" sz="1600" dirty="0"/>
          </a:p>
          <a:p>
            <a:pPr>
              <a:buFont typeface="Wingdings" panose="05000000000000000000" pitchFamily="2" charset="2"/>
              <a:buChar char="þ"/>
              <a:defRPr/>
            </a:pPr>
            <a:r>
              <a:rPr lang="en-US" sz="1850" dirty="0"/>
              <a:t>Check for Permit Requirements and override if any exist</a:t>
            </a:r>
          </a:p>
          <a:p>
            <a:pPr marL="109537" indent="0">
              <a:buFont typeface="Wingdings 3" panose="05040102010807070707" pitchFamily="18" charset="2"/>
              <a:buNone/>
              <a:defRPr/>
            </a:pPr>
            <a:endParaRPr lang="en-US" sz="1600" dirty="0"/>
          </a:p>
          <a:p>
            <a:pPr>
              <a:buFont typeface="Wingdings" panose="05000000000000000000" pitchFamily="2" charset="2"/>
              <a:buChar char="þ"/>
              <a:defRPr/>
            </a:pPr>
            <a:r>
              <a:rPr lang="en-US" sz="1850" dirty="0"/>
              <a:t>Add ESI ID, Original CR and Proposed Regain Date to the TDSP system to allow a backdated MVI and verify loaded correctly</a:t>
            </a:r>
          </a:p>
          <a:p>
            <a:pPr marL="109537" indent="0">
              <a:buFont typeface="Wingdings 3" panose="05040102010807070707" pitchFamily="18" charset="2"/>
              <a:buNone/>
              <a:defRPr/>
            </a:pPr>
            <a:endParaRPr lang="en-US" sz="1600" dirty="0"/>
          </a:p>
          <a:p>
            <a:pPr>
              <a:buFont typeface="Wingdings" panose="05000000000000000000" pitchFamily="2" charset="2"/>
              <a:buChar char="þ"/>
              <a:defRPr/>
            </a:pPr>
            <a:r>
              <a:rPr lang="en-US" sz="1850" dirty="0"/>
              <a:t>Update MarkeTrak issues with comments indicating readiness</a:t>
            </a:r>
          </a:p>
          <a:p>
            <a:pPr marL="109537" indent="0">
              <a:buFont typeface="Wingdings 3" panose="05040102010807070707" pitchFamily="18" charset="2"/>
              <a:buNone/>
              <a:defRPr/>
            </a:pPr>
            <a:endParaRPr lang="en-US" sz="1600" dirty="0"/>
          </a:p>
          <a:p>
            <a:pPr>
              <a:buFont typeface="Wingdings" panose="05000000000000000000" pitchFamily="2" charset="2"/>
              <a:buChar char="þ"/>
              <a:defRPr/>
            </a:pPr>
            <a:r>
              <a:rPr lang="en-US" sz="1850" dirty="0"/>
              <a:t>Press the “Ready to Receive” button which will move the issue to a state of New Losing CR (Submit)</a:t>
            </a:r>
          </a:p>
          <a:p>
            <a:pPr marL="109537" indent="0">
              <a:buFont typeface="Wingdings 3" panose="05040102010807070707" pitchFamily="18" charset="2"/>
              <a:buNone/>
              <a:defRPr/>
            </a:pPr>
            <a:endParaRPr lang="en-US" sz="1600" dirty="0"/>
          </a:p>
          <a:p>
            <a:pPr>
              <a:buFont typeface="Wingdings" panose="05000000000000000000" pitchFamily="2" charset="2"/>
              <a:buChar char="þ"/>
              <a:defRPr/>
            </a:pPr>
            <a:r>
              <a:rPr lang="en-US" sz="1850" dirty="0"/>
              <a:t>Review the Critical Care status of the account 			</a:t>
            </a:r>
          </a:p>
          <a:p>
            <a:pPr marL="109537" indent="0">
              <a:buFont typeface="Wingdings 3" panose="05040102010807070707" pitchFamily="18" charset="2"/>
              <a:buNone/>
              <a:defRPr/>
            </a:pPr>
            <a:endParaRPr lang="en-US" sz="185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Slide Number Placeholder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7C6E4CD-E829-4A78-B270-E587BBA9900B}" type="slidenum">
              <a:rPr lang="en-US" altLang="en-US" smtClean="0">
                <a:solidFill>
                  <a:schemeClr val="bg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altLang="en-US" dirty="0">
              <a:solidFill>
                <a:schemeClr val="bg1"/>
              </a:solidFill>
            </a:endParaRPr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600" dirty="0"/>
              <a:t>CR Reconciliation &amp; Verification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00600"/>
          </a:xfrm>
        </p:spPr>
        <p:txBody>
          <a:bodyPr/>
          <a:lstStyle/>
          <a:p>
            <a:pPr marL="109537" indent="0">
              <a:buFont typeface="Wingdings 3" panose="05040102010807070707" pitchFamily="18" charset="2"/>
              <a:buNone/>
              <a:defRPr/>
            </a:pPr>
            <a:endParaRPr lang="en-US" sz="800" dirty="0"/>
          </a:p>
          <a:p>
            <a:pPr marL="109537" indent="0">
              <a:buFont typeface="Wingdings 3" panose="05040102010807070707" pitchFamily="18" charset="2"/>
              <a:buNone/>
              <a:defRPr/>
            </a:pPr>
            <a:r>
              <a:rPr lang="en-US" sz="2100" dirty="0"/>
              <a:t>Once the TDSP completes their portion of the research, the issue is sent back to the Losing CR/Original who will send an EDI transaction (Backdated MVI) and thus more verification will need to take place:</a:t>
            </a:r>
          </a:p>
          <a:p>
            <a:pPr marL="109537" indent="0">
              <a:buFont typeface="Wingdings 3" panose="05040102010807070707" pitchFamily="18" charset="2"/>
              <a:buNone/>
              <a:defRPr/>
            </a:pPr>
            <a:endParaRPr lang="en-US" sz="1000" dirty="0"/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"/>
              <a:defRPr/>
            </a:pPr>
            <a:r>
              <a:rPr lang="en-US" sz="1700" dirty="0"/>
              <a:t>Ensure that the MarkeTrak issue is in a State of “New (Losing CR Submit)”</a:t>
            </a: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"/>
              <a:defRPr/>
            </a:pPr>
            <a:endParaRPr lang="en-US" sz="800" dirty="0"/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"/>
              <a:defRPr/>
            </a:pPr>
            <a:r>
              <a:rPr lang="en-US" sz="1700" dirty="0"/>
              <a:t>Any Subsequent transactions in the Market? </a:t>
            </a:r>
          </a:p>
          <a:p>
            <a:pPr lvl="1" eaLnBrk="1" fontAlgn="auto" hangingPunct="1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en-US" sz="1700" dirty="0"/>
              <a:t>Yes – Cancel W/Approval if possible</a:t>
            </a:r>
          </a:p>
          <a:p>
            <a:pPr lvl="1" eaLnBrk="1" fontAlgn="auto" hangingPunct="1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en-US" sz="1700" dirty="0"/>
              <a:t>No – Proceed</a:t>
            </a:r>
          </a:p>
          <a:p>
            <a:pPr lvl="1" eaLnBrk="1" fontAlgn="auto" hangingPunct="1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en-US" sz="800" dirty="0"/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þ"/>
              <a:defRPr/>
            </a:pPr>
            <a:r>
              <a:rPr lang="en-US" sz="1700" dirty="0"/>
              <a:t>Send EDI for the Proposed Regain Date that the Original CR entered within the issue</a:t>
            </a: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þ"/>
              <a:defRPr/>
            </a:pPr>
            <a:endParaRPr lang="en-US" sz="800" dirty="0"/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þ"/>
              <a:defRPr/>
            </a:pPr>
            <a:r>
              <a:rPr lang="en-US" sz="1700" dirty="0"/>
              <a:t>Verify the EDI was processed successfully by consulting the ERCOT Market Information System (MIS)  as well as any internal systems used for verifying transactions.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Slide Number Placeholder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228505A-3242-4599-BF7D-F7E85B41885C}" type="slidenum">
              <a:rPr lang="en-US" altLang="en-US" smtClean="0">
                <a:solidFill>
                  <a:schemeClr val="bg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altLang="en-US" dirty="0">
              <a:solidFill>
                <a:schemeClr val="bg1"/>
              </a:solidFill>
            </a:endParaRPr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600" dirty="0"/>
              <a:t>Final CR Reconciliation &amp; Verification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00600"/>
          </a:xfrm>
        </p:spPr>
        <p:txBody>
          <a:bodyPr/>
          <a:lstStyle/>
          <a:p>
            <a:pPr marL="109537" indent="0">
              <a:buFont typeface="Wingdings 3" panose="05040102010807070707" pitchFamily="18" charset="2"/>
              <a:buNone/>
              <a:defRPr/>
            </a:pPr>
            <a:endParaRPr lang="en-US" sz="800" dirty="0"/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þ"/>
              <a:defRPr/>
            </a:pPr>
            <a:r>
              <a:rPr lang="en-US" sz="1800" dirty="0"/>
              <a:t>The backdated MVI can be verified as successful per the receipt of an 814_05 Accept</a:t>
            </a: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þ"/>
              <a:defRPr/>
            </a:pPr>
            <a:endParaRPr lang="en-US" sz="800" dirty="0"/>
          </a:p>
          <a:p>
            <a:pPr marL="109537" indent="0" eaLnBrk="1" fontAlgn="auto" hangingPunct="1">
              <a:spcAft>
                <a:spcPts val="0"/>
              </a:spcAft>
              <a:buFont typeface="Wingdings 3" panose="05040102010807070707" pitchFamily="18" charset="2"/>
              <a:buNone/>
              <a:defRPr/>
            </a:pPr>
            <a:endParaRPr lang="en-US" sz="800" dirty="0"/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þ"/>
              <a:defRPr/>
            </a:pPr>
            <a:r>
              <a:rPr lang="en-US" sz="1800" dirty="0"/>
              <a:t>Add the Regaining BGN information into the MarkeTrak issue </a:t>
            </a:r>
            <a:r>
              <a:rPr lang="en-US" sz="1800" u="sng" dirty="0"/>
              <a:t>only after</a:t>
            </a:r>
            <a:r>
              <a:rPr lang="en-US" sz="1800" dirty="0"/>
              <a:t> verifying that it was successfully received</a:t>
            </a:r>
          </a:p>
          <a:p>
            <a:pPr marL="109537" indent="0" eaLnBrk="1" fontAlgn="auto" hangingPunct="1">
              <a:spcAft>
                <a:spcPts val="0"/>
              </a:spcAft>
              <a:buFont typeface="Wingdings 3" panose="05040102010807070707" pitchFamily="18" charset="2"/>
              <a:buNone/>
              <a:defRPr/>
            </a:pPr>
            <a:endParaRPr lang="en-US" sz="1800" dirty="0"/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þ"/>
              <a:defRPr/>
            </a:pPr>
            <a:endParaRPr lang="en-US" sz="800" dirty="0"/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þ"/>
              <a:defRPr/>
            </a:pPr>
            <a:r>
              <a:rPr lang="en-US" sz="1800" b="1" u="sng" dirty="0"/>
              <a:t>DO NOT </a:t>
            </a:r>
            <a:r>
              <a:rPr lang="en-US" sz="1800" dirty="0"/>
              <a:t>click the “Send to TDSP” after the TDSP confirms they are ready to receive the BDMVI as this will prevent the issue from Auto-completion</a:t>
            </a: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þ"/>
              <a:defRPr/>
            </a:pPr>
            <a:endParaRPr lang="en-US" sz="1800" dirty="0"/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þ"/>
              <a:defRPr/>
            </a:pPr>
            <a:r>
              <a:rPr lang="en-US" sz="1800" b="1" u="sng" dirty="0"/>
              <a:t>DO NOT </a:t>
            </a:r>
            <a:r>
              <a:rPr lang="en-US" sz="1800" b="1" dirty="0"/>
              <a:t> </a:t>
            </a:r>
            <a:r>
              <a:rPr lang="en-US" sz="1800" dirty="0"/>
              <a:t>transition the MarkeTrak back to the TDSP to ask questions or to get updates on an IAG once the TDSP confirms readiness for the BDMVI. Please utilize the e-mail functionality in MarkeTrak to address all questions and concerns after this point.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Slide Number Placeholder 4"/>
          <p:cNvSpPr>
            <a:spLocks noGrp="1"/>
          </p:cNvSpPr>
          <p:nvPr>
            <p:ph type="sldNum" sz="quarter" idx="10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C218523-A24D-4DEB-A2AF-1613FAA42B07}" type="slidenum">
              <a:rPr lang="en-US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altLang="en-US" dirty="0">
              <a:solidFill>
                <a:srgbClr val="FFFFFF"/>
              </a:solidFill>
            </a:endParaRPr>
          </a:p>
        </p:txBody>
      </p:sp>
      <p:pic>
        <p:nvPicPr>
          <p:cNvPr id="68611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3788" y="457200"/>
            <a:ext cx="4416425" cy="398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5413</TotalTime>
  <Words>476</Words>
  <Application>Microsoft Office PowerPoint</Application>
  <PresentationFormat>On-screen Show (4:3)</PresentationFormat>
  <Paragraphs>73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</vt:lpstr>
      <vt:lpstr>Calibri</vt:lpstr>
      <vt:lpstr>Courier New</vt:lpstr>
      <vt:lpstr>Lucida Sans Unicode</vt:lpstr>
      <vt:lpstr>Verdana</vt:lpstr>
      <vt:lpstr>Wingdings</vt:lpstr>
      <vt:lpstr>Wingdings 2</vt:lpstr>
      <vt:lpstr>Wingdings 3</vt:lpstr>
      <vt:lpstr>Concourse</vt:lpstr>
      <vt:lpstr> Reconciliation &amp; Verification Process  </vt:lpstr>
      <vt:lpstr>Reconciliation &amp; Verification</vt:lpstr>
      <vt:lpstr>Reconciliation &amp; Verification </vt:lpstr>
      <vt:lpstr>CR Reconciliation &amp; Verification</vt:lpstr>
      <vt:lpstr>TDSP Reconciliation &amp; Verification</vt:lpstr>
      <vt:lpstr>CR Reconciliation &amp; Verification</vt:lpstr>
      <vt:lpstr>Final CR Reconciliation &amp; Verification</vt:lpstr>
      <vt:lpstr>PowerPoint Presentation</vt:lpstr>
    </vt:vector>
  </TitlesOfParts>
  <Company>ERCOT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tstewart</dc:creator>
  <cp:lastModifiedBy>Haynes, Synetrick K</cp:lastModifiedBy>
  <cp:revision>252</cp:revision>
  <cp:lastPrinted>2015-04-30T21:36:05Z</cp:lastPrinted>
  <dcterms:created xsi:type="dcterms:W3CDTF">2012-06-28T13:31:35Z</dcterms:created>
  <dcterms:modified xsi:type="dcterms:W3CDTF">2018-02-20T17:14:13Z</dcterms:modified>
</cp:coreProperties>
</file>