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50" r:id="rId2"/>
  </p:sldMasterIdLst>
  <p:notesMasterIdLst>
    <p:notesMasterId r:id="rId15"/>
  </p:notesMasterIdLst>
  <p:sldIdLst>
    <p:sldId id="263" r:id="rId3"/>
    <p:sldId id="302" r:id="rId4"/>
    <p:sldId id="282" r:id="rId5"/>
    <p:sldId id="283" r:id="rId6"/>
    <p:sldId id="299" r:id="rId7"/>
    <p:sldId id="294" r:id="rId8"/>
    <p:sldId id="300" r:id="rId9"/>
    <p:sldId id="285" r:id="rId10"/>
    <p:sldId id="296" r:id="rId11"/>
    <p:sldId id="293" r:id="rId12"/>
    <p:sldId id="301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ldy, Christopher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81949" autoAdjust="0"/>
  </p:normalViewPr>
  <p:slideViewPr>
    <p:cSldViewPr>
      <p:cViewPr varScale="1">
        <p:scale>
          <a:sx n="72" d="100"/>
          <a:sy n="72" d="100"/>
        </p:scale>
        <p:origin x="-16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AD717-E6FF-4F9F-B16C-569FAE5D7773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86E11E-5BBA-40FC-9398-1813F66D2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2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ERCOT indicated that the approved</a:t>
            </a:r>
            <a:r>
              <a:rPr lang="en-US" baseline="0" dirty="0" smtClean="0"/>
              <a:t> project could serve up to 717 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5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aseline="0" dirty="0" smtClean="0"/>
          </a:p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F8D5-2277-D641-BB43-4D0CBACC32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63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6E11E-5BBA-40FC-9398-1813F66D2AE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11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c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5" b="64877"/>
          <a:stretch>
            <a:fillRect/>
          </a:stretch>
        </p:blipFill>
        <p:spPr bwMode="auto">
          <a:xfrm>
            <a:off x="184150" y="2146300"/>
            <a:ext cx="89598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034338" y="6161088"/>
            <a:ext cx="1109662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6" name="Picture 10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724525"/>
            <a:ext cx="2603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428457" cy="2768031"/>
          </a:xfrm>
        </p:spPr>
        <p:txBody>
          <a:bodyPr lIns="36576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68030"/>
            <a:ext cx="7428457" cy="1752600"/>
          </a:xfrm>
        </p:spPr>
        <p:txBody>
          <a:bodyPr lIns="36576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0575" y="6161088"/>
            <a:ext cx="504825" cy="34766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58F3ED7-48ED-4DCD-BB20-80F77C07EB00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088"/>
            <a:ext cx="3194050" cy="34766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488" y="6161088"/>
            <a:ext cx="347662" cy="34766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E4FDB09-6176-49FD-A8CA-446A9C5B0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 lIns="18288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 lIns="182880"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1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2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8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2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 t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C4420E6-C3D6-4785-8EC6-94C87099B870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1D64BAB-647B-4705-8E6B-5D0D9A420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37582F9-3071-4A15-B9E8-C94B203B3277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006877F-6FE0-4274-8456-31598FEAF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1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CBD2B06-B60A-4458-B697-F83C7431E674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99A86F-7B5B-48B6-9F4C-68D08D895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5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1B2031-F9F3-47CF-B06E-77D235552FF0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103E96B-D686-4230-AF81-36EE32F56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7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59A6D54-DFCD-4239-920D-D8B45D935CC4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23034DC-1DD1-482B-8724-F792A3BD5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FF8762-97D7-4130-87D1-0995667D79D9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438734-1098-4BD2-B856-8C1D026FA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7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A6B92F6-DA0B-419B-A12F-7339971D7387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4000800-F1C2-4D54-A519-6B3ADE5DF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17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rc_PPT.png"/>
          <p:cNvPicPr>
            <a:picLocks noChangeAspect="1"/>
          </p:cNvPicPr>
          <p:nvPr userDrawn="1"/>
        </p:nvPicPr>
        <p:blipFill>
          <a:blip r:embed="rId2"/>
          <a:srcRect r="18855" b="64878"/>
          <a:stretch>
            <a:fillRect/>
          </a:stretch>
        </p:blipFill>
        <p:spPr>
          <a:xfrm>
            <a:off x="183634" y="2146274"/>
            <a:ext cx="8960366" cy="4706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7428457" cy="2768031"/>
          </a:xfrm>
        </p:spPr>
        <p:txBody>
          <a:bodyPr lIns="365760" tIns="347472" rIns="0" bIns="0" anchor="t" anchorCtr="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768030"/>
            <a:ext cx="7428457" cy="1752600"/>
          </a:xfrm>
        </p:spPr>
        <p:txBody>
          <a:bodyPr lIns="36576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840" y="6161796"/>
            <a:ext cx="505560" cy="347472"/>
          </a:xfrm>
        </p:spPr>
        <p:txBody>
          <a:bodyPr lIns="0" tIns="0" rIns="0" bIns="0" anchor="b"/>
          <a:lstStyle>
            <a:lvl1pPr>
              <a:defRPr sz="700" b="0" i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796"/>
            <a:ext cx="4679950" cy="347472"/>
          </a:xfrm>
        </p:spPr>
        <p:txBody>
          <a:bodyPr lIns="0" tIns="0" rIns="0" bIns="0" anchor="b"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943" y="6161796"/>
            <a:ext cx="347472" cy="347472"/>
          </a:xfrm>
        </p:spPr>
        <p:txBody>
          <a:bodyPr lIns="0" tIns="0" rIns="0" bIns="0" anchor="b"/>
          <a:lstStyle>
            <a:lvl1pPr algn="ctr">
              <a:defRPr sz="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34835" y="6161796"/>
            <a:ext cx="1109165" cy="696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008" y="5724144"/>
            <a:ext cx="2602992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1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ncor_Arcs_PPT_WG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865688"/>
            <a:ext cx="4273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0"/>
            <a:ext cx="805973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474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408113"/>
            <a:ext cx="805973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363" y="6340475"/>
            <a:ext cx="503237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200">
              <a:defRPr sz="700">
                <a:solidFill>
                  <a:srgbClr val="007698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fld id="{0023BFEE-20CA-4F62-AB81-5F8F12A481EE}" type="datetimeFigureOut">
              <a:rPr lang="en-US" altLang="en-US"/>
              <a:pPr>
                <a:defRPr/>
              </a:pPr>
              <a:t>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488" y="6340475"/>
            <a:ext cx="2743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200">
              <a:defRPr sz="700">
                <a:solidFill>
                  <a:srgbClr val="717073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340475"/>
            <a:ext cx="3651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200">
              <a:defRPr sz="800" b="1">
                <a:solidFill>
                  <a:srgbClr val="860038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fld id="{E3464E7B-5372-4040-9971-E5590A060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6" descr="Oncor_2color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/>
          <a:stretch>
            <a:fillRect/>
          </a:stretch>
        </p:blipFill>
        <p:spPr bwMode="auto">
          <a:xfrm>
            <a:off x="8059738" y="6099175"/>
            <a:ext cx="10842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200" b="1" kern="1200">
          <a:solidFill>
            <a:srgbClr val="717073"/>
          </a:solidFill>
          <a:latin typeface="Helvetica"/>
          <a:ea typeface="+mn-ea"/>
          <a:cs typeface="Helvetica"/>
        </a:defRPr>
      </a:lvl1pPr>
      <a:lvl2pPr marL="171450" indent="-17145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rgbClr val="717073"/>
          </a:solidFill>
          <a:latin typeface="Helvetica"/>
          <a:ea typeface="+mn-ea"/>
          <a:cs typeface="Helvetica"/>
        </a:defRPr>
      </a:lvl2pPr>
      <a:lvl3pPr marL="34131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900" kern="1200">
          <a:solidFill>
            <a:srgbClr val="717073"/>
          </a:solidFill>
          <a:latin typeface="Helvetica"/>
          <a:ea typeface="+mn-ea"/>
          <a:cs typeface="Helvetica"/>
        </a:defRPr>
      </a:lvl3pPr>
      <a:lvl4pPr marL="512763" indent="-171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17073"/>
          </a:solidFill>
          <a:latin typeface="Helvetica"/>
          <a:ea typeface="+mn-ea"/>
          <a:cs typeface="Helvetica"/>
        </a:defRPr>
      </a:lvl4pPr>
      <a:lvl5pPr marL="741363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717073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cor_Arcs_PPT_WG1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870988" y="4866048"/>
            <a:ext cx="4273011" cy="19871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-1"/>
            <a:ext cx="8059256" cy="1408439"/>
          </a:xfrm>
          <a:prstGeom prst="rect">
            <a:avLst/>
          </a:prstGeom>
        </p:spPr>
        <p:txBody>
          <a:bodyPr vert="horz" lIns="182880" tIns="347472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08438"/>
            <a:ext cx="8059256" cy="4690286"/>
          </a:xfrm>
          <a:prstGeom prst="rect">
            <a:avLst/>
          </a:prstGeom>
        </p:spPr>
        <p:txBody>
          <a:bodyPr vert="horz" lIns="18288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067" y="6340475"/>
            <a:ext cx="50292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7698"/>
                </a:solidFill>
              </a:rPr>
              <a:t>03/21/2017</a:t>
            </a:r>
            <a:endParaRPr lang="en-US" dirty="0">
              <a:solidFill>
                <a:srgbClr val="00769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926" y="634047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PROTECTED CUSTOMER CONFIDENTIAL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472" y="6340475"/>
            <a:ext cx="3657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66D27A2-659E-8546-933E-F4C0977B1FC0}" type="slidenum">
              <a:rPr lang="en-US" smtClean="0">
                <a:solidFill>
                  <a:srgbClr val="860038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7" name="Picture 6" descr="Oncor_2color_RGB.jpg"/>
          <p:cNvPicPr>
            <a:picLocks noChangeAspect="1"/>
          </p:cNvPicPr>
          <p:nvPr userDrawn="1"/>
        </p:nvPicPr>
        <p:blipFill>
          <a:blip r:embed="rId11"/>
          <a:srcRect l="37373"/>
          <a:stretch>
            <a:fillRect/>
          </a:stretch>
        </p:blipFill>
        <p:spPr>
          <a:xfrm>
            <a:off x="8059256" y="6098724"/>
            <a:ext cx="1084743" cy="7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b="1" kern="1200">
          <a:solidFill>
            <a:srgbClr val="717073"/>
          </a:solidFill>
          <a:latin typeface="Helvetica"/>
          <a:ea typeface="+mn-ea"/>
          <a:cs typeface="Helvetica"/>
        </a:defRPr>
      </a:lvl1pPr>
      <a:lvl2pPr marL="171450" indent="-1714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rgbClr val="717073"/>
          </a:solidFill>
          <a:latin typeface="Helvetica"/>
          <a:ea typeface="+mn-ea"/>
          <a:cs typeface="Helvetica"/>
        </a:defRPr>
      </a:lvl2pPr>
      <a:lvl3pPr marL="341313" indent="-169863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900" kern="1200">
          <a:solidFill>
            <a:srgbClr val="717073"/>
          </a:solidFill>
          <a:latin typeface="Helvetica"/>
          <a:ea typeface="+mn-ea"/>
          <a:cs typeface="Helvetica"/>
        </a:defRPr>
      </a:lvl3pPr>
      <a:lvl4pPr marL="512763" indent="-1714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717073"/>
          </a:solidFill>
          <a:latin typeface="Helvetica"/>
          <a:ea typeface="+mn-ea"/>
          <a:cs typeface="Helvetica"/>
        </a:defRPr>
      </a:lvl4pPr>
      <a:lvl5pPr marL="741363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717073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427913" cy="2768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" pitchFamily="34" charset="0"/>
                <a:cs typeface="Helvetica" pitchFamily="34" charset="0"/>
              </a:rPr>
              <a:t>Far West Texas Project 2</a:t>
            </a:r>
            <a:br>
              <a:rPr lang="en-US" alt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altLang="en-US" sz="4000" dirty="0" smtClean="0">
                <a:latin typeface="Helvetica" pitchFamily="34" charset="0"/>
                <a:cs typeface="Helvetica" pitchFamily="34" charset="0"/>
              </a:rPr>
              <a:t/>
            </a:r>
            <a:br>
              <a:rPr lang="en-US" altLang="en-US" sz="4000" dirty="0" smtClean="0">
                <a:latin typeface="Helvetica" pitchFamily="34" charset="0"/>
                <a:cs typeface="Helvetica" pitchFamily="34" charset="0"/>
              </a:rPr>
            </a:br>
            <a:endParaRPr lang="en-US" altLang="en-US" sz="4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2400" y="1752599"/>
            <a:ext cx="6705600" cy="49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None/>
              <a:defRPr sz="1600" b="1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to ERCOT Regional Planning Group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Feb 27, 2018 Meeting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Austin, TX – MET Center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Brent Kawakami, PE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brent.kawakami@oncor.com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any portion of this presentation is used as a reference, please include attribution to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Electric Delivery Company LLC (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and include the date of the presentation.</a:t>
            </a:r>
          </a:p>
          <a:p>
            <a:pPr eaLnBrk="1" hangingPunct="1">
              <a:spcBef>
                <a:spcPct val="0"/>
              </a:spcBef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Plans are subject to change due to factors including, but not limited to, load, generation, engineering, system protection and system topology.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600"/>
            <a:ext cx="8961120" cy="5108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Cases used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SSWG 2023SUM (October 2017)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DWG 2023SP (Spring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 Contingencies with </a:t>
            </a:r>
            <a:r>
              <a:rPr lang="en-US" dirty="0"/>
              <a:t>v</a:t>
            </a:r>
            <a:r>
              <a:rPr lang="en-US" dirty="0" smtClean="0"/>
              <a:t>oltage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15 Contingencies with low voltages along the Culberson Loop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Voltage collapse observed in dynamic simulations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10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uau4\Documents\W\_R\_22_CTL\2023SP_Runs\2023SP_Base\OUTPUT\P1-2_3PH_Rvrtn-Odss_01_noFLT_VOLT_20-3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 bwMode="auto">
          <a:xfrm>
            <a:off x="152400" y="1520839"/>
            <a:ext cx="8915400" cy="4191000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Radial 345 kV 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11</a:t>
            </a:fld>
            <a:endParaRPr lang="en-US" dirty="0">
              <a:solidFill>
                <a:srgbClr val="860038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5935" y="2663839"/>
            <a:ext cx="85344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2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600"/>
            <a:ext cx="8059256" cy="4690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Closing the 345 kV Loop is recommended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needs for the Far West DRDs remain after the 345 kV construction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Due to load growth and post-contingency operating conditions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12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1"/>
            <a:ext cx="8961120" cy="1408439"/>
          </a:xfrm>
        </p:spPr>
        <p:txBody>
          <a:bodyPr/>
          <a:lstStyle/>
          <a:p>
            <a:r>
              <a:rPr lang="en-US" sz="2800" dirty="0" smtClean="0"/>
              <a:t>Far West Texas Projects History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833"/>
            <a:ext cx="8458200" cy="568056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Far West Texas Project </a:t>
            </a:r>
          </a:p>
          <a:p>
            <a:pPr marL="514350" lvl="1" indent="-342900">
              <a:buFont typeface="Arial" pitchFamily="34" charset="0"/>
              <a:buChar char="•"/>
            </a:pPr>
            <a:r>
              <a:rPr lang="en-US" dirty="0" smtClean="0"/>
              <a:t>Submitted to ERCOT RPG in Apr 2016</a:t>
            </a:r>
          </a:p>
          <a:p>
            <a:pPr marL="514350" lvl="1" indent="-342900">
              <a:buFont typeface="Arial" pitchFamily="34" charset="0"/>
              <a:buChar char="•"/>
            </a:pPr>
            <a:r>
              <a:rPr lang="en-US" dirty="0" smtClean="0"/>
              <a:t>Approved by ERCOT RPG in May 2017</a:t>
            </a:r>
          </a:p>
          <a:p>
            <a:pPr marL="514350" lvl="1" indent="-342900">
              <a:buFont typeface="Arial" pitchFamily="34" charset="0"/>
              <a:buChar char="•"/>
            </a:pPr>
            <a:r>
              <a:rPr lang="en-US" dirty="0" smtClean="0"/>
              <a:t>Approved by ERCOT Board of Directors in Jun 2017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Odessa EHV – Riverton 345 kV </a:t>
            </a:r>
            <a:r>
              <a:rPr lang="en-US" dirty="0" smtClean="0"/>
              <a:t>Line</a:t>
            </a:r>
          </a:p>
          <a:p>
            <a:pPr marL="514350" lvl="1" indent="-342900">
              <a:buFont typeface="Arial" pitchFamily="34" charset="0"/>
              <a:buChar char="•"/>
            </a:pPr>
            <a:r>
              <a:rPr lang="en-US" dirty="0" smtClean="0"/>
              <a:t>Component of approved Far West Texas Project</a:t>
            </a:r>
            <a:endParaRPr lang="en-US" dirty="0"/>
          </a:p>
          <a:p>
            <a:pPr marL="514350" lvl="1" indent="-342900"/>
            <a:r>
              <a:rPr lang="en-US" dirty="0"/>
              <a:t>Formal request to ERCOT for Critical Designation Status</a:t>
            </a:r>
          </a:p>
          <a:p>
            <a:pPr marL="514350" lvl="1" indent="-342900"/>
            <a:r>
              <a:rPr lang="en-US" dirty="0"/>
              <a:t>Approved by ERCOT Board of Directors Feb 20, 2018</a:t>
            </a:r>
          </a:p>
          <a:p>
            <a:pPr marL="514350" lvl="1" indent="-342900"/>
            <a:r>
              <a:rPr lang="en-US" dirty="0"/>
              <a:t>CCN expected to be filed at PUC in March 2018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Dynamic </a:t>
            </a:r>
            <a:r>
              <a:rPr lang="en-US" dirty="0"/>
              <a:t>Reactive Devices Project</a:t>
            </a:r>
          </a:p>
          <a:p>
            <a:pPr marL="514350" lvl="1" indent="-342900"/>
            <a:r>
              <a:rPr lang="en-US" dirty="0"/>
              <a:t>Submitted to ERCOT </a:t>
            </a:r>
            <a:r>
              <a:rPr lang="en-US" dirty="0" smtClean="0"/>
              <a:t>RPG on Dec 15, 2017</a:t>
            </a:r>
          </a:p>
          <a:p>
            <a:pPr marL="514350" lvl="1" indent="-342900"/>
            <a:r>
              <a:rPr lang="en-US" dirty="0" smtClean="0"/>
              <a:t>Expected in-service in 2019</a:t>
            </a:r>
          </a:p>
          <a:p>
            <a:pPr marL="514350" lvl="1" indent="-342900"/>
            <a:r>
              <a:rPr lang="en-US" dirty="0"/>
              <a:t>Immediate voltage support needs due to </a:t>
            </a:r>
            <a:r>
              <a:rPr lang="en-US" dirty="0" smtClean="0"/>
              <a:t>load increases</a:t>
            </a:r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Far West Texas Project 2</a:t>
            </a:r>
          </a:p>
          <a:p>
            <a:pPr marL="514350" lvl="1" indent="-342900">
              <a:buFont typeface="Arial" pitchFamily="34" charset="0"/>
              <a:buChar char="•"/>
            </a:pPr>
            <a:r>
              <a:rPr lang="en-US" dirty="0" smtClean="0"/>
              <a:t>Submitted to ERCOT RPG on Feb 01, 2018</a:t>
            </a:r>
          </a:p>
          <a:p>
            <a:pPr marL="514350" lvl="1" indent="-342900">
              <a:buFont typeface="Arial" pitchFamily="34" charset="0"/>
              <a:buChar char="•"/>
            </a:pPr>
            <a:r>
              <a:rPr lang="en-US" dirty="0" smtClean="0"/>
              <a:t>Proposal to </a:t>
            </a:r>
            <a:r>
              <a:rPr lang="en-US" dirty="0"/>
              <a:t>c</a:t>
            </a:r>
            <a:r>
              <a:rPr lang="en-US" dirty="0" smtClean="0"/>
              <a:t>lose the 345 kV loop, add autotransformer capacity, and new 138 kV lines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r="11058"/>
          <a:stretch/>
        </p:blipFill>
        <p:spPr>
          <a:xfrm>
            <a:off x="6897790" y="43035"/>
            <a:ext cx="2246210" cy="219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1543" y="812308"/>
            <a:ext cx="729352" cy="328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47472" y="6340475"/>
            <a:ext cx="3657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2</a:t>
            </a:fld>
            <a:endParaRPr lang="en-US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015" y="558659"/>
            <a:ext cx="8727767" cy="5574346"/>
            <a:chOff x="555625" y="830263"/>
            <a:chExt cx="8591310" cy="5464175"/>
          </a:xfrm>
        </p:grpSpPr>
        <p:pic>
          <p:nvPicPr>
            <p:cNvPr id="1027" name="Picture 3" descr="C:\Users\uw3l\Desktop\New Map with Riverton-Sand Lak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625" y="830263"/>
              <a:ext cx="8093076" cy="546417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486400" y="330637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Yucca 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343400" y="5897175"/>
              <a:ext cx="1143000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14600" y="2391975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10940" y="3458775"/>
              <a:ext cx="632460" cy="24384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36" idx="1"/>
            </p:cNvCxnSpPr>
            <p:nvPr/>
          </p:nvCxnSpPr>
          <p:spPr>
            <a:xfrm>
              <a:off x="7315200" y="5439975"/>
              <a:ext cx="437275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5"/>
            </p:cNvCxnSpPr>
            <p:nvPr/>
          </p:nvCxnSpPr>
          <p:spPr>
            <a:xfrm>
              <a:off x="2553624" y="2430999"/>
              <a:ext cx="3008976" cy="79917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62600" y="2391975"/>
              <a:ext cx="1600200" cy="838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162800" y="2391975"/>
              <a:ext cx="152400" cy="3048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315200" y="2544375"/>
              <a:ext cx="609600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48600" y="2315775"/>
              <a:ext cx="76200" cy="228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634740" y="3167875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Sand Lake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90800" y="2468175"/>
              <a:ext cx="1120140" cy="990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5-Point Star 38"/>
            <p:cNvSpPr/>
            <p:nvPr/>
          </p:nvSpPr>
          <p:spPr>
            <a:xfrm>
              <a:off x="2427548" y="22102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124762" y="57154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74223" y="1842355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RIVERTON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4823" y="5727898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SOLSTICE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21171" y="48728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LYNX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2053421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ODESSA EHV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52475" y="5439975"/>
              <a:ext cx="13944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BAKERSFIELD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8133" y="21296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MOSS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416633" y="5439975"/>
              <a:ext cx="1766092" cy="6264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5-Point Star 40"/>
            <p:cNvSpPr/>
            <p:nvPr/>
          </p:nvSpPr>
          <p:spPr>
            <a:xfrm>
              <a:off x="6964087" y="5211375"/>
              <a:ext cx="437275" cy="363466"/>
            </a:xfrm>
            <a:prstGeom prst="star5">
              <a:avLst>
                <a:gd name="adj" fmla="val 22891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58659"/>
          </a:xfrm>
        </p:spPr>
        <p:txBody>
          <a:bodyPr lIns="365760" tIns="91440" rIns="91440"/>
          <a:lstStyle/>
          <a:p>
            <a:r>
              <a:rPr lang="en-US" dirty="0" smtClean="0"/>
              <a:t>FAR WEST TEXAS PROJECT (PROPOSED)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3</a:t>
            </a:fld>
            <a:endParaRPr lang="en-US" dirty="0">
              <a:solidFill>
                <a:srgbClr val="860038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5562514" y="523974"/>
            <a:ext cx="2265002" cy="861030"/>
            <a:chOff x="5035062" y="352976"/>
            <a:chExt cx="2265002" cy="861030"/>
          </a:xfrm>
        </p:grpSpPr>
        <p:sp>
          <p:nvSpPr>
            <p:cNvPr id="42" name="Rectangle 41"/>
            <p:cNvSpPr/>
            <p:nvPr/>
          </p:nvSpPr>
          <p:spPr>
            <a:xfrm>
              <a:off x="5035062" y="352976"/>
              <a:ext cx="2265002" cy="861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106344" y="429176"/>
              <a:ext cx="12069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LINE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500" i="1" dirty="0">
                <a:solidFill>
                  <a:srgbClr val="860038"/>
                </a:solidFill>
                <a:cs typeface="+mn-c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AUTO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48336" y="494796"/>
              <a:ext cx="534389" cy="0"/>
            </a:xfrm>
            <a:custGeom>
              <a:avLst/>
              <a:gdLst>
                <a:gd name="connsiteX0" fmla="*/ 0 w 534389"/>
                <a:gd name="connsiteY0" fmla="*/ 0 h 0"/>
                <a:gd name="connsiteX1" fmla="*/ 534389 w 53438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389">
                  <a:moveTo>
                    <a:pt x="0" y="0"/>
                  </a:moveTo>
                  <a:lnTo>
                    <a:pt x="534389" y="0"/>
                  </a:lnTo>
                </a:path>
              </a:pathLst>
            </a:custGeom>
            <a:ln w="15875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860038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745450" y="736763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3717" y="4128727"/>
            <a:ext cx="115416" cy="553998"/>
          </a:xfrm>
          <a:prstGeom prst="rect">
            <a:avLst/>
          </a:prstGeom>
          <a:noFill/>
          <a:scene3d>
            <a:camera prst="orthographicFront">
              <a:rot lat="0" lon="0" rev="108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60038"/>
                </a:solidFill>
                <a:latin typeface="Calibri"/>
                <a:cs typeface="+mn-cs"/>
              </a:rPr>
              <a:t>~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60038"/>
                </a:solidFill>
                <a:latin typeface="Calibri"/>
                <a:cs typeface="+mn-cs"/>
              </a:rPr>
              <a:t>~</a:t>
            </a:r>
          </a:p>
        </p:txBody>
      </p:sp>
      <p:sp>
        <p:nvSpPr>
          <p:cNvPr id="3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015" y="558659"/>
            <a:ext cx="8727767" cy="5574346"/>
            <a:chOff x="555625" y="830263"/>
            <a:chExt cx="8591310" cy="5464175"/>
          </a:xfrm>
        </p:grpSpPr>
        <p:pic>
          <p:nvPicPr>
            <p:cNvPr id="1027" name="Picture 3" descr="C:\Users\uw3l\Desktop\New Map with Riverton-Sand Lak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625" y="830263"/>
              <a:ext cx="8093076" cy="546417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486400" y="330637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Yucca 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343400" y="5897175"/>
              <a:ext cx="1143000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14600" y="2391975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>
              <a:endCxn id="36" idx="1"/>
            </p:cNvCxnSpPr>
            <p:nvPr/>
          </p:nvCxnSpPr>
          <p:spPr>
            <a:xfrm>
              <a:off x="7162799" y="5439975"/>
              <a:ext cx="589676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5"/>
            </p:cNvCxnSpPr>
            <p:nvPr/>
          </p:nvCxnSpPr>
          <p:spPr>
            <a:xfrm>
              <a:off x="2553624" y="2430999"/>
              <a:ext cx="3008976" cy="79917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62600" y="2391975"/>
              <a:ext cx="1600200" cy="8382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162800" y="2391975"/>
              <a:ext cx="152400" cy="3048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315200" y="2544375"/>
              <a:ext cx="609600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48600" y="2315775"/>
              <a:ext cx="76200" cy="228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634740" y="3167875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860038">
                      <a:lumMod val="50000"/>
                    </a:srgbClr>
                  </a:solidFill>
                  <a:latin typeface="Arial Narrow" pitchFamily="34" charset="0"/>
                  <a:cs typeface="+mn-cs"/>
                </a:rPr>
                <a:t>Sand Lake</a:t>
              </a: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2427548" y="22102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124762" y="57154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74223" y="1842355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RIVERTON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4823" y="5727898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SOLSTICE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2053421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ODESSA EHV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52475" y="5439975"/>
              <a:ext cx="13944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BAKERSFIELD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8133" y="21296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/>
                  <a:cs typeface="+mn-cs"/>
                </a:rPr>
                <a:t>MOSS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416633" y="5439975"/>
              <a:ext cx="1766092" cy="62647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58659"/>
          </a:xfrm>
        </p:spPr>
        <p:txBody>
          <a:bodyPr lIns="365760" tIns="91440" rIns="91440"/>
          <a:lstStyle/>
          <a:p>
            <a:r>
              <a:rPr lang="en-US" dirty="0" smtClean="0"/>
              <a:t>FAR WEST TEXAS PROJECT (APPROVED)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4</a:t>
            </a:fld>
            <a:endParaRPr lang="en-US" dirty="0">
              <a:solidFill>
                <a:srgbClr val="860038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5562514" y="523974"/>
            <a:ext cx="2265002" cy="861030"/>
            <a:chOff x="5035062" y="352976"/>
            <a:chExt cx="2265002" cy="861030"/>
          </a:xfrm>
        </p:grpSpPr>
        <p:sp>
          <p:nvSpPr>
            <p:cNvPr id="42" name="Rectangle 41"/>
            <p:cNvSpPr/>
            <p:nvPr/>
          </p:nvSpPr>
          <p:spPr>
            <a:xfrm>
              <a:off x="5035062" y="352976"/>
              <a:ext cx="2265002" cy="861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106344" y="429176"/>
              <a:ext cx="12069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LINE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500" i="1" dirty="0">
                <a:solidFill>
                  <a:srgbClr val="860038"/>
                </a:solidFill>
                <a:cs typeface="+mn-cs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860038"/>
                  </a:solidFill>
                  <a:cs typeface="+mn-cs"/>
                </a:rPr>
                <a:t>345 kV AUTO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48336" y="494796"/>
              <a:ext cx="534389" cy="0"/>
            </a:xfrm>
            <a:custGeom>
              <a:avLst/>
              <a:gdLst>
                <a:gd name="connsiteX0" fmla="*/ 0 w 534389"/>
                <a:gd name="connsiteY0" fmla="*/ 0 h 0"/>
                <a:gd name="connsiteX1" fmla="*/ 534389 w 53438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389">
                  <a:moveTo>
                    <a:pt x="0" y="0"/>
                  </a:moveTo>
                  <a:lnTo>
                    <a:pt x="534389" y="0"/>
                  </a:lnTo>
                </a:path>
              </a:pathLst>
            </a:custGeom>
            <a:ln w="15875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860038"/>
                </a:solidFill>
              </a:endParaRP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745450" y="736763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2112670" y="2151859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3857986" y="5715025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1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4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1015" y="558659"/>
            <a:ext cx="8727767" cy="5574346"/>
            <a:chOff x="555625" y="830263"/>
            <a:chExt cx="8591310" cy="5464175"/>
          </a:xfrm>
        </p:grpSpPr>
        <p:pic>
          <p:nvPicPr>
            <p:cNvPr id="1027" name="Picture 3" descr="C:\Users\uw3l\Desktop\New Map with Riverton-Sand Lak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5625" y="830263"/>
              <a:ext cx="8093076" cy="5464175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486400" y="3306375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 Narrow" pitchFamily="34" charset="0"/>
                </a:rPr>
                <a:t>Yucca Dr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343400" y="5897175"/>
              <a:ext cx="1143000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14600" y="2391975"/>
              <a:ext cx="45719" cy="4571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36" idx="1"/>
            </p:cNvCxnSpPr>
            <p:nvPr/>
          </p:nvCxnSpPr>
          <p:spPr>
            <a:xfrm>
              <a:off x="7162799" y="5439975"/>
              <a:ext cx="589676" cy="169277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5"/>
            </p:cNvCxnSpPr>
            <p:nvPr/>
          </p:nvCxnSpPr>
          <p:spPr>
            <a:xfrm>
              <a:off x="2553624" y="2430999"/>
              <a:ext cx="3008976" cy="799176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562600" y="2391975"/>
              <a:ext cx="1600200" cy="83820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162800" y="2391975"/>
              <a:ext cx="152400" cy="30480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315200" y="2544375"/>
              <a:ext cx="609600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48600" y="2315775"/>
              <a:ext cx="76200" cy="22860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634740" y="3167875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 Narrow" pitchFamily="34" charset="0"/>
                </a:rPr>
                <a:t>Sand Lake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124762" y="5715442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93685" y="2762268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RIVERTON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4823" y="5727898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SOLSTICE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2053421"/>
              <a:ext cx="128075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ODESSA EHV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52475" y="5439975"/>
              <a:ext cx="139446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BAKERSFIELD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88133" y="2129621"/>
              <a:ext cx="95602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MOSS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416633" y="5439975"/>
              <a:ext cx="1766092" cy="626477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58659"/>
          </a:xfrm>
        </p:spPr>
        <p:txBody>
          <a:bodyPr lIns="365760" tIns="91440" rIns="91440"/>
          <a:lstStyle/>
          <a:p>
            <a:r>
              <a:rPr lang="en-US" dirty="0" smtClean="0"/>
              <a:t>FAR WEST TEXAS PROJECT 2 (PROPOSED)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5562514" y="523974"/>
            <a:ext cx="2265002" cy="1152426"/>
            <a:chOff x="5035062" y="352976"/>
            <a:chExt cx="2265002" cy="1152426"/>
          </a:xfrm>
        </p:grpSpPr>
        <p:sp>
          <p:nvSpPr>
            <p:cNvPr id="42" name="Rectangle 41"/>
            <p:cNvSpPr/>
            <p:nvPr/>
          </p:nvSpPr>
          <p:spPr>
            <a:xfrm>
              <a:off x="5035062" y="352976"/>
              <a:ext cx="2265002" cy="1152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106344" y="429176"/>
              <a:ext cx="1206933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500" dirty="0" smtClean="0">
                  <a:latin typeface="Calibri" pitchFamily="34" charset="0"/>
                </a:rPr>
                <a:t>345 kV </a:t>
              </a:r>
              <a:r>
                <a:rPr lang="en-US" sz="1500" dirty="0" smtClean="0">
                  <a:latin typeface="Calibri" pitchFamily="34" charset="0"/>
                </a:rPr>
                <a:t>LINE</a:t>
              </a:r>
              <a:endParaRPr lang="en-US" sz="1500" dirty="0" smtClean="0"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500" dirty="0" smtClean="0">
                  <a:latin typeface="Calibri" pitchFamily="34" charset="0"/>
                </a:rPr>
                <a:t>138 kV LINE</a:t>
              </a:r>
              <a:endParaRPr lang="en-US" sz="1500" i="1" dirty="0">
                <a:latin typeface="Calibri" pitchFamily="34" charset="0"/>
              </a:endParaRPr>
            </a:p>
            <a:p>
              <a:r>
                <a:rPr lang="en-US" sz="1500" dirty="0" smtClean="0">
                  <a:latin typeface="Calibri" pitchFamily="34" charset="0"/>
                </a:rPr>
                <a:t>345 kV AUTO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48336" y="494796"/>
              <a:ext cx="534389" cy="0"/>
            </a:xfrm>
            <a:custGeom>
              <a:avLst/>
              <a:gdLst>
                <a:gd name="connsiteX0" fmla="*/ 0 w 534389"/>
                <a:gd name="connsiteY0" fmla="*/ 0 h 0"/>
                <a:gd name="connsiteX1" fmla="*/ 534389 w 53438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389">
                  <a:moveTo>
                    <a:pt x="0" y="0"/>
                  </a:moveTo>
                  <a:lnTo>
                    <a:pt x="534389" y="0"/>
                  </a:lnTo>
                </a:path>
              </a:pathLst>
            </a:custGeom>
            <a:ln w="15875">
              <a:solidFill>
                <a:srgbClr val="FF0000"/>
              </a:solidFill>
              <a:prstDash val="dash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635348" y="1018961"/>
              <a:ext cx="437275" cy="36346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3717" y="4128727"/>
            <a:ext cx="115416" cy="553998"/>
          </a:xfrm>
          <a:prstGeom prst="rect">
            <a:avLst/>
          </a:prstGeom>
          <a:noFill/>
          <a:scene3d>
            <a:camera prst="orthographicFront">
              <a:rot lat="0" lon="0" rev="1080000"/>
            </a:camera>
            <a:lightRig rig="threePt" dir="t"/>
          </a:scene3d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~</a:t>
            </a:r>
          </a:p>
          <a:p>
            <a:r>
              <a:rPr lang="en-US" dirty="0"/>
              <a:t>~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3857986" y="5715025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416446" y="3240168"/>
            <a:ext cx="642505" cy="24875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78515" y="2229595"/>
            <a:ext cx="1137931" cy="101057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3116926" y="2947745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0" name="5-Point Star 49"/>
          <p:cNvSpPr/>
          <p:nvPr/>
        </p:nvSpPr>
        <p:spPr>
          <a:xfrm>
            <a:off x="3116926" y="3078743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1082228" y="1531620"/>
            <a:ext cx="0" cy="44754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82228" y="1531620"/>
            <a:ext cx="1142099" cy="4361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323214" y="1560345"/>
            <a:ext cx="0" cy="66925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04550" y="1531620"/>
            <a:ext cx="934486" cy="2180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404550" y="1531620"/>
            <a:ext cx="0" cy="6164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2240749" y="1575230"/>
            <a:ext cx="6801" cy="53947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-Point Star 57"/>
          <p:cNvSpPr/>
          <p:nvPr/>
        </p:nvSpPr>
        <p:spPr>
          <a:xfrm>
            <a:off x="2102764" y="1928170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7" name="5-Point Star 46"/>
          <p:cNvSpPr/>
          <p:nvPr/>
        </p:nvSpPr>
        <p:spPr>
          <a:xfrm>
            <a:off x="2108872" y="2092011"/>
            <a:ext cx="444220" cy="370794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15830" y="3340470"/>
            <a:ext cx="1301096" cy="3453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SAND LAKE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393149" y="2344070"/>
            <a:ext cx="3056768" cy="81528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449916" y="2304259"/>
            <a:ext cx="1625616" cy="8551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6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7162846" y="1066800"/>
            <a:ext cx="534389" cy="0"/>
          </a:xfrm>
          <a:custGeom>
            <a:avLst/>
            <a:gdLst>
              <a:gd name="connsiteX0" fmla="*/ 0 w 534389"/>
              <a:gd name="connsiteY0" fmla="*/ 0 h 0"/>
              <a:gd name="connsiteX1" fmla="*/ 534389 w 53438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4389">
                <a:moveTo>
                  <a:pt x="0" y="0"/>
                </a:moveTo>
                <a:lnTo>
                  <a:pt x="534389" y="0"/>
                </a:lnTo>
              </a:path>
            </a:pathLst>
          </a:custGeom>
          <a:ln w="15875">
            <a:solidFill>
              <a:srgbClr val="FF0000"/>
            </a:solidFill>
            <a:prstDash val="dash"/>
          </a:ln>
          <a:effectLst>
            <a:glow rad="2286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00914"/>
            <a:ext cx="8059256" cy="46902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Close the 345 kV Loop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Riverton </a:t>
            </a:r>
            <a:r>
              <a:rPr lang="en-US" dirty="0"/>
              <a:t>– Sand Lake 345 kV </a:t>
            </a:r>
            <a:r>
              <a:rPr lang="en-US" dirty="0" smtClean="0"/>
              <a:t>Line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/>
              <a:t>Sand Lake – Solstice 345 kV </a:t>
            </a:r>
            <a:r>
              <a:rPr lang="en-US" dirty="0" smtClean="0"/>
              <a:t>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Moss – Riverton 345 kV Line (Second Circuit)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Sand Lake 345 kV Sw. Sta.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(2) -  345/138 kV, 600 MVA Autotransformers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138 kV Lines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Riverton – Owl Hills 138 kV Line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Riverton – Kyle Ranch 138 kV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Estimated Cost: $194M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6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Schematic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7</a:t>
            </a:fld>
            <a:endParaRPr lang="en-US" dirty="0">
              <a:solidFill>
                <a:srgbClr val="860038"/>
              </a:solidFill>
            </a:endParaRPr>
          </a:p>
        </p:txBody>
      </p:sp>
      <p:pic>
        <p:nvPicPr>
          <p:cNvPr id="1026" name="Picture 2" descr="Z:\Archived Documents\0_Western Region\RPG\345 kV Loop - Odessa EHV - Moss - Riverton\23_Culb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018013"/>
            <a:ext cx="7422741" cy="52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0558"/>
              </p:ext>
            </p:extLst>
          </p:nvPr>
        </p:nvGraphicFramePr>
        <p:xfrm>
          <a:off x="299721" y="4038600"/>
          <a:ext cx="8544558" cy="216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93"/>
                <a:gridCol w="1424093"/>
                <a:gridCol w="1424093"/>
                <a:gridCol w="1424093"/>
                <a:gridCol w="1424093"/>
                <a:gridCol w="1424093"/>
              </a:tblGrid>
              <a:tr h="798972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2021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2022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8483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Confirmed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580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775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893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964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1013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8483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Potential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670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984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1163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1292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1340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MW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" y="-1"/>
            <a:ext cx="9134340" cy="1408439"/>
          </a:xfrm>
        </p:spPr>
        <p:txBody>
          <a:bodyPr/>
          <a:lstStyle/>
          <a:p>
            <a:r>
              <a:rPr lang="en-US" dirty="0" smtClean="0"/>
              <a:t>Culberson Loop Projected Load Growth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2" descr="C:\Users\uw3l\Desktop\2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2412"/>
            <a:ext cx="8077200" cy="293247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713895" cy="18596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62682" y="902579"/>
            <a:ext cx="328885" cy="179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Original FWTP Recommendations (May 2017)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35601"/>
            <a:ext cx="4008120" cy="4525963"/>
          </a:xfrm>
        </p:spPr>
        <p:txBody>
          <a:bodyPr/>
          <a:lstStyle/>
          <a:p>
            <a:r>
              <a:rPr lang="en-US" dirty="0" smtClean="0"/>
              <a:t>Option 1 - (917 MW)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345 kV line between Riverton –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345/138 kV autotransformer at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345 kV line between Sand Lake – Solstice (AEP)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942" y="1600200"/>
            <a:ext cx="4068858" cy="4525963"/>
          </a:xfrm>
        </p:spPr>
        <p:txBody>
          <a:bodyPr/>
          <a:lstStyle/>
          <a:p>
            <a:r>
              <a:rPr lang="en-US" dirty="0" smtClean="0"/>
              <a:t>Option 2 - (1037 MW)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New 345 kV line between Riverton –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345/138 kV autotransformer at Sand Lake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New 345 kV line between Sand Lake – Solstice (AEP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200 MVAR Synchronous Condenser at Culberson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D27A2-659E-8546-933E-F4C0977B1FC0}" type="slidenum">
              <a:rPr lang="en-US" smtClean="0">
                <a:solidFill>
                  <a:srgbClr val="860038"/>
                </a:solidFill>
              </a:rPr>
              <a:pPr/>
              <a:t>9</a:t>
            </a:fld>
            <a:endParaRPr lang="en-US" dirty="0">
              <a:solidFill>
                <a:srgbClr val="860038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27997"/>
            <a:ext cx="3855720" cy="624681"/>
          </a:xfrm>
          <a:prstGeom prst="rect">
            <a:avLst/>
          </a:prstGeom>
        </p:spPr>
        <p:txBody>
          <a:bodyPr vert="horz" lIns="18288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b="1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1pPr>
            <a:lvl2pPr marL="171450" indent="-1714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2pPr>
            <a:lvl3pPr marL="341313" indent="-16986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3pPr>
            <a:lvl4pPr marL="5127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4pPr>
            <a:lvl5pPr marL="74136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ea typeface="+mj-ea"/>
              </a:rPr>
              <a:t>Close the Loop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65320" y="1127997"/>
            <a:ext cx="4191000" cy="1239679"/>
          </a:xfrm>
          <a:prstGeom prst="rect">
            <a:avLst/>
          </a:prstGeom>
        </p:spPr>
        <p:txBody>
          <a:bodyPr vert="horz" lIns="18288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b="1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1pPr>
            <a:lvl2pPr marL="171450" indent="-1714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2pPr>
            <a:lvl3pPr marL="341313" indent="-16986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3pPr>
            <a:lvl4pPr marL="5127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4pPr>
            <a:lvl5pPr marL="74136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ea typeface="+mj-ea"/>
              </a:rPr>
              <a:t>Close the Loop  +</a:t>
            </a:r>
            <a:r>
              <a:rPr lang="en-US" sz="2400" dirty="0">
                <a:solidFill>
                  <a:schemeClr val="tx1"/>
                </a:solidFill>
                <a:ea typeface="+mj-e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+mj-ea"/>
              </a:rPr>
              <a:t>DRD</a:t>
            </a:r>
            <a:endParaRPr lang="en-US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26820" y="5039825"/>
            <a:ext cx="6477000" cy="1320321"/>
          </a:xfrm>
          <a:prstGeom prst="rect">
            <a:avLst/>
          </a:prstGeom>
        </p:spPr>
        <p:txBody>
          <a:bodyPr vert="horz" lIns="18288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b="1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1pPr>
            <a:lvl2pPr marL="171450" indent="-1714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2pPr>
            <a:lvl3pPr marL="341313" indent="-16986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3pPr>
            <a:lvl4pPr marL="512763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4pPr>
            <a:lvl5pPr marL="741363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717073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ea typeface="+mj-ea"/>
              </a:rPr>
              <a:t>Current Total: 1013 MW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a typeface="+mj-ea"/>
              </a:rPr>
              <a:t>Potential Total: 1340 MW</a:t>
            </a:r>
            <a:endParaRPr lang="en-US" sz="28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69067" y="6340475"/>
            <a:ext cx="502920" cy="365125"/>
          </a:xfrm>
        </p:spPr>
        <p:txBody>
          <a:bodyPr/>
          <a:lstStyle/>
          <a:p>
            <a:r>
              <a:rPr lang="en-US" dirty="0" smtClean="0"/>
              <a:t>02/27/2018</a:t>
            </a:r>
            <a:endParaRPr 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87926" y="6340475"/>
            <a:ext cx="5562354" cy="365125"/>
          </a:xfrm>
        </p:spPr>
        <p:txBody>
          <a:bodyPr/>
          <a:lstStyle/>
          <a:p>
            <a:r>
              <a:rPr lang="en-US" dirty="0" err="1" smtClean="0"/>
              <a:t>Oncor</a:t>
            </a:r>
            <a:r>
              <a:rPr lang="en-US" dirty="0" smtClean="0"/>
              <a:t> Far West Texas 2 - ERCOT RPG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714</Words>
  <Application>Microsoft Office PowerPoint</Application>
  <PresentationFormat>On-screen Show (4:3)</PresentationFormat>
  <Paragraphs>166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2_Office Theme</vt:lpstr>
      <vt:lpstr>Far West Texas Project 2  </vt:lpstr>
      <vt:lpstr>Far West Texas Projects History</vt:lpstr>
      <vt:lpstr>FAR WEST TEXAS PROJECT (PROPOSED)</vt:lpstr>
      <vt:lpstr>FAR WEST TEXAS PROJECT (APPROVED)</vt:lpstr>
      <vt:lpstr>FAR WEST TEXAS PROJECT 2 (PROPOSED)</vt:lpstr>
      <vt:lpstr>Project Description</vt:lpstr>
      <vt:lpstr>Project Schematic</vt:lpstr>
      <vt:lpstr>Culberson Loop Projected Load Growth</vt:lpstr>
      <vt:lpstr>ERCOT Original FWTP Recommendations (May 2017) </vt:lpstr>
      <vt:lpstr>Base Case Analysis</vt:lpstr>
      <vt:lpstr>Loss of Radial 345 kV Line</vt:lpstr>
      <vt:lpstr>Final Recommendation</vt:lpstr>
    </vt:vector>
  </TitlesOfParts>
  <Company>Oncor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Planning</dc:title>
  <dc:creator>Jung, Sam</dc:creator>
  <cp:lastModifiedBy>Walker, Maurice</cp:lastModifiedBy>
  <cp:revision>152</cp:revision>
  <dcterms:created xsi:type="dcterms:W3CDTF">2017-03-27T19:10:59Z</dcterms:created>
  <dcterms:modified xsi:type="dcterms:W3CDTF">2018-02-26T17:32:30Z</dcterms:modified>
</cp:coreProperties>
</file>