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7"/>
  </p:handoutMasterIdLst>
  <p:sldIdLst>
    <p:sldId id="256" r:id="rId2"/>
    <p:sldId id="260" r:id="rId3"/>
    <p:sldId id="262" r:id="rId4"/>
    <p:sldId id="264" r:id="rId5"/>
    <p:sldId id="263" r:id="rId6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152" y="4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2372FB3-EFD1-40CC-8C25-76E6607A5CB6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704F13-F422-4523-A031-49537DE62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39698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281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12048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36737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24511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16363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58897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46868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93665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85798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0800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76354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915243-23E4-4C68-8C5A-3364207FA3CD}" type="datetimeFigureOut">
              <a:rPr lang="en-US" smtClean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90116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Congestion Management Working Group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February 28, 2018</a:t>
            </a:r>
          </a:p>
        </p:txBody>
      </p:sp>
    </p:spTree>
    <p:extLst>
      <p:ext uri="{BB962C8B-B14F-4D97-AF65-F5344CB8AC3E}">
        <p14:creationId xmlns:p14="http://schemas.microsoft.com/office/powerpoint/2010/main" val="8285778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40080"/>
            <a:ext cx="8229600" cy="5577840"/>
          </a:xfrm>
        </p:spPr>
        <p:txBody>
          <a:bodyPr>
            <a:normAutofit/>
          </a:bodyPr>
          <a:lstStyle/>
          <a:p>
            <a:r>
              <a:rPr lang="en-US" dirty="0"/>
              <a:t>CRR Framework Update</a:t>
            </a:r>
          </a:p>
          <a:p>
            <a:pPr lvl="1"/>
            <a:r>
              <a:rPr lang="en-US" dirty="0"/>
              <a:t>ERCOT has postponed the CRR MUI upgrade project go-live date. </a:t>
            </a:r>
          </a:p>
          <a:p>
            <a:pPr lvl="1"/>
            <a:r>
              <a:rPr lang="en-US" dirty="0"/>
              <a:t>ERCOT is still working through the issues and will update the market when able</a:t>
            </a:r>
          </a:p>
          <a:p>
            <a:pPr lvl="1"/>
            <a:endParaRPr lang="en-US" dirty="0"/>
          </a:p>
          <a:p>
            <a:r>
              <a:rPr lang="en-US" dirty="0"/>
              <a:t>CRR Auction Bid Limit Utilization</a:t>
            </a:r>
          </a:p>
          <a:p>
            <a:pPr lvl="1"/>
            <a:r>
              <a:rPr lang="en-US" dirty="0"/>
              <a:t>ERCOT presented data to show that there is plenty of room</a:t>
            </a:r>
          </a:p>
          <a:p>
            <a:pPr lvl="1"/>
            <a:r>
              <a:rPr lang="en-US" dirty="0"/>
              <a:t>There were requests for CMWG to investigate raising the individual entity bid limits</a:t>
            </a:r>
          </a:p>
          <a:p>
            <a:pPr lvl="1"/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93450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40080"/>
            <a:ext cx="8229600" cy="5577840"/>
          </a:xfrm>
        </p:spPr>
        <p:txBody>
          <a:bodyPr>
            <a:normAutofit/>
          </a:bodyPr>
          <a:lstStyle/>
          <a:p>
            <a:r>
              <a:rPr lang="en-US" dirty="0"/>
              <a:t>CRR activity calendar update</a:t>
            </a:r>
          </a:p>
          <a:p>
            <a:pPr lvl="1"/>
            <a:r>
              <a:rPr lang="en-US" dirty="0"/>
              <a:t>ERCOT presented the proposed dates</a:t>
            </a:r>
          </a:p>
          <a:p>
            <a:pPr lvl="1"/>
            <a:r>
              <a:rPr lang="en-US" dirty="0"/>
              <a:t>As the auction now extends 3 years, Market Participants will vote on the outer dates again</a:t>
            </a:r>
          </a:p>
          <a:p>
            <a:pPr lvl="1"/>
            <a:endParaRPr lang="en-US" dirty="0"/>
          </a:p>
          <a:p>
            <a:r>
              <a:rPr lang="en-US" dirty="0"/>
              <a:t>Panhandle GTC Analysis</a:t>
            </a:r>
          </a:p>
          <a:p>
            <a:pPr lvl="1"/>
            <a:r>
              <a:rPr lang="en-US" dirty="0"/>
              <a:t>ERCOT is investigating ways to limit the real-time flow on the interface exceeding the calculated limit </a:t>
            </a:r>
          </a:p>
          <a:p>
            <a:pPr lvl="1"/>
            <a:r>
              <a:rPr lang="en-US" dirty="0"/>
              <a:t>ERCOT presented multiple solutions that the market may want to investigate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07225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40080"/>
            <a:ext cx="8229600" cy="5577840"/>
          </a:xfrm>
        </p:spPr>
        <p:txBody>
          <a:bodyPr>
            <a:normAutofit/>
          </a:bodyPr>
          <a:lstStyle/>
          <a:p>
            <a:r>
              <a:rPr lang="en-US" dirty="0"/>
              <a:t>Discussion on DAM run for January 23, 218</a:t>
            </a:r>
          </a:p>
          <a:p>
            <a:pPr lvl="1"/>
            <a:r>
              <a:rPr lang="en-US" dirty="0"/>
              <a:t>ERCOT gave an overview of the ERCOT Day-Ahead Market Operating Procedure Manual </a:t>
            </a:r>
          </a:p>
          <a:p>
            <a:pPr lvl="1"/>
            <a:r>
              <a:rPr lang="en-US" dirty="0"/>
              <a:t>Resource Node behind step up – should it be secured? Should we ignore X for these? How will market be informed?</a:t>
            </a:r>
          </a:p>
          <a:p>
            <a:pPr lvl="2"/>
            <a:r>
              <a:rPr lang="en-US" dirty="0"/>
              <a:t>CMWG will continue to discuss</a:t>
            </a:r>
          </a:p>
          <a:p>
            <a:pPr lvl="2"/>
            <a:endParaRPr lang="en-US" dirty="0"/>
          </a:p>
          <a:p>
            <a:pPr marL="457200" lvl="1" indent="0">
              <a:buNone/>
            </a:pPr>
            <a:r>
              <a:rPr lang="en-US" b="1" dirty="0"/>
              <a:t>CMWG’s biggest take away was that while there may be steps to take, flexibility is extremely important for ERCOT </a:t>
            </a:r>
          </a:p>
        </p:txBody>
      </p:sp>
    </p:spTree>
    <p:extLst>
      <p:ext uri="{BB962C8B-B14F-4D97-AF65-F5344CB8AC3E}">
        <p14:creationId xmlns:p14="http://schemas.microsoft.com/office/powerpoint/2010/main" val="17937644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40080"/>
            <a:ext cx="8229600" cy="5577840"/>
          </a:xfrm>
        </p:spPr>
        <p:txBody>
          <a:bodyPr>
            <a:normAutofit/>
          </a:bodyPr>
          <a:lstStyle/>
          <a:p>
            <a:r>
              <a:rPr lang="en-US" dirty="0"/>
              <a:t>CMWG Charter (Vote)</a:t>
            </a:r>
          </a:p>
          <a:p>
            <a:endParaRPr lang="en-US" dirty="0"/>
          </a:p>
          <a:p>
            <a:endParaRPr lang="en-US" dirty="0"/>
          </a:p>
          <a:p>
            <a:pPr marL="457200" lvl="1" indent="0">
              <a:buNone/>
            </a:pPr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r>
              <a:rPr lang="en-US" dirty="0"/>
              <a:t>Next Meetings:</a:t>
            </a:r>
          </a:p>
          <a:p>
            <a:pPr lvl="1"/>
            <a:r>
              <a:rPr lang="en-US" dirty="0"/>
              <a:t>March 19, 2018</a:t>
            </a:r>
          </a:p>
          <a:p>
            <a:pPr lvl="1"/>
            <a:r>
              <a:rPr lang="en-US" dirty="0"/>
              <a:t>April 16, 2018</a:t>
            </a:r>
          </a:p>
          <a:p>
            <a:endParaRPr lang="en-US" dirty="0"/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7200" y="1257300"/>
            <a:ext cx="8229600" cy="210044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888253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3126</TotalTime>
  <Words>207</Words>
  <Application>Microsoft Office PowerPoint</Application>
  <PresentationFormat>On-screen Show (4:3)</PresentationFormat>
  <Paragraphs>31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Arial</vt:lpstr>
      <vt:lpstr>Calibri</vt:lpstr>
      <vt:lpstr>Office Theme</vt:lpstr>
      <vt:lpstr>Congestion Management Working Group</vt:lpstr>
      <vt:lpstr>PowerPoint Presentation</vt:lpstr>
      <vt:lpstr>PowerPoint Presentation</vt:lpstr>
      <vt:lpstr>PowerPoint Presentation</vt:lpstr>
      <vt:lpstr>PowerPoint Presentation</vt:lpstr>
    </vt:vector>
  </TitlesOfParts>
  <Company>EFH Corporate Services Company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Congestion Management Working Group</dc:title>
  <dc:creator>Ian</dc:creator>
  <cp:lastModifiedBy>Luminant Generation</cp:lastModifiedBy>
  <cp:revision>46</cp:revision>
  <cp:lastPrinted>2018-01-09T20:19:12Z</cp:lastPrinted>
  <dcterms:created xsi:type="dcterms:W3CDTF">2017-04-04T23:56:13Z</dcterms:created>
  <dcterms:modified xsi:type="dcterms:W3CDTF">2018-02-20T01:10:38Z</dcterms:modified>
</cp:coreProperties>
</file>

<file path=docProps/thumbnail.jpeg>
</file>