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3"/>
    <p:sldMasterId id="2147494277" r:id="rId4"/>
  </p:sldMasterIdLst>
  <p:notesMasterIdLst>
    <p:notesMasterId r:id="rId12"/>
  </p:notesMasterIdLst>
  <p:handoutMasterIdLst>
    <p:handoutMasterId r:id="rId13"/>
  </p:handoutMasterIdLst>
  <p:sldIdLst>
    <p:sldId id="260" r:id="rId5"/>
    <p:sldId id="296" r:id="rId6"/>
    <p:sldId id="301" r:id="rId7"/>
    <p:sldId id="294" r:id="rId8"/>
    <p:sldId id="295" r:id="rId9"/>
    <p:sldId id="299" r:id="rId10"/>
    <p:sldId id="300" r:id="rId11"/>
  </p:sldIdLst>
  <p:sldSz cx="9144000" cy="6858000" type="screen4x3"/>
  <p:notesSz cx="7010400" cy="92964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>
          <p15:clr>
            <a:srgbClr val="A4A3A4"/>
          </p15:clr>
        </p15:guide>
        <p15:guide id="2" pos="220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853" autoAdjust="0"/>
    <p:restoredTop sz="94595" autoAdjust="0"/>
  </p:normalViewPr>
  <p:slideViewPr>
    <p:cSldViewPr snapToGrid="0" snapToObjects="1">
      <p:cViewPr varScale="1">
        <p:scale>
          <a:sx n="70" d="100"/>
          <a:sy n="70" d="100"/>
        </p:scale>
        <p:origin x="1416" y="72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handoutMaster" Target="handoutMasters/handoutMaster1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A93900B-E395-43E7-8304-29909643870B}" type="datetimeFigureOut">
              <a:rPr lang="en-US"/>
              <a:pPr>
                <a:defRPr/>
              </a:pPr>
              <a:t>2/9/2018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99E6681-5ED2-4276-ADE9-96EBF7D3732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12685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916DEC4A-A848-423D-B6D0-8A125B2D4CA1}" type="datetimeFigureOut">
              <a:rPr lang="en-US"/>
              <a:pPr>
                <a:defRPr/>
              </a:pPr>
              <a:t>2/9/2018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B56BE11-F7D4-4A51-97C7-9E59A26F3BF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74253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DEEEA60B-7622-4EC2-8DF7-099F1D6081DA}" type="slidenum">
              <a:rPr lang="en-US" altLang="en-US" smtClean="0">
                <a:latin typeface="Calibri" panose="020F0502020204030204" pitchFamily="34" charset="0"/>
              </a:rPr>
              <a:pPr/>
              <a:t>1</a:t>
            </a:fld>
            <a:endParaRPr lang="en-US" altLang="en-US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2816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 smtClean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2</a:t>
            </a:fld>
            <a:endParaRPr lang="en-US" altLang="en-US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8502577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 smtClean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3</a:t>
            </a:fld>
            <a:endParaRPr lang="en-US" altLang="en-US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668837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7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06795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091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94754E99-A0E5-4899-94D8-C73D0E406896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 smtClean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492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F7754F16-BD6A-4448-A728-D47AE01157D9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 smtClean="0"/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392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33820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Footer text goes here.</a:t>
            </a: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71330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5">
            <a:extLst/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58EF099-2B0E-49FB-A308-8F2246FAE50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4274" r:id="rId1"/>
    <p:sldLayoutId id="2147494275" r:id="rId2"/>
    <p:sldLayoutId id="2147494276" r:id="rId3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mtClean="0">
                <a:solidFill>
                  <a:prstClr val="black">
                    <a:tint val="75000"/>
                  </a:prstClr>
                </a:solidFill>
                <a:latin typeface="Arial" panose="020B0604020202020204"/>
                <a:cs typeface="+mn-cs"/>
              </a:rPr>
              <a:t>Footer text goes here.</a:t>
            </a:r>
            <a:endParaRPr lang="en-US" dirty="0">
              <a:solidFill>
                <a:prstClr val="black">
                  <a:tint val="75000"/>
                </a:prstClr>
              </a:solidFill>
              <a:latin typeface="Arial" panose="020B0604020202020204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  <a:latin typeface="Arial" panose="020B0604020202020204"/>
                <a:cs typeface="+mn-cs"/>
              </a:rPr>
              <a:pPr defTabSz="914400" eaLnBrk="1" fontAlgn="auto" hangingPunct="1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Arial" panose="020B0604020202020204"/>
              <a:cs typeface="+mn-cs"/>
            </a:endParaRP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000" b="1" dirty="0" smtClean="0">
                <a:solidFill>
                  <a:srgbClr val="5B6770"/>
                </a:solidFill>
                <a:latin typeface="Arial" panose="020B0604020202020204"/>
                <a:cs typeface="+mn-cs"/>
              </a:rPr>
              <a:t>PUBLIC</a:t>
            </a:r>
            <a:endParaRPr lang="en-US" sz="1000" b="1" dirty="0">
              <a:solidFill>
                <a:srgbClr val="5B6770"/>
              </a:solidFill>
              <a:latin typeface="Arial" panose="020B0604020202020204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6151821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4278" r:id="rId1"/>
    <p:sldLayoutId id="2147494279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3"/>
          <p:cNvGrpSpPr>
            <a:grpSpLocks/>
          </p:cNvGrpSpPr>
          <p:nvPr/>
        </p:nvGrpSpPr>
        <p:grpSpPr bwMode="auto">
          <a:xfrm>
            <a:off x="787400" y="2805113"/>
            <a:ext cx="7543800" cy="2863850"/>
            <a:chOff x="787400" y="1852613"/>
            <a:chExt cx="7543800" cy="2863316"/>
          </a:xfrm>
        </p:grpSpPr>
        <p:sp>
          <p:nvSpPr>
            <p:cNvPr id="7171" name="TextBox 9"/>
            <p:cNvSpPr txBox="1">
              <a:spLocks noChangeArrowheads="1"/>
            </p:cNvSpPr>
            <p:nvPr/>
          </p:nvSpPr>
          <p:spPr bwMode="auto">
            <a:xfrm>
              <a:off x="787400" y="2130425"/>
              <a:ext cx="7543800" cy="25855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US" altLang="en-US" sz="3200" b="1" dirty="0"/>
                <a:t>Item </a:t>
              </a:r>
              <a:r>
                <a:rPr lang="en-US" altLang="en-US" sz="3200" b="1" dirty="0" smtClean="0"/>
                <a:t>5: </a:t>
              </a:r>
              <a:r>
                <a:rPr lang="en-US" altLang="en-US" sz="3200" b="1" dirty="0"/>
                <a:t>PRS Report </a:t>
              </a:r>
            </a:p>
            <a:p>
              <a:pPr eaLnBrk="1" hangingPunct="1"/>
              <a:endParaRPr lang="en-US" altLang="en-US" b="1" dirty="0"/>
            </a:p>
            <a:p>
              <a:pPr eaLnBrk="1" hangingPunct="1"/>
              <a:r>
                <a:rPr lang="en-US" altLang="en-US" sz="2000" dirty="0"/>
                <a:t>Martha Henson</a:t>
              </a:r>
            </a:p>
            <a:p>
              <a:pPr eaLnBrk="1" hangingPunct="1"/>
              <a:r>
                <a:rPr lang="en-US" altLang="en-US" sz="2000" dirty="0"/>
                <a:t>PRS Chair</a:t>
              </a:r>
            </a:p>
            <a:p>
              <a:pPr eaLnBrk="1" hangingPunct="1"/>
              <a:r>
                <a:rPr lang="en-US" altLang="en-US" dirty="0"/>
                <a:t> </a:t>
              </a:r>
            </a:p>
            <a:p>
              <a:pPr eaLnBrk="1" hangingPunct="1"/>
              <a:r>
                <a:rPr lang="en-US" altLang="en-US" dirty="0"/>
                <a:t>Technical Advisory Committee (TAC) Meeting</a:t>
              </a:r>
            </a:p>
            <a:p>
              <a:pPr eaLnBrk="1" hangingPunct="1"/>
              <a:r>
                <a:rPr lang="en-US" altLang="en-US" dirty="0"/>
                <a:t>ERCOT Public</a:t>
              </a:r>
            </a:p>
            <a:p>
              <a:pPr eaLnBrk="1" hangingPunct="1"/>
              <a:r>
                <a:rPr lang="en-US" altLang="en-US" dirty="0" smtClean="0"/>
                <a:t>February 22, </a:t>
              </a:r>
              <a:r>
                <a:rPr lang="en-US" altLang="en-US" dirty="0"/>
                <a:t>2018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698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79413" y="714375"/>
            <a:ext cx="8458200" cy="55435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r>
              <a:rPr lang="en-US" dirty="0" smtClean="0"/>
              <a:t>Revision Requests Recommended for Approval by PRS – Unopposed and No Impact (Vote):</a:t>
            </a:r>
          </a:p>
          <a:p>
            <a:pPr eaLnBrk="1">
              <a:defRPr/>
            </a:pPr>
            <a:r>
              <a:rPr lang="en-US" b="0" dirty="0" smtClean="0"/>
              <a:t>NPRR860</a:t>
            </a:r>
            <a:r>
              <a:rPr lang="en-US" b="0" dirty="0"/>
              <a:t>, Day-Ahead Market (DAM) Clean-Up*</a:t>
            </a:r>
            <a:endParaRPr lang="en-US" b="0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r>
              <a:rPr lang="en-US" dirty="0"/>
              <a:t>Revision Requests Recommended for Approval by PRS – Unopposed with Impacts (Vote):</a:t>
            </a:r>
          </a:p>
          <a:p>
            <a:pPr eaLnBrk="1">
              <a:defRPr/>
            </a:pPr>
            <a:r>
              <a:rPr lang="en-US" b="0" dirty="0" smtClean="0"/>
              <a:t>NPRR854</a:t>
            </a:r>
            <a:r>
              <a:rPr lang="en-US" b="0" dirty="0"/>
              <a:t>, NOIE TDSP Submittal of Meters with Bidirectional Flow Caused by Generation Interconnected at Distribution </a:t>
            </a:r>
            <a:r>
              <a:rPr lang="en-US" b="0" dirty="0" smtClean="0"/>
              <a:t>Voltage</a:t>
            </a:r>
          </a:p>
          <a:p>
            <a:pPr lvl="1" eaLnBrk="1">
              <a:defRPr/>
            </a:pPr>
            <a:r>
              <a:rPr lang="en-US" dirty="0" smtClean="0"/>
              <a:t>IA: Between $20k and $30k	Priority 2018; Rank 2160</a:t>
            </a:r>
          </a:p>
          <a:p>
            <a:pPr lvl="1" eaLnBrk="1">
              <a:defRPr/>
            </a:pPr>
            <a:endParaRPr lang="en-US" dirty="0"/>
          </a:p>
          <a:p>
            <a:pPr marL="0" indent="0" eaLnBrk="1">
              <a:buNone/>
              <a:defRPr/>
            </a:pPr>
            <a:r>
              <a:rPr lang="en-US" dirty="0" smtClean="0"/>
              <a:t>2018 PRS Goals (Vote)</a:t>
            </a: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 hangingPunct="1">
              <a:spcBef>
                <a:spcPts val="0"/>
              </a:spcBef>
              <a:spcAft>
                <a:spcPts val="600"/>
              </a:spcAft>
              <a:buFontTx/>
              <a:buNone/>
              <a:defRPr/>
            </a:pPr>
            <a:r>
              <a:rPr lang="en-US" sz="1600" i="1" dirty="0" smtClean="0"/>
              <a:t>(* </a:t>
            </a:r>
            <a:r>
              <a:rPr lang="en-US" sz="1600" i="1" dirty="0"/>
              <a:t>denotes no impact</a:t>
            </a:r>
            <a:r>
              <a:rPr lang="en-US" sz="1600" i="1" dirty="0" smtClean="0"/>
              <a:t>)</a:t>
            </a:r>
            <a:endParaRPr lang="en-US" dirty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endParaRPr lang="en-US" sz="1800" dirty="0"/>
          </a:p>
        </p:txBody>
      </p:sp>
      <p:sp>
        <p:nvSpPr>
          <p:cNvPr id="9219" name="Title 8"/>
          <p:cNvSpPr>
            <a:spLocks noGrp="1"/>
          </p:cNvSpPr>
          <p:nvPr>
            <p:ph type="title"/>
          </p:nvPr>
        </p:nvSpPr>
        <p:spPr bwMode="auto">
          <a:xfrm>
            <a:off x="379413" y="179388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altLang="en-US" smtClean="0"/>
              <a:t>Summary of PRS Update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79413" y="714375"/>
            <a:ext cx="8458200" cy="55435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lvl="0"/>
            <a:r>
              <a:rPr lang="en-US" b="0" dirty="0"/>
              <a:t>Process NPRRs and SCRs in accordance with Protocol Section 21, Revision Request Process.</a:t>
            </a:r>
          </a:p>
          <a:p>
            <a:pPr lvl="0"/>
            <a:r>
              <a:rPr lang="en-US" b="0" dirty="0"/>
              <a:t>Review the Business Case for each NPRR and SCR that requires an ERCOT project for implementation to ensure that it provides adequate justification for the project.</a:t>
            </a:r>
          </a:p>
          <a:p>
            <a:pPr lvl="0"/>
            <a:r>
              <a:rPr lang="en-US" b="0" dirty="0"/>
              <a:t>Assign a recommended priority and rank for each NPRR, SCR, and guide revision that requires an ERCOT project for implementation.</a:t>
            </a:r>
          </a:p>
          <a:p>
            <a:pPr lvl="0"/>
            <a:r>
              <a:rPr lang="en-US" b="0" dirty="0"/>
              <a:t>Consider requests and assignments from the ERCOT Board and TAC in a timely and diligent manner.</a:t>
            </a:r>
          </a:p>
          <a:p>
            <a:pPr lvl="0"/>
            <a:r>
              <a:rPr lang="en-US" b="0" dirty="0"/>
              <a:t>Review Other Binding Documents (OBDs) annually for elimination or incorporation into Protocols/Market Guides.</a:t>
            </a:r>
          </a:p>
          <a:p>
            <a:pPr lvl="0"/>
            <a:r>
              <a:rPr lang="en-US" b="0" dirty="0"/>
              <a:t>Review aging projects at least annually and make recommendations if additional actions are needed.</a:t>
            </a:r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>
              <a:buFontTx/>
              <a:buNone/>
              <a:defRPr/>
            </a:pPr>
            <a:endParaRPr lang="en-US" sz="1200" i="1" dirty="0" smtClean="0"/>
          </a:p>
          <a:p>
            <a:pPr marL="0" indent="0" eaLnBrk="1" hangingPunct="1">
              <a:spcBef>
                <a:spcPts val="0"/>
              </a:spcBef>
              <a:spcAft>
                <a:spcPts val="600"/>
              </a:spcAft>
              <a:buFontTx/>
              <a:buNone/>
              <a:defRPr/>
            </a:pPr>
            <a:r>
              <a:rPr lang="en-US" sz="1600" i="1" dirty="0" smtClean="0"/>
              <a:t>(* </a:t>
            </a:r>
            <a:r>
              <a:rPr lang="en-US" sz="1600" i="1" dirty="0"/>
              <a:t>denotes no impact</a:t>
            </a:r>
            <a:r>
              <a:rPr lang="en-US" sz="1600" i="1" dirty="0" smtClean="0"/>
              <a:t>)</a:t>
            </a:r>
            <a:endParaRPr lang="en-US" dirty="0"/>
          </a:p>
          <a:p>
            <a:pPr marL="0" indent="0" eaLnBrk="1" hangingPunct="1">
              <a:spcBef>
                <a:spcPts val="0"/>
              </a:spcBef>
              <a:spcAft>
                <a:spcPts val="1200"/>
              </a:spcAft>
              <a:buFontTx/>
              <a:buNone/>
              <a:defRPr/>
            </a:pPr>
            <a:endParaRPr lang="en-US" sz="1800" dirty="0" smtClean="0"/>
          </a:p>
          <a:p>
            <a:pPr marL="0" indent="0" eaLnBrk="1" hangingPunct="1">
              <a:spcBef>
                <a:spcPts val="0"/>
              </a:spcBef>
              <a:buFontTx/>
              <a:buNone/>
              <a:defRPr/>
            </a:pPr>
            <a:endParaRPr lang="en-US" sz="1800" dirty="0"/>
          </a:p>
        </p:txBody>
      </p:sp>
      <p:sp>
        <p:nvSpPr>
          <p:cNvPr id="9219" name="Title 8"/>
          <p:cNvSpPr>
            <a:spLocks noGrp="1"/>
          </p:cNvSpPr>
          <p:nvPr>
            <p:ph type="title"/>
          </p:nvPr>
        </p:nvSpPr>
        <p:spPr bwMode="auto">
          <a:xfrm>
            <a:off x="379413" y="179388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altLang="en-US" dirty="0" smtClean="0"/>
              <a:t>2018 PRS </a:t>
            </a:r>
            <a:r>
              <a:rPr lang="en-US" altLang="en-US" dirty="0" smtClean="0"/>
              <a:t>Goals (Vote)</a:t>
            </a:r>
          </a:p>
        </p:txBody>
      </p:sp>
    </p:spTree>
    <p:extLst>
      <p:ext uri="{BB962C8B-B14F-4D97-AF65-F5344CB8AC3E}">
        <p14:creationId xmlns:p14="http://schemas.microsoft.com/office/powerpoint/2010/main" val="1383440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 bwMode="auto">
          <a:xfrm>
            <a:off x="379413" y="179388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r>
              <a:rPr lang="en-US" altLang="en-US" smtClean="0"/>
              <a:t>Appendix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 bwMode="auto">
          <a:xfrm>
            <a:off x="379413" y="125413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lvl="0"/>
            <a:r>
              <a:rPr lang="en-US" sz="1800" i="1" dirty="0"/>
              <a:t>NPRR854, NOIE TDSP Submittal of Meters with Bidirectional Flow Caused by Generation Interconnected at Distribution Voltage [STEC]</a:t>
            </a:r>
            <a:endParaRPr lang="en-US" sz="1800" dirty="0"/>
          </a:p>
        </p:txBody>
      </p:sp>
      <p:sp>
        <p:nvSpPr>
          <p:cNvPr id="14339" name="Rectangle 2"/>
          <p:cNvSpPr>
            <a:spLocks noChangeArrowheads="1"/>
          </p:cNvSpPr>
          <p:nvPr/>
        </p:nvSpPr>
        <p:spPr bwMode="auto">
          <a:xfrm>
            <a:off x="487363" y="879475"/>
            <a:ext cx="8158162" cy="424731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r>
              <a:rPr lang="en-US" b="1" dirty="0"/>
              <a:t>Proposed Effective Date:  </a:t>
            </a:r>
            <a:r>
              <a:rPr lang="en-US" dirty="0"/>
              <a:t>Upon system implementation - Priority 2018; Rank 2160</a:t>
            </a:r>
          </a:p>
          <a:p>
            <a:r>
              <a:rPr lang="en-US" b="1" dirty="0"/>
              <a:t>ERCOT Impact Analysis:  </a:t>
            </a:r>
            <a:r>
              <a:rPr lang="x-none" dirty="0"/>
              <a:t>Between $</a:t>
            </a:r>
            <a:r>
              <a:rPr lang="en-US" dirty="0"/>
              <a:t>20</a:t>
            </a:r>
            <a:r>
              <a:rPr lang="x-none" dirty="0"/>
              <a:t>k and $</a:t>
            </a:r>
            <a:r>
              <a:rPr lang="en-US" dirty="0"/>
              <a:t>30</a:t>
            </a:r>
            <a:r>
              <a:rPr lang="x-none" dirty="0"/>
              <a:t>k</a:t>
            </a:r>
            <a:r>
              <a:rPr lang="en-US" dirty="0"/>
              <a:t>; no impacts to ERCOT staffing; impacts to Market Settlements (S&amp;B); ERCOT </a:t>
            </a:r>
            <a:r>
              <a:rPr lang="x-none" dirty="0"/>
              <a:t>business processes</a:t>
            </a:r>
            <a:r>
              <a:rPr lang="en-US" dirty="0"/>
              <a:t> will be updated; no impacts to ERCOT grid operations and practices.</a:t>
            </a:r>
          </a:p>
          <a:p>
            <a:r>
              <a:rPr lang="en-US" b="1" dirty="0"/>
              <a:t>Revision Description:  </a:t>
            </a:r>
            <a:r>
              <a:rPr lang="en-US" dirty="0"/>
              <a:t>This NPRR removes the </a:t>
            </a:r>
            <a:r>
              <a:rPr lang="en-US" dirty="0" smtClean="0"/>
              <a:t>ERCOT-Polled </a:t>
            </a:r>
            <a:r>
              <a:rPr lang="en-US" dirty="0"/>
              <a:t>Settlement (EPS) Meter requirement for </a:t>
            </a:r>
            <a:r>
              <a:rPr lang="en-US" dirty="0" smtClean="0"/>
              <a:t>Non-Opt-In </a:t>
            </a:r>
            <a:r>
              <a:rPr lang="en-US" dirty="0"/>
              <a:t>Entity (NOIE) points of delivery that realize bi-directional flows as a result of generation that is interconnected to the Distribution System.  NOIE Transmission and/or Distribution Service Providers (TDSPs) would assume the responsibility for supplying ERCOT with this meter data.</a:t>
            </a:r>
          </a:p>
          <a:p>
            <a:r>
              <a:rPr lang="en-US" b="1" dirty="0"/>
              <a:t>PRS Decision:</a:t>
            </a:r>
            <a:r>
              <a:rPr lang="en-US" dirty="0"/>
              <a:t>  On 1/18/18, PRS unanimously voted to recommend approval of NPRR854 as submitted.  On 2/8/18, PRS unanimously voted to endorse and forward to TAC the 1/18/18 PRS Report and the Impact Analysis for NPRR854 with a recommended priority of 2018 and a rank of 2160.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 bwMode="auto">
          <a:xfrm>
            <a:off x="379413" y="125413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lvl="0"/>
            <a:r>
              <a:rPr lang="en-US" sz="1800" i="1" dirty="0"/>
              <a:t>NPRR860, Day-Ahead Market (DAM) Clean-Up [ERCOT]</a:t>
            </a:r>
            <a:endParaRPr lang="en-US" sz="1800" dirty="0"/>
          </a:p>
        </p:txBody>
      </p:sp>
      <p:sp>
        <p:nvSpPr>
          <p:cNvPr id="15363" name="Rectangle 2"/>
          <p:cNvSpPr>
            <a:spLocks noChangeArrowheads="1"/>
          </p:cNvSpPr>
          <p:nvPr/>
        </p:nvSpPr>
        <p:spPr bwMode="auto">
          <a:xfrm>
            <a:off x="487363" y="879475"/>
            <a:ext cx="8158162" cy="36933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r>
              <a:rPr lang="en-US" b="1" dirty="0"/>
              <a:t>Proposed Effective Date:  </a:t>
            </a:r>
            <a:r>
              <a:rPr lang="en-US" dirty="0"/>
              <a:t>May 1, 2018</a:t>
            </a:r>
          </a:p>
          <a:p>
            <a:r>
              <a:rPr lang="en-US" b="1" dirty="0"/>
              <a:t>ERCOT Impact Analysis:  </a:t>
            </a:r>
            <a:r>
              <a:rPr lang="en-US" dirty="0"/>
              <a:t>No budgetary impact; no impacts to ERCOT staffing; no impacts to ERCOT computer systems; ERCOT </a:t>
            </a:r>
            <a:r>
              <a:rPr lang="x-none" dirty="0"/>
              <a:t>business processes</a:t>
            </a:r>
            <a:r>
              <a:rPr lang="en-US" dirty="0"/>
              <a:t> will be updated; no impacts to ERCOT grid operations and practices.</a:t>
            </a:r>
          </a:p>
          <a:p>
            <a:r>
              <a:rPr lang="en-US" b="1" dirty="0"/>
              <a:t>Revision Description:  </a:t>
            </a:r>
            <a:r>
              <a:rPr lang="en-US" dirty="0"/>
              <a:t>This NPRR clarifies certain current practices related to the Day-Ahead Market (DAM) and cleans up Protocol language to better match the current implementation.</a:t>
            </a:r>
          </a:p>
          <a:p>
            <a:r>
              <a:rPr lang="en-US" b="1" dirty="0"/>
              <a:t>PRS Decision:</a:t>
            </a:r>
            <a:r>
              <a:rPr lang="en-US" dirty="0"/>
              <a:t>  On 1/18/18, PRS voted to recommend approval of NPRR860 as amended by the 1/15/18 ERCOT comments. There were two abstentions from the Consumer (Occidental) and Municipal (CPS Energy) Market Segments.  On 2/8/18, PRS unanimously voted to endorse and forward to TAC the 1/18/18 PRS Report and Impact Analysis for NPRR860.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686800" cy="527613"/>
          </a:xfrm>
        </p:spPr>
        <p:txBody>
          <a:bodyPr/>
          <a:lstStyle/>
          <a:p>
            <a:r>
              <a:rPr lang="en-US" sz="2200" b="1" dirty="0" smtClean="0">
                <a:solidFill>
                  <a:schemeClr val="accent1"/>
                </a:solidFill>
              </a:rPr>
              <a:t>2018 Release Targets – Board Approved NPRRs / SCRs / </a:t>
            </a:r>
            <a:r>
              <a:rPr lang="en-US" sz="2200" b="1" dirty="0" err="1" smtClean="0">
                <a:solidFill>
                  <a:schemeClr val="accent1"/>
                </a:solidFill>
              </a:rPr>
              <a:t>xGRRs</a:t>
            </a:r>
            <a:r>
              <a:rPr lang="en-US" sz="2200" b="1" dirty="0" smtClean="0">
                <a:solidFill>
                  <a:schemeClr val="accent1"/>
                </a:solidFill>
              </a:rPr>
              <a:t> </a:t>
            </a:r>
            <a:endParaRPr lang="en-US" sz="22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7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29" name="TextBox 15"/>
          <p:cNvSpPr txBox="1">
            <a:spLocks noChangeArrowheads="1"/>
          </p:cNvSpPr>
          <p:nvPr/>
        </p:nvSpPr>
        <p:spPr bwMode="auto">
          <a:xfrm>
            <a:off x="160280" y="5447632"/>
            <a:ext cx="3174414" cy="40011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hangingPunct="1">
              <a:defRPr/>
            </a:pPr>
            <a:r>
              <a:rPr lang="en-US" sz="1000" b="0" kern="0" dirty="0">
                <a:solidFill>
                  <a:srgbClr val="000000"/>
                </a:solidFill>
                <a:cs typeface="+mn-cs"/>
              </a:rPr>
              <a:t>Go-live dates can differ from Protocol effective dates – Please refer to market notices for more details</a:t>
            </a:r>
          </a:p>
        </p:txBody>
      </p:sp>
      <p:sp>
        <p:nvSpPr>
          <p:cNvPr id="30" name="TextBox 22"/>
          <p:cNvSpPr txBox="1">
            <a:spLocks noChangeArrowheads="1"/>
          </p:cNvSpPr>
          <p:nvPr/>
        </p:nvSpPr>
        <p:spPr bwMode="auto">
          <a:xfrm>
            <a:off x="160279" y="5904832"/>
            <a:ext cx="3174415" cy="26161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t" anchorCtr="1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hangingPunct="1">
              <a:defRPr/>
            </a:pPr>
            <a:r>
              <a:rPr lang="en-US" sz="1100" kern="0">
                <a:solidFill>
                  <a:srgbClr val="000000"/>
                </a:solidFill>
                <a:cs typeface="+mn-cs"/>
              </a:rPr>
              <a:t>Release targets are subject to change</a:t>
            </a:r>
          </a:p>
        </p:txBody>
      </p:sp>
      <p:sp>
        <p:nvSpPr>
          <p:cNvPr id="32" name="TextBox 23"/>
          <p:cNvSpPr txBox="1">
            <a:spLocks noChangeArrowheads="1"/>
          </p:cNvSpPr>
          <p:nvPr/>
        </p:nvSpPr>
        <p:spPr bwMode="auto">
          <a:xfrm>
            <a:off x="3456567" y="5439839"/>
            <a:ext cx="2895600" cy="66172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000" b="0" kern="0" dirty="0" smtClean="0">
                <a:solidFill>
                  <a:srgbClr val="000000"/>
                </a:solidFill>
                <a:cs typeface="+mn-cs"/>
              </a:rPr>
              <a:t>APPENDIX</a:t>
            </a:r>
          </a:p>
          <a:p>
            <a:pPr defTabSz="914400" eaLnBrk="1" hangingPunct="1">
              <a:defRPr/>
            </a:pPr>
            <a:r>
              <a:rPr lang="en-US" sz="900" b="0" kern="0" dirty="0" smtClean="0">
                <a:solidFill>
                  <a:srgbClr val="000000"/>
                </a:solidFill>
                <a:cs typeface="+mn-cs"/>
              </a:rPr>
              <a:t>Red </a:t>
            </a:r>
            <a:r>
              <a:rPr lang="en-US" sz="900" b="0" kern="0" dirty="0">
                <a:solidFill>
                  <a:srgbClr val="000000"/>
                </a:solidFill>
                <a:cs typeface="+mn-cs"/>
              </a:rPr>
              <a:t>Text: </a:t>
            </a:r>
            <a:r>
              <a:rPr lang="en-US" sz="900" b="0" kern="0" dirty="0" smtClean="0">
                <a:solidFill>
                  <a:srgbClr val="000000"/>
                </a:solidFill>
                <a:cs typeface="+mn-cs"/>
              </a:rPr>
              <a:t>New </a:t>
            </a:r>
            <a:r>
              <a:rPr lang="en-US" sz="900" b="0" kern="0" dirty="0">
                <a:solidFill>
                  <a:srgbClr val="000000"/>
                </a:solidFill>
                <a:cs typeface="+mn-cs"/>
              </a:rPr>
              <a:t>additions and target release </a:t>
            </a:r>
            <a:r>
              <a:rPr lang="en-US" sz="900" b="0" kern="0" dirty="0" smtClean="0">
                <a:solidFill>
                  <a:srgbClr val="000000"/>
                </a:solidFill>
                <a:cs typeface="+mn-cs"/>
              </a:rPr>
              <a:t>changes</a:t>
            </a:r>
          </a:p>
          <a:p>
            <a:pPr defTabSz="914400" eaLnBrk="1" hangingPunct="1">
              <a:defRPr/>
            </a:pPr>
            <a:r>
              <a:rPr lang="en-US" sz="900" b="0" kern="0" dirty="0">
                <a:solidFill>
                  <a:srgbClr val="000000"/>
                </a:solidFill>
                <a:cs typeface="+mn-cs"/>
              </a:rPr>
              <a:t>Strike-Through Text: Previous target release changes</a:t>
            </a:r>
          </a:p>
          <a:p>
            <a:pPr defTabSz="914400" eaLnBrk="1" hangingPunct="1">
              <a:defRPr/>
            </a:pPr>
            <a:r>
              <a:rPr lang="en-US" sz="900" b="0" kern="0" dirty="0">
                <a:solidFill>
                  <a:srgbClr val="000000"/>
                </a:solidFill>
                <a:cs typeface="+mn-cs"/>
              </a:rPr>
              <a:t>(a), (b), etc. indicates multiple </a:t>
            </a:r>
            <a:r>
              <a:rPr lang="en-US" sz="900" b="0" kern="0" dirty="0" smtClean="0">
                <a:solidFill>
                  <a:srgbClr val="000000"/>
                </a:solidFill>
                <a:cs typeface="+mn-cs"/>
              </a:rPr>
              <a:t>phases</a:t>
            </a:r>
            <a:endParaRPr lang="en-US" sz="900" b="0" kern="0" dirty="0">
              <a:solidFill>
                <a:srgbClr val="000000"/>
              </a:solidFill>
              <a:cs typeface="+mn-cs"/>
            </a:endParaRPr>
          </a:p>
        </p:txBody>
      </p:sp>
      <p:graphicFrame>
        <p:nvGraphicFramePr>
          <p:cNvPr id="33" name="Group 3"/>
          <p:cNvGraphicFramePr>
            <a:graphicFrameLocks/>
          </p:cNvGraphicFramePr>
          <p:nvPr>
            <p:extLst/>
          </p:nvPr>
        </p:nvGraphicFramePr>
        <p:xfrm>
          <a:off x="160280" y="838201"/>
          <a:ext cx="8839200" cy="3727703"/>
        </p:xfrm>
        <a:graphic>
          <a:graphicData uri="http://schemas.openxmlformats.org/drawingml/2006/table">
            <a:tbl>
              <a:tblPr/>
              <a:tblGrid>
                <a:gridCol w="1439920"/>
                <a:gridCol w="1524000"/>
                <a:gridCol w="1524191"/>
                <a:gridCol w="1504660"/>
                <a:gridCol w="1390749"/>
                <a:gridCol w="1455680"/>
              </a:tblGrid>
              <a:tr h="54954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February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2/6 – 2/8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April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4/3 – 4/5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May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5/29 – 5/31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August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8/7 – 8/9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October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10/23 – 10/25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December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12/11 – 12/13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</a:tr>
              <a:tr h="2422254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NPRR659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NPRR683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NPRR743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NPRR760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NPRR800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NPRR810</a:t>
                      </a: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PGRR042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NPRR846</a:t>
                      </a:r>
                      <a:endParaRPr kumimoji="0" lang="en-US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NPRR562</a:t>
                      </a:r>
                      <a:r>
                        <a:rPr kumimoji="0" lang="en-US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(b)</a:t>
                      </a: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NPRR776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NPRR768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NPRR809</a:t>
                      </a:r>
                      <a:r>
                        <a:rPr kumimoji="0" lang="en-US" sz="9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(b)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SCR791</a:t>
                      </a: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sng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05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NPRR817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NPRR843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NPRR519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NPRR620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NPRR741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NPRR755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PGRR057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+mn-ea"/>
                          <a:cs typeface="+mn-cs"/>
                        </a:rPr>
                        <a:t>SCR789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35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8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3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4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</a:rPr>
                        <a:t>6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A5"/>
                    </a:solidFill>
                  </a:tcPr>
                </a:tc>
              </a:tr>
            </a:tbl>
          </a:graphicData>
        </a:graphic>
      </p:graphicFrame>
      <p:sp>
        <p:nvSpPr>
          <p:cNvPr id="35" name="TextBox 34"/>
          <p:cNvSpPr txBox="1"/>
          <p:nvPr/>
        </p:nvSpPr>
        <p:spPr>
          <a:xfrm>
            <a:off x="7315200" y="1400352"/>
            <a:ext cx="236905" cy="1800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1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  <a:endParaRPr lang="en-US" sz="5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 </a:t>
            </a: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24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  <a:endParaRPr lang="en-US" sz="28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5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</p:txBody>
      </p:sp>
      <p:sp>
        <p:nvSpPr>
          <p:cNvPr id="22" name="TextBox 12"/>
          <p:cNvSpPr txBox="1">
            <a:spLocks noChangeArrowheads="1"/>
          </p:cNvSpPr>
          <p:nvPr/>
        </p:nvSpPr>
        <p:spPr bwMode="auto">
          <a:xfrm>
            <a:off x="7552105" y="3283437"/>
            <a:ext cx="1439495" cy="430887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12/15 – 12/16</a:t>
            </a:r>
            <a:endParaRPr lang="en-US" sz="1200" kern="0" dirty="0" smtClean="0">
              <a:solidFill>
                <a:prstClr val="black"/>
              </a:solidFill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kern="0" dirty="0" smtClean="0">
                <a:solidFill>
                  <a:srgbClr val="000000"/>
                </a:solidFill>
                <a:cs typeface="+mn-cs"/>
              </a:rPr>
              <a:t>(Retail</a:t>
            </a:r>
            <a:r>
              <a:rPr lang="en-US" sz="1000" kern="0" dirty="0">
                <a:solidFill>
                  <a:srgbClr val="000000"/>
                </a:solidFill>
                <a:cs typeface="+mn-cs"/>
              </a:rPr>
              <a:t>)</a:t>
            </a:r>
            <a:endParaRPr lang="en-US" sz="1200" kern="0" dirty="0" smtClean="0">
              <a:solidFill>
                <a:srgbClr val="000000"/>
              </a:solidFill>
              <a:cs typeface="+mn-cs"/>
            </a:endParaRPr>
          </a:p>
        </p:txBody>
      </p:sp>
      <p:sp>
        <p:nvSpPr>
          <p:cNvPr id="25" name="TextBox 12"/>
          <p:cNvSpPr txBox="1">
            <a:spLocks noChangeArrowheads="1"/>
          </p:cNvSpPr>
          <p:nvPr/>
        </p:nvSpPr>
        <p:spPr bwMode="auto">
          <a:xfrm>
            <a:off x="3122655" y="3285979"/>
            <a:ext cx="1508760" cy="430887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6/2 – 6/3</a:t>
            </a:r>
            <a:endParaRPr lang="en-US" sz="1200" kern="0" dirty="0" smtClean="0">
              <a:solidFill>
                <a:prstClr val="black"/>
              </a:solidFill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kern="0" dirty="0" smtClean="0">
                <a:solidFill>
                  <a:srgbClr val="000000"/>
                </a:solidFill>
                <a:cs typeface="+mn-cs"/>
              </a:rPr>
              <a:t>(Retail)</a:t>
            </a:r>
            <a:endParaRPr lang="en-US" sz="1200" kern="0" dirty="0" smtClean="0">
              <a:solidFill>
                <a:srgbClr val="000000"/>
              </a:solidFill>
              <a:cs typeface="+mn-cs"/>
            </a:endParaRPr>
          </a:p>
        </p:txBody>
      </p:sp>
      <p:sp>
        <p:nvSpPr>
          <p:cNvPr id="27" name="TextBox 12"/>
          <p:cNvSpPr txBox="1">
            <a:spLocks noChangeArrowheads="1"/>
          </p:cNvSpPr>
          <p:nvPr/>
        </p:nvSpPr>
        <p:spPr bwMode="auto">
          <a:xfrm>
            <a:off x="6147256" y="3277475"/>
            <a:ext cx="1396970" cy="430887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10/27 – 10/28</a:t>
            </a:r>
            <a:endParaRPr lang="en-US" sz="1200" kern="0" dirty="0" smtClean="0">
              <a:solidFill>
                <a:prstClr val="black"/>
              </a:solidFill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kern="0" dirty="0" smtClean="0">
                <a:solidFill>
                  <a:srgbClr val="000000"/>
                </a:solidFill>
                <a:cs typeface="+mn-cs"/>
              </a:rPr>
              <a:t>(</a:t>
            </a:r>
            <a:r>
              <a:rPr lang="en-US" sz="1000" kern="0" dirty="0">
                <a:solidFill>
                  <a:srgbClr val="000000"/>
                </a:solidFill>
                <a:cs typeface="+mn-cs"/>
              </a:rPr>
              <a:t>Retail)</a:t>
            </a:r>
            <a:endParaRPr lang="en-US" sz="1200" kern="0" dirty="0" smtClean="0">
              <a:solidFill>
                <a:srgbClr val="000000"/>
              </a:solidFill>
              <a:cs typeface="+mn-cs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5805167" y="1394984"/>
            <a:ext cx="370549" cy="2446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 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9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6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7189795" y="1391700"/>
            <a:ext cx="370549" cy="13696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NS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NS 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 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8638685" y="1392114"/>
            <a:ext cx="370549" cy="25391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I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 </a:t>
            </a:r>
          </a:p>
        </p:txBody>
      </p:sp>
      <p:sp>
        <p:nvSpPr>
          <p:cNvPr id="44" name="TextBox 12"/>
          <p:cNvSpPr txBox="1">
            <a:spLocks noChangeArrowheads="1"/>
          </p:cNvSpPr>
          <p:nvPr/>
        </p:nvSpPr>
        <p:spPr bwMode="auto">
          <a:xfrm>
            <a:off x="4647890" y="3274976"/>
            <a:ext cx="1501431" cy="430887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8/11 – 8/12</a:t>
            </a:r>
            <a:endParaRPr lang="en-US" sz="1200" kern="0" dirty="0" smtClean="0">
              <a:solidFill>
                <a:prstClr val="black"/>
              </a:solidFill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kern="0" dirty="0" smtClean="0">
                <a:solidFill>
                  <a:srgbClr val="000000"/>
                </a:solidFill>
                <a:cs typeface="+mn-cs"/>
              </a:rPr>
              <a:t>(Retail)</a:t>
            </a:r>
            <a:endParaRPr lang="en-US" sz="1200" kern="0" dirty="0" smtClean="0">
              <a:solidFill>
                <a:srgbClr val="000000"/>
              </a:solidFill>
              <a:cs typeface="+mn-cs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1257276" y="1394984"/>
            <a:ext cx="370549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  <a:endParaRPr lang="en-US" sz="12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5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 </a:t>
            </a: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</p:txBody>
      </p:sp>
      <p:sp>
        <p:nvSpPr>
          <p:cNvPr id="31" name="TextBox 12"/>
          <p:cNvSpPr txBox="1">
            <a:spLocks noChangeArrowheads="1"/>
          </p:cNvSpPr>
          <p:nvPr/>
        </p:nvSpPr>
        <p:spPr bwMode="auto">
          <a:xfrm>
            <a:off x="1594844" y="3289489"/>
            <a:ext cx="1517904" cy="430887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4/7 – 4/8</a:t>
            </a:r>
            <a:endParaRPr lang="en-US" sz="1200" kern="0" dirty="0" smtClean="0">
              <a:solidFill>
                <a:prstClr val="black"/>
              </a:solidFill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kern="0" dirty="0" smtClean="0">
                <a:solidFill>
                  <a:srgbClr val="000000"/>
                </a:solidFill>
                <a:cs typeface="+mn-cs"/>
              </a:rPr>
              <a:t>(Retail)</a:t>
            </a:r>
            <a:endParaRPr lang="en-US" sz="1200" kern="0" dirty="0" smtClean="0">
              <a:solidFill>
                <a:srgbClr val="000000"/>
              </a:solidFill>
              <a:cs typeface="+mn-cs"/>
            </a:endParaRPr>
          </a:p>
        </p:txBody>
      </p:sp>
      <p:sp>
        <p:nvSpPr>
          <p:cNvPr id="3" name="TextBox 2"/>
          <p:cNvSpPr txBox="1"/>
          <p:nvPr/>
        </p:nvSpPr>
        <p:spPr>
          <a:xfrm rot="16200000">
            <a:off x="-301784" y="1935294"/>
            <a:ext cx="127470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100" i="1" dirty="0" smtClean="0">
                <a:solidFill>
                  <a:prstClr val="black"/>
                </a:solidFill>
                <a:latin typeface="Arial" panose="020B0604020202020204"/>
                <a:cs typeface="+mn-cs"/>
              </a:rPr>
              <a:t>CMM Release 1a</a:t>
            </a:r>
            <a:endParaRPr lang="en-US" sz="1100" i="1" dirty="0">
              <a:solidFill>
                <a:prstClr val="black"/>
              </a:solidFill>
              <a:latin typeface="Arial" panose="020B0604020202020204"/>
              <a:cs typeface="+mn-cs"/>
            </a:endParaRPr>
          </a:p>
        </p:txBody>
      </p:sp>
      <p:sp>
        <p:nvSpPr>
          <p:cNvPr id="4" name="Left Brace 3"/>
          <p:cNvSpPr/>
          <p:nvPr/>
        </p:nvSpPr>
        <p:spPr>
          <a:xfrm>
            <a:off x="406782" y="1645562"/>
            <a:ext cx="167979" cy="854370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24" name="TextBox 21"/>
          <p:cNvSpPr txBox="1">
            <a:spLocks noChangeArrowheads="1"/>
          </p:cNvSpPr>
          <p:nvPr/>
        </p:nvSpPr>
        <p:spPr bwMode="auto">
          <a:xfrm>
            <a:off x="7065242" y="5480871"/>
            <a:ext cx="1561038" cy="83099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hangingPunct="1">
              <a:defRPr/>
            </a:pPr>
            <a:r>
              <a:rPr lang="en-US" sz="800" b="0" u="sng" kern="0" dirty="0" smtClean="0">
                <a:solidFill>
                  <a:srgbClr val="000000"/>
                </a:solidFill>
                <a:cs typeface="+mn-cs"/>
              </a:rPr>
              <a:t>Project Status Codes 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NS = Not Started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I     = Initiation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P    = Planning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E    = Execution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srgbClr val="000000"/>
                </a:solidFill>
                <a:cs typeface="+mn-cs"/>
              </a:rPr>
              <a:t>  H    = On Hold</a:t>
            </a:r>
          </a:p>
        </p:txBody>
      </p:sp>
      <p:sp>
        <p:nvSpPr>
          <p:cNvPr id="26" name="TextBox 12"/>
          <p:cNvSpPr txBox="1">
            <a:spLocks noChangeArrowheads="1"/>
          </p:cNvSpPr>
          <p:nvPr/>
        </p:nvSpPr>
        <p:spPr bwMode="auto">
          <a:xfrm>
            <a:off x="140666" y="3292999"/>
            <a:ext cx="1444653" cy="276999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200" dirty="0" smtClean="0">
                <a:solidFill>
                  <a:prstClr val="black"/>
                </a:solidFill>
                <a:cs typeface="+mn-cs"/>
              </a:rPr>
              <a:t>1/1  &amp;  2/1</a:t>
            </a:r>
            <a:endParaRPr lang="en-US" sz="1200" kern="0" dirty="0">
              <a:solidFill>
                <a:prstClr val="black"/>
              </a:solidFill>
              <a:cs typeface="+mn-cs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4284344" y="1394984"/>
            <a:ext cx="37054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P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5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I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NS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 </a:t>
            </a:r>
          </a:p>
        </p:txBody>
      </p:sp>
      <p:sp>
        <p:nvSpPr>
          <p:cNvPr id="28" name="TextBox 21"/>
          <p:cNvSpPr txBox="1">
            <a:spLocks noChangeArrowheads="1"/>
          </p:cNvSpPr>
          <p:nvPr/>
        </p:nvSpPr>
        <p:spPr bwMode="auto">
          <a:xfrm>
            <a:off x="3957272" y="6232597"/>
            <a:ext cx="2485392" cy="461665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 lim="800000"/>
            <a:headEnd/>
            <a:tailEnd/>
          </a:ln>
          <a:extLst/>
        </p:spPr>
        <p:txBody>
          <a:bodyPr wrap="square" anchor="ctr" anchorCtr="0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NPRR562(b</a:t>
            </a:r>
            <a:r>
              <a:rPr lang="en-US" sz="800" b="0" kern="0" dirty="0">
                <a:solidFill>
                  <a:prstClr val="black"/>
                </a:solidFill>
                <a:cs typeface="+mn-cs"/>
              </a:rPr>
              <a:t>) – </a:t>
            </a: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Reporting/posting system changes</a:t>
            </a: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NPRR809(b</a:t>
            </a:r>
            <a:r>
              <a:rPr lang="en-US" sz="800" b="0" kern="0" dirty="0">
                <a:solidFill>
                  <a:prstClr val="black"/>
                </a:solidFill>
                <a:cs typeface="+mn-cs"/>
              </a:rPr>
              <a:t>) – Reporting/posting </a:t>
            </a: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system changes</a:t>
            </a:r>
            <a:endParaRPr lang="en-US" sz="800" b="0" kern="0" dirty="0">
              <a:solidFill>
                <a:prstClr val="black"/>
              </a:solidFill>
              <a:cs typeface="+mn-cs"/>
            </a:endParaRPr>
          </a:p>
          <a:p>
            <a:pPr defTabSz="914400" eaLnBrk="1" hangingPunct="1">
              <a:defRPr/>
            </a:pPr>
            <a:r>
              <a:rPr lang="en-US" sz="800" b="0" kern="0" dirty="0" smtClean="0">
                <a:solidFill>
                  <a:prstClr val="black"/>
                </a:solidFill>
                <a:cs typeface="+mn-cs"/>
              </a:rPr>
              <a:t>NPRR831(b) – CRR system changes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2773117" y="1400352"/>
            <a:ext cx="370549" cy="29700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NS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E</a:t>
            </a:r>
          </a:p>
          <a:p>
            <a:pPr algn="ctr" defTabSz="914400" eaLnBrk="1" hangingPunct="1">
              <a:defRPr/>
            </a:pPr>
            <a:endParaRPr lang="en-US" sz="4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>
                <a:solidFill>
                  <a:srgbClr val="000000"/>
                </a:solidFill>
                <a:latin typeface="Arial" panose="020B0604020202020204"/>
                <a:cs typeface="+mn-cs"/>
              </a:rPr>
              <a:t>P</a:t>
            </a: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10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endParaRPr lang="en-US" sz="700" b="1" i="1" kern="0" dirty="0" smtClean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</a:t>
            </a:r>
          </a:p>
          <a:p>
            <a:pPr algn="ctr" defTabSz="914400" eaLnBrk="1" hangingPunct="1">
              <a:defRPr/>
            </a:pPr>
            <a:endParaRPr lang="en-US" sz="400" b="1" i="1" kern="0" dirty="0">
              <a:solidFill>
                <a:srgbClr val="000000"/>
              </a:solidFill>
              <a:latin typeface="Arial" panose="020B0604020202020204"/>
              <a:cs typeface="+mn-cs"/>
            </a:endParaRPr>
          </a:p>
          <a:p>
            <a:pPr algn="ctr" defTabSz="914400" eaLnBrk="1" hangingPunct="1">
              <a:defRPr/>
            </a:pPr>
            <a:r>
              <a:rPr lang="en-US" sz="1000" b="1" i="1" kern="0" dirty="0" smtClean="0">
                <a:solidFill>
                  <a:srgbClr val="000000"/>
                </a:solidFill>
                <a:latin typeface="Arial" panose="020B0604020202020204"/>
                <a:cs typeface="+mn-cs"/>
              </a:rPr>
              <a:t>  </a:t>
            </a:r>
          </a:p>
        </p:txBody>
      </p:sp>
      <p:sp>
        <p:nvSpPr>
          <p:cNvPr id="38" name="TextBox 37"/>
          <p:cNvSpPr txBox="1"/>
          <p:nvPr/>
        </p:nvSpPr>
        <p:spPr>
          <a:xfrm rot="16200000">
            <a:off x="7015442" y="1826663"/>
            <a:ext cx="127470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1100" i="1" dirty="0" smtClean="0">
                <a:solidFill>
                  <a:prstClr val="black"/>
                </a:solidFill>
                <a:latin typeface="Arial" panose="020B0604020202020204"/>
                <a:cs typeface="+mn-cs"/>
              </a:rPr>
              <a:t>CMM Release 1b</a:t>
            </a:r>
            <a:endParaRPr lang="en-US" sz="1100" i="1" dirty="0">
              <a:solidFill>
                <a:prstClr val="black"/>
              </a:solidFill>
              <a:latin typeface="Arial" panose="020B0604020202020204"/>
              <a:cs typeface="+mn-cs"/>
            </a:endParaRPr>
          </a:p>
        </p:txBody>
      </p:sp>
      <p:sp>
        <p:nvSpPr>
          <p:cNvPr id="40" name="Left Brace 39"/>
          <p:cNvSpPr/>
          <p:nvPr/>
        </p:nvSpPr>
        <p:spPr>
          <a:xfrm>
            <a:off x="7724008" y="1437976"/>
            <a:ext cx="167979" cy="854370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 defTabSz="914400" eaLnBrk="1" fontAlgn="auto" hangingPunct="1">
              <a:spcBef>
                <a:spcPts val="0"/>
              </a:spcBef>
              <a:spcAft>
                <a:spcPts val="0"/>
              </a:spcAft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37" name="TextBox 13"/>
          <p:cNvSpPr txBox="1">
            <a:spLocks noChangeArrowheads="1"/>
          </p:cNvSpPr>
          <p:nvPr/>
        </p:nvSpPr>
        <p:spPr bwMode="auto">
          <a:xfrm>
            <a:off x="160280" y="4642442"/>
            <a:ext cx="8839200" cy="261610"/>
          </a:xfrm>
          <a:prstGeom prst="rect">
            <a:avLst/>
          </a:prstGeom>
          <a:solidFill>
            <a:srgbClr val="BBE0E3"/>
          </a:solidFill>
          <a:ln w="1587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defTabSz="914400" eaLnBrk="1" hangingPunct="1">
              <a:defRPr/>
            </a:pPr>
            <a:r>
              <a:rPr lang="en-US" sz="1100" kern="0" dirty="0" smtClean="0">
                <a:solidFill>
                  <a:srgbClr val="000000"/>
                </a:solidFill>
                <a:cs typeface="+mn-cs"/>
              </a:rPr>
              <a:t>TBD Items </a:t>
            </a:r>
            <a:r>
              <a:rPr lang="en-US" sz="1000" i="1" kern="0" dirty="0" smtClean="0">
                <a:solidFill>
                  <a:srgbClr val="000000"/>
                </a:solidFill>
                <a:cs typeface="+mn-cs"/>
              </a:rPr>
              <a:t>(and point at which they became “TBD”)</a:t>
            </a:r>
            <a:endParaRPr lang="en-US" sz="1100" i="1" kern="0" dirty="0">
              <a:solidFill>
                <a:srgbClr val="000000"/>
              </a:solidFill>
              <a:cs typeface="+mn-cs"/>
            </a:endParaRPr>
          </a:p>
        </p:txBody>
      </p:sp>
      <p:graphicFrame>
        <p:nvGraphicFramePr>
          <p:cNvPr id="45" name="Table 44"/>
          <p:cNvGraphicFramePr>
            <a:graphicFrameLocks noGrp="1"/>
          </p:cNvGraphicFramePr>
          <p:nvPr>
            <p:extLst/>
          </p:nvPr>
        </p:nvGraphicFramePr>
        <p:xfrm>
          <a:off x="168443" y="4908113"/>
          <a:ext cx="8823157" cy="464820"/>
        </p:xfrm>
        <a:graphic>
          <a:graphicData uri="http://schemas.openxmlformats.org/drawingml/2006/table">
            <a:tbl>
              <a:tblPr firstRow="1" bandRow="1"/>
              <a:tblGrid>
                <a:gridCol w="1126957"/>
                <a:gridCol w="1066800"/>
                <a:gridCol w="1066800"/>
                <a:gridCol w="5562600"/>
              </a:tblGrid>
              <a:tr h="23989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2014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2015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2016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b="0" dirty="0" smtClean="0">
                          <a:solidFill>
                            <a:schemeClr val="tx1"/>
                          </a:solidFill>
                        </a:rPr>
                        <a:t>2017</a:t>
                      </a:r>
                      <a:endParaRPr lang="en-US" sz="105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</a:tr>
              <a:tr h="20354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0" dirty="0" smtClean="0">
                          <a:solidFill>
                            <a:schemeClr val="tx1"/>
                          </a:solidFill>
                        </a:rPr>
                        <a:t>NPRR664</a:t>
                      </a: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800" b="0" strike="noStrike" dirty="0" smtClean="0">
                          <a:solidFill>
                            <a:schemeClr val="tx1"/>
                          </a:solidFill>
                        </a:rPr>
                        <a:t>None</a:t>
                      </a:r>
                      <a:endParaRPr lang="en-US" sz="800" b="0" strike="no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0" strike="noStrike" dirty="0" smtClean="0">
                          <a:solidFill>
                            <a:schemeClr val="tx1"/>
                          </a:solidFill>
                        </a:rPr>
                        <a:t>SCR781  P</a:t>
                      </a:r>
                      <a:endParaRPr lang="en-US" sz="800" b="0" strike="sng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0" strike="noStrike" dirty="0" smtClean="0">
                          <a:solidFill>
                            <a:schemeClr val="tx1"/>
                          </a:solidFill>
                        </a:rPr>
                        <a:t>NPRR702  P,</a:t>
                      </a:r>
                      <a:r>
                        <a:rPr lang="en-US" sz="800" b="0" strike="noStrike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800" b="0" strike="noStrike" baseline="0" dirty="0" smtClean="0">
                          <a:solidFill>
                            <a:schemeClr val="tx1"/>
                          </a:solidFill>
                        </a:rPr>
                        <a:t>NPRR829, SCR777, NPRR831(b), NPRR749, NPRR833</a:t>
                      </a:r>
                      <a:endParaRPr lang="en-US" sz="800" b="0" strike="noStrik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tint val="40000"/>
                      </a:srgbClr>
                    </a:solidFill>
                  </a:tcPr>
                </a:tc>
              </a:tr>
            </a:tbl>
          </a:graphicData>
        </a:graphic>
      </p:graphicFrame>
      <p:cxnSp>
        <p:nvCxnSpPr>
          <p:cNvPr id="47" name="Straight Arrow Connector 46"/>
          <p:cNvCxnSpPr/>
          <p:nvPr/>
        </p:nvCxnSpPr>
        <p:spPr>
          <a:xfrm flipH="1">
            <a:off x="4674507" y="1628893"/>
            <a:ext cx="471896" cy="3285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xtBox 4"/>
          <p:cNvSpPr txBox="1"/>
          <p:nvPr/>
        </p:nvSpPr>
        <p:spPr>
          <a:xfrm>
            <a:off x="180974" y="3617350"/>
            <a:ext cx="32893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800" dirty="0" smtClean="0">
                <a:solidFill>
                  <a:prstClr val="black"/>
                </a:solidFill>
                <a:latin typeface="Arial" panose="020B0604020202020204"/>
                <a:cs typeface="+mn-cs"/>
              </a:rPr>
              <a:t>1/1</a:t>
            </a:r>
            <a:endParaRPr lang="en-US" sz="800" dirty="0">
              <a:solidFill>
                <a:prstClr val="black"/>
              </a:solidFill>
              <a:latin typeface="Arial" panose="020B0604020202020204"/>
              <a:cs typeface="+mn-cs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190060" y="3844243"/>
            <a:ext cx="32893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en-US" sz="800" dirty="0">
                <a:solidFill>
                  <a:prstClr val="black"/>
                </a:solidFill>
                <a:latin typeface="Arial" panose="020B0604020202020204"/>
                <a:cs typeface="+mn-cs"/>
              </a:rPr>
              <a:t>2</a:t>
            </a:r>
            <a:r>
              <a:rPr lang="en-US" sz="800" dirty="0" smtClean="0">
                <a:solidFill>
                  <a:prstClr val="black"/>
                </a:solidFill>
                <a:latin typeface="Arial" panose="020B0604020202020204"/>
                <a:cs typeface="+mn-cs"/>
              </a:rPr>
              <a:t>/1</a:t>
            </a:r>
            <a:endParaRPr lang="en-US" sz="800" dirty="0">
              <a:solidFill>
                <a:prstClr val="black"/>
              </a:solidFill>
              <a:latin typeface="Arial" panose="020B0604020202020204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662388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3AD6A9D-E05D-44AF-B5F9-103C86E8102F}">
  <ds:schemaRefs>
    <ds:schemaRef ds:uri="http://purl.org/dc/elements/1.1/"/>
    <ds:schemaRef ds:uri="c34af464-7aa1-4edd-9be4-83dffc1cb926"/>
    <ds:schemaRef ds:uri="http://schemas.microsoft.com/office/2006/metadata/properties"/>
    <ds:schemaRef ds:uri="http://schemas.microsoft.com/office/2006/documentManagement/types"/>
    <ds:schemaRef ds:uri="http://schemas.microsoft.com/office/infopath/2007/PartnerControls"/>
    <ds:schemaRef ds:uri="http://purl.org/dc/terms/"/>
    <ds:schemaRef ds:uri="http://www.w3.org/XML/1998/namespace"/>
    <ds:schemaRef ds:uri="http://schemas.openxmlformats.org/package/2006/metadata/core-properties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7860</TotalTime>
  <Words>838</Words>
  <Application>Microsoft Office PowerPoint</Application>
  <PresentationFormat>On-screen Show (4:3)</PresentationFormat>
  <Paragraphs>259</Paragraphs>
  <Slides>7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Courier New</vt:lpstr>
      <vt:lpstr>Custom Design</vt:lpstr>
      <vt:lpstr>Office Theme</vt:lpstr>
      <vt:lpstr>PowerPoint Presentation</vt:lpstr>
      <vt:lpstr>Summary of PRS Update</vt:lpstr>
      <vt:lpstr>2018 PRS Goals (Vote)</vt:lpstr>
      <vt:lpstr>Appendix</vt:lpstr>
      <vt:lpstr>NPRR854, NOIE TDSP Submittal of Meters with Bidirectional Flow Caused by Generation Interconnected at Distribution Voltage [STEC]</vt:lpstr>
      <vt:lpstr>NPRR860, Day-Ahead Market (DAM) Clean-Up [ERCOT]</vt:lpstr>
      <vt:lpstr>2018 Release Targets – Board Approved NPRRs / SCRs / xGRRs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C Phillips</cp:lastModifiedBy>
  <cp:revision>394</cp:revision>
  <cp:lastPrinted>2013-01-30T23:16:36Z</cp:lastPrinted>
  <dcterms:created xsi:type="dcterms:W3CDTF">2010-04-12T23:12:02Z</dcterms:created>
  <dcterms:modified xsi:type="dcterms:W3CDTF">2018-02-09T15:06:09Z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