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4" r:id="rId4"/>
    <p:sldId id="265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94660"/>
  </p:normalViewPr>
  <p:slideViewPr>
    <p:cSldViewPr>
      <p:cViewPr>
        <p:scale>
          <a:sx n="114" d="100"/>
          <a:sy n="114" d="100"/>
        </p:scale>
        <p:origin x="24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2/15/2018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03/11._RMTTF_UPDATE_TO_RMS_2-6-18.pptx" TargetMode="External"/><Relationship Id="rId7" Type="http://schemas.openxmlformats.org/officeDocument/2006/relationships/hyperlink" Target="http://ercot.com/content/wcm/key_documents_lists/145670/AMWG_Monthly_Market_Reports_Through_Dec_2017_1.1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9203/10._AMWG_Update_to_RMS_20180206.pptx" TargetMode="External"/><Relationship Id="rId5" Type="http://schemas.openxmlformats.org/officeDocument/2006/relationships/hyperlink" Target="http://ercot.com/content/wcm/key_documents_lists/139203/06._TXSETUpdateToRMS_Feb2018.pptx" TargetMode="External"/><Relationship Id="rId4" Type="http://schemas.openxmlformats.org/officeDocument/2006/relationships/hyperlink" Target="http://ercot.com/content/wcm/key_documents_lists/139203/15._TDTMS_Update_to_RMS_02_06_18.ppt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February 22, 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RMS Update to TAC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Jim Lee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RMS Meeting 2.6.18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FE8637"/>
              </a:buClr>
            </a:pPr>
            <a:r>
              <a:rPr lang="en-US" dirty="0" smtClean="0">
                <a:solidFill>
                  <a:prstClr val="black"/>
                </a:solidFill>
              </a:rPr>
              <a:t>Confirmed 2018 RMS Working Group/Task Force Leadership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sz="1400" dirty="0" smtClean="0">
                <a:solidFill>
                  <a:prstClr val="black"/>
                </a:solidFill>
              </a:rPr>
              <a:t/>
            </a:r>
            <a:br>
              <a:rPr lang="en-US" sz="1400" dirty="0" smtClean="0">
                <a:solidFill>
                  <a:prstClr val="black"/>
                </a:solidFill>
              </a:rPr>
            </a:br>
            <a:endParaRPr lang="en-US" sz="1050" dirty="0" smtClean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dirty="0" smtClean="0">
                <a:solidFill>
                  <a:prstClr val="black"/>
                </a:solidFill>
              </a:rPr>
              <a:t>Approved Voting Items  </a:t>
            </a:r>
            <a:endParaRPr lang="en-US" sz="1600" i="1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900" spc="-20" dirty="0" smtClean="0"/>
              <a:t>NPRR 853</a:t>
            </a:r>
            <a:r>
              <a:rPr lang="en-US" sz="1900" spc="-20" dirty="0"/>
              <a:t>, Availability of ERCOT Estimated Interval Meter </a:t>
            </a:r>
            <a:r>
              <a:rPr lang="en-US" sz="1900" spc="-20" dirty="0" smtClean="0"/>
              <a:t>Data</a:t>
            </a:r>
          </a:p>
          <a:p>
            <a:pPr lvl="2">
              <a:buClr>
                <a:srgbClr val="FE8637"/>
              </a:buClr>
            </a:pPr>
            <a:r>
              <a:rPr lang="en-US" sz="1600" dirty="0" smtClean="0"/>
              <a:t>RMS </a:t>
            </a:r>
            <a:r>
              <a:rPr lang="en-US" sz="1600" dirty="0"/>
              <a:t>unanimously voted to endorse NPRR853 as amended by RMS </a:t>
            </a:r>
            <a:r>
              <a:rPr lang="en-US" sz="1600" dirty="0" smtClean="0"/>
              <a:t>to adopt a </a:t>
            </a:r>
            <a:r>
              <a:rPr lang="en-US" sz="1600" dirty="0"/>
              <a:t>web service </a:t>
            </a:r>
            <a:r>
              <a:rPr lang="en-US" sz="1600" dirty="0" smtClean="0"/>
              <a:t>solution</a:t>
            </a:r>
            <a:r>
              <a:rPr lang="en-US" sz="1600" dirty="0"/>
              <a:t> </a:t>
            </a:r>
            <a:endParaRPr lang="en-US" sz="1600" dirty="0" smtClean="0"/>
          </a:p>
          <a:p>
            <a:pPr lvl="2">
              <a:buClr>
                <a:srgbClr val="FE8637"/>
              </a:buClr>
            </a:pPr>
            <a:endParaRPr lang="en-US" sz="1600" spc="-20" dirty="0">
              <a:solidFill>
                <a:prstClr val="black"/>
              </a:solidFill>
            </a:endParaRPr>
          </a:p>
          <a:p>
            <a:pPr>
              <a:buClr>
                <a:srgbClr val="FE8637"/>
              </a:buClr>
            </a:pPr>
            <a:r>
              <a:rPr lang="en-US" dirty="0">
                <a:solidFill>
                  <a:prstClr val="black"/>
                </a:solidFill>
              </a:rPr>
              <a:t>Tabled Voting Items </a:t>
            </a:r>
            <a:r>
              <a:rPr lang="en-US" sz="1600" i="1" dirty="0">
                <a:solidFill>
                  <a:prstClr val="black"/>
                </a:solidFill>
              </a:rPr>
              <a:t>(no action needed)</a:t>
            </a:r>
            <a:endParaRPr lang="en-US" i="1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900" spc="-20" dirty="0"/>
              <a:t>NPRR 850, Market Suspension and Restart </a:t>
            </a:r>
          </a:p>
          <a:p>
            <a:pPr lvl="2">
              <a:buClr>
                <a:srgbClr val="FE8637"/>
              </a:buClr>
            </a:pPr>
            <a:r>
              <a:rPr lang="en-US" sz="1600" spc="-20" dirty="0"/>
              <a:t>No Discussion, </a:t>
            </a:r>
            <a:r>
              <a:rPr lang="en-US" sz="1600" spc="-20" dirty="0" smtClean="0"/>
              <a:t>tabled at RMS</a:t>
            </a:r>
            <a:endParaRPr lang="en-US" sz="1600" spc="-20" dirty="0"/>
          </a:p>
          <a:p>
            <a:pPr lvl="1">
              <a:buClr>
                <a:srgbClr val="FE8637"/>
              </a:buClr>
            </a:pPr>
            <a:r>
              <a:rPr lang="en-US" sz="1900" spc="-20" dirty="0"/>
              <a:t>NPRR 851, Procedure for Managing Disconnections for Bidirectional Electrical Connections at Transmission Level Voltages</a:t>
            </a:r>
          </a:p>
          <a:p>
            <a:pPr lvl="2">
              <a:buClr>
                <a:srgbClr val="FE8637"/>
              </a:buClr>
            </a:pPr>
            <a:r>
              <a:rPr lang="en-US" sz="1600" spc="-20" dirty="0"/>
              <a:t>Awaiting comments clarifying language, </a:t>
            </a:r>
            <a:r>
              <a:rPr lang="en-US" sz="1600" spc="-20" dirty="0" smtClean="0"/>
              <a:t>tabled at RMS</a:t>
            </a:r>
            <a:endParaRPr lang="en-US" sz="1600" spc="-20" dirty="0"/>
          </a:p>
          <a:p>
            <a:pPr>
              <a:buClr>
                <a:srgbClr val="FE8637"/>
              </a:buClr>
            </a:pPr>
            <a:endParaRPr lang="en-US" sz="2200" spc="-20" dirty="0" smtClean="0">
              <a:solidFill>
                <a:prstClr val="black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60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696200" cy="4873752"/>
          </a:xfrm>
        </p:spPr>
        <p:txBody>
          <a:bodyPr>
            <a:normAutofit fontScale="92500" lnSpcReduction="20000"/>
          </a:bodyPr>
          <a:lstStyle/>
          <a:p>
            <a:pPr lvl="1"/>
            <a:endParaRPr lang="en-US" sz="100" i="1" dirty="0" smtClean="0"/>
          </a:p>
          <a:p>
            <a:pPr lvl="1"/>
            <a:endParaRPr lang="en-US" sz="600" dirty="0" smtClean="0"/>
          </a:p>
          <a:p>
            <a:r>
              <a:rPr lang="en-US" dirty="0" smtClean="0">
                <a:hlinkClick r:id="rId3"/>
              </a:rPr>
              <a:t>RMTTF</a:t>
            </a:r>
            <a:endParaRPr lang="en-US" dirty="0" smtClean="0"/>
          </a:p>
          <a:p>
            <a:pPr lvl="1"/>
            <a:r>
              <a:rPr lang="en-US" sz="1500" dirty="0" smtClean="0"/>
              <a:t>2018 leadership: Debbie </a:t>
            </a:r>
            <a:r>
              <a:rPr lang="en-US" sz="1500" dirty="0" err="1" smtClean="0"/>
              <a:t>McKeever</a:t>
            </a:r>
            <a:r>
              <a:rPr lang="en-US" sz="1500" dirty="0" smtClean="0"/>
              <a:t> (</a:t>
            </a:r>
            <a:r>
              <a:rPr lang="en-US" sz="1500" dirty="0" err="1" smtClean="0"/>
              <a:t>Oncor</a:t>
            </a:r>
            <a:r>
              <a:rPr lang="en-US" sz="1500" dirty="0" smtClean="0"/>
              <a:t>), Sheri </a:t>
            </a:r>
            <a:r>
              <a:rPr lang="en-US" sz="1500" dirty="0" err="1" smtClean="0"/>
              <a:t>Wiegand</a:t>
            </a:r>
            <a:r>
              <a:rPr lang="en-US" sz="1500" dirty="0" smtClean="0"/>
              <a:t> (TXU), Tomas Fernandez (NRG)</a:t>
            </a:r>
          </a:p>
          <a:p>
            <a:pPr lvl="1"/>
            <a:r>
              <a:rPr lang="en-US" sz="1500" dirty="0" smtClean="0"/>
              <a:t>Began developing TXSET Instructor-Led Training (ILT) Materials</a:t>
            </a:r>
          </a:p>
          <a:p>
            <a:pPr lvl="1"/>
            <a:r>
              <a:rPr lang="en-US" sz="1500" dirty="0" smtClean="0"/>
              <a:t>Upcoming ILT in Dallas (</a:t>
            </a:r>
            <a:r>
              <a:rPr lang="en-US" sz="1500" dirty="0" err="1" smtClean="0"/>
              <a:t>Oncor</a:t>
            </a:r>
            <a:r>
              <a:rPr lang="en-US" sz="1500" dirty="0" smtClean="0"/>
              <a:t> - May 1 &amp; 2); Houston (CNP – Sept 25 &amp; 26)</a:t>
            </a:r>
          </a:p>
          <a:p>
            <a:endParaRPr lang="en-US" sz="1000" dirty="0"/>
          </a:p>
          <a:p>
            <a:r>
              <a:rPr lang="en-US" dirty="0" smtClean="0">
                <a:hlinkClick r:id="rId4"/>
              </a:rPr>
              <a:t>TDTMS</a:t>
            </a:r>
            <a:endParaRPr lang="en-US" dirty="0" smtClean="0"/>
          </a:p>
          <a:p>
            <a:pPr lvl="1"/>
            <a:r>
              <a:rPr lang="en-US" sz="1500" dirty="0" smtClean="0"/>
              <a:t>2018 leadership: Monica Jones (NRG), Sam Pak (</a:t>
            </a:r>
            <a:r>
              <a:rPr lang="en-US" sz="1500" dirty="0" err="1" smtClean="0"/>
              <a:t>Oncor</a:t>
            </a:r>
            <a:r>
              <a:rPr lang="en-US" sz="1500" dirty="0" smtClean="0"/>
              <a:t>)</a:t>
            </a:r>
          </a:p>
          <a:p>
            <a:endParaRPr lang="en-US" sz="1000" dirty="0"/>
          </a:p>
          <a:p>
            <a:r>
              <a:rPr lang="en-US" dirty="0" smtClean="0">
                <a:hlinkClick r:id="rId5"/>
              </a:rPr>
              <a:t>TX SET</a:t>
            </a:r>
            <a:endParaRPr lang="en-US" dirty="0" smtClean="0"/>
          </a:p>
          <a:p>
            <a:pPr lvl="1"/>
            <a:r>
              <a:rPr lang="en-US" sz="1500" dirty="0" smtClean="0"/>
              <a:t>2018 leadership: Diana Rehfeldt (TNMP), Kyle Patrick (NRG)</a:t>
            </a:r>
          </a:p>
          <a:p>
            <a:pPr lvl="1"/>
            <a:r>
              <a:rPr lang="en-US" sz="1500" dirty="0" smtClean="0"/>
              <a:t>Continue Hurricane Harvey lessons learned</a:t>
            </a:r>
          </a:p>
          <a:p>
            <a:pPr lvl="1"/>
            <a:r>
              <a:rPr lang="en-US" sz="1500" dirty="0" smtClean="0"/>
              <a:t>Discussion of Safety-Net processes, drafting RMGRR</a:t>
            </a:r>
          </a:p>
          <a:p>
            <a:pPr lvl="1"/>
            <a:endParaRPr lang="en-US" sz="1500" dirty="0" smtClean="0"/>
          </a:p>
          <a:p>
            <a:r>
              <a:rPr lang="en-US" dirty="0">
                <a:hlinkClick r:id="rId6"/>
              </a:rPr>
              <a:t>AMWG</a:t>
            </a:r>
            <a:endParaRPr lang="en-US" dirty="0"/>
          </a:p>
          <a:p>
            <a:pPr lvl="1"/>
            <a:r>
              <a:rPr lang="en-US" sz="1500" dirty="0"/>
              <a:t>RMS unanimously approved to sunset AMWG</a:t>
            </a:r>
          </a:p>
          <a:p>
            <a:pPr lvl="1"/>
            <a:r>
              <a:rPr lang="en-US" sz="1500" dirty="0"/>
              <a:t>Future AMWG discussions to take place at the PUCT as part of </a:t>
            </a:r>
            <a:r>
              <a:rPr lang="en-US" sz="1500" i="1" dirty="0" err="1"/>
              <a:t>Proj</a:t>
            </a:r>
            <a:r>
              <a:rPr lang="en-US" sz="1500" i="1" dirty="0"/>
              <a:t> #47472, Commission Staff’s Petition to Determine Requirements for Smart Meter Texas</a:t>
            </a:r>
          </a:p>
          <a:p>
            <a:pPr lvl="1"/>
            <a:r>
              <a:rPr lang="en-US" sz="1500" dirty="0"/>
              <a:t>Monthly SMT reports will be posted to RMS meeting page until conclusion of </a:t>
            </a:r>
            <a:r>
              <a:rPr lang="en-US" sz="1500" dirty="0" err="1"/>
              <a:t>Proj</a:t>
            </a:r>
            <a:r>
              <a:rPr lang="en-US" sz="1500" dirty="0"/>
              <a:t> #47472 (Current SMT Statistics available </a:t>
            </a:r>
            <a:r>
              <a:rPr lang="en-US" sz="1500" dirty="0">
                <a:hlinkClick r:id="rId7"/>
              </a:rPr>
              <a:t>here</a:t>
            </a:r>
            <a:r>
              <a:rPr lang="en-US" sz="1600" dirty="0"/>
              <a:t>)</a:t>
            </a:r>
            <a:endParaRPr lang="en-US" sz="1500" dirty="0"/>
          </a:p>
          <a:p>
            <a:pPr lvl="1"/>
            <a:endParaRPr lang="en-US" sz="1500" dirty="0" smtClean="0"/>
          </a:p>
          <a:p>
            <a:endParaRPr lang="en-US" sz="1500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11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306" y="762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2018 RMS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6882" y="762000"/>
            <a:ext cx="7948918" cy="55626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400" dirty="0"/>
              <a:t>Align Retail Market Subcommittee Goals with TAC goals and the strategic vision of the ERCOT Board of Directors.  </a:t>
            </a:r>
            <a:endParaRPr lang="en-US" sz="1200" dirty="0"/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Maintain rules that support Retail Market processes and promote market solutions that are consistent with PURA and PUC.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Collaborate with WMS to ensure the incorporation of demand response and load participation in the Wholesale market including participation in the ERCOT annual demand response survey.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Support ERCOT’s initiative to Retail develop processes for integrating or transitioning Load into ERCOT as needed.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Explore and implement Retail Market enhancements, process improvements cost efficiencies, and evaluate lessons learned from previous events.</a:t>
            </a:r>
          </a:p>
          <a:p>
            <a:pPr marL="457200" lvl="1" indent="-457200">
              <a:spcBef>
                <a:spcPts val="600"/>
              </a:spcBef>
              <a:buSzPct val="70000"/>
              <a:buFont typeface="+mj-lt"/>
              <a:buAutoNum type="arabicPeriod" startAt="6"/>
            </a:pPr>
            <a:r>
              <a:rPr lang="en-US" sz="1400" dirty="0"/>
              <a:t>Maintain market rules that support open access to the ERCOT retail market.</a:t>
            </a:r>
          </a:p>
          <a:p>
            <a:pPr marL="457200" lvl="1" indent="-457200">
              <a:spcBef>
                <a:spcPts val="600"/>
              </a:spcBef>
              <a:buSzPct val="70000"/>
              <a:buFont typeface="+mj-lt"/>
              <a:buAutoNum type="arabicPeriod" startAt="6"/>
            </a:pPr>
            <a:r>
              <a:rPr lang="en-US" sz="1400" dirty="0"/>
              <a:t>Continue to work with ERCOT to develop Protocols and other market improvements that support increased data transparency and data availability to the market.</a:t>
            </a:r>
          </a:p>
          <a:p>
            <a:pPr marL="457200" lvl="1" indent="-457200">
              <a:spcBef>
                <a:spcPts val="600"/>
              </a:spcBef>
              <a:buSzPct val="70000"/>
              <a:buFont typeface="+mj-lt"/>
              <a:buAutoNum type="arabicPeriod" startAt="6"/>
            </a:pPr>
            <a:r>
              <a:rPr lang="en-US" sz="1400" dirty="0"/>
              <a:t>Assess and develop Retail Market training initiatives that may include ERCOT’s Learning Management System’s (LMS) online modules and Instructor Led Market Training courses and/or webinars.</a:t>
            </a:r>
          </a:p>
          <a:p>
            <a:pPr marL="457200" lvl="1" indent="-457200">
              <a:spcBef>
                <a:spcPts val="600"/>
              </a:spcBef>
              <a:buSzPct val="70000"/>
              <a:buFont typeface="+mj-lt"/>
              <a:buAutoNum type="arabicPeriod" startAt="6"/>
            </a:pPr>
            <a:r>
              <a:rPr lang="en-US" sz="1400" dirty="0"/>
              <a:t>Continue to monitor the stabilization of NPRR 778, Modifications to Date Change and Cancellation Evaluation Window, including but not limited to market education and communications.</a:t>
            </a:r>
          </a:p>
          <a:p>
            <a:pPr marL="457200" lvl="1" indent="-457200">
              <a:spcBef>
                <a:spcPts val="600"/>
              </a:spcBef>
              <a:buSzPct val="70000"/>
              <a:buFont typeface="+mj-lt"/>
              <a:buAutoNum type="arabicPeriod" startAt="6"/>
            </a:pPr>
            <a:r>
              <a:rPr lang="en-US" sz="1400" dirty="0"/>
              <a:t>Assess and improve communications and notifications processes for all Market Participants including ERCOT.</a:t>
            </a:r>
          </a:p>
          <a:p>
            <a:pPr marL="457200" lvl="1" indent="-457200">
              <a:spcBef>
                <a:spcPts val="600"/>
              </a:spcBef>
              <a:buSzPct val="70000"/>
              <a:buFont typeface="+mj-lt"/>
              <a:buAutoNum type="arabicPeriod" startAt="6"/>
            </a:pPr>
            <a:r>
              <a:rPr lang="en-US" sz="1400" dirty="0"/>
              <a:t>Assess and develop Retail Market processes in support of NPRR850, Market Suspension and Restart, as necessary</a:t>
            </a:r>
            <a:r>
              <a:rPr lang="en-US" sz="1400" dirty="0" smtClean="0"/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56882" y="6858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721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1982</TotalTime>
  <Words>405</Words>
  <Application>Microsoft Office PowerPoint</Application>
  <PresentationFormat>On-screen Show (4:3)</PresentationFormat>
  <Paragraphs>58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February 22, 2018  RMS Update to TAC</vt:lpstr>
      <vt:lpstr>RMS Meeting 2.6.18</vt:lpstr>
      <vt:lpstr>Working Group Updates</vt:lpstr>
      <vt:lpstr>2018 RMS Goals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s262089</cp:lastModifiedBy>
  <cp:revision>75</cp:revision>
  <dcterms:created xsi:type="dcterms:W3CDTF">2018-01-08T22:15:17Z</dcterms:created>
  <dcterms:modified xsi:type="dcterms:W3CDTF">2018-02-15T19:12:59Z</dcterms:modified>
</cp:coreProperties>
</file>