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10"/>
  </p:notesMasterIdLst>
  <p:handoutMasterIdLst>
    <p:handoutMasterId r:id="rId11"/>
  </p:handoutMasterIdLst>
  <p:sldIdLst>
    <p:sldId id="260" r:id="rId6"/>
    <p:sldId id="270" r:id="rId7"/>
    <p:sldId id="268" r:id="rId8"/>
    <p:sldId id="269" r:id="rId9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130" d="100"/>
          <a:sy n="130" d="100"/>
        </p:scale>
        <p:origin x="1074" y="13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handoutMaster" Target="handoutMasters/handoutMaster1.xml"/><Relationship Id="rId5" Type="http://schemas.openxmlformats.org/officeDocument/2006/relationships/slideMaster" Target="slideMasters/slideMaster2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2/21/2018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2/21/2018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534400" cy="5052221"/>
          </a:xfrm>
          <a:prstGeom prst="rect">
            <a:avLst/>
          </a:prstGeom>
        </p:spPr>
        <p:txBody>
          <a:bodyPr/>
          <a:lstStyle>
            <a:lvl1pPr>
              <a:defRPr sz="2600">
                <a:solidFill>
                  <a:schemeClr val="tx2"/>
                </a:solidFill>
              </a:defRPr>
            </a:lvl1pPr>
            <a:lvl2pPr>
              <a:defRPr sz="2400">
                <a:solidFill>
                  <a:schemeClr val="tx2"/>
                </a:solidFill>
              </a:defRPr>
            </a:lvl2pPr>
            <a:lvl3pPr>
              <a:defRPr sz="2200">
                <a:solidFill>
                  <a:schemeClr val="tx2"/>
                </a:solidFill>
              </a:defRPr>
            </a:lvl3pPr>
            <a:lvl4pPr>
              <a:defRPr sz="2100">
                <a:solidFill>
                  <a:schemeClr val="tx2"/>
                </a:solidFill>
              </a:defRPr>
            </a:lvl4pPr>
            <a:lvl5pPr>
              <a:defRPr sz="200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628650" y="990601"/>
            <a:ext cx="3886200" cy="4800600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4629150" y="990601"/>
            <a:ext cx="3886200" cy="4800600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8" name="Rectangle 7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7647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png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Footer text goes here.</a:t>
            </a:r>
            <a:endParaRPr lang="en-US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1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810000" y="2105561"/>
            <a:ext cx="5646034" cy="23391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 smtClean="0">
                <a:solidFill>
                  <a:schemeClr val="tx2"/>
                </a:solidFill>
              </a:rPr>
              <a:t>January 2018 - Revenue Neutrality</a:t>
            </a:r>
            <a:endParaRPr lang="en-US" sz="2000" b="1" dirty="0">
              <a:solidFill>
                <a:schemeClr val="tx2"/>
              </a:solidFill>
            </a:endParaRPr>
          </a:p>
          <a:p>
            <a:endParaRPr lang="en-US" dirty="0" smtClean="0">
              <a:solidFill>
                <a:schemeClr val="tx2"/>
              </a:solidFill>
            </a:endParaRPr>
          </a:p>
          <a:p>
            <a:endParaRPr lang="en-US" dirty="0" smtClean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Austin Rosel</a:t>
            </a:r>
            <a:endParaRPr lang="en-US" dirty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ERCOT</a:t>
            </a:r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February </a:t>
            </a:r>
            <a:r>
              <a:rPr lang="en-US" dirty="0" smtClean="0">
                <a:solidFill>
                  <a:schemeClr val="tx2"/>
                </a:solidFill>
              </a:rPr>
              <a:t>22, </a:t>
            </a:r>
            <a:r>
              <a:rPr lang="en-US" dirty="0" smtClean="0">
                <a:solidFill>
                  <a:schemeClr val="tx2"/>
                </a:solidFill>
              </a:rPr>
              <a:t>2018</a:t>
            </a:r>
            <a:endParaRPr lang="en-US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High RENA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January had 3 simultaneous days of high RENA, January 16</a:t>
            </a:r>
            <a:r>
              <a:rPr lang="en-US" baseline="30000" dirty="0" smtClean="0"/>
              <a:t>th</a:t>
            </a:r>
            <a:r>
              <a:rPr lang="en-US" dirty="0" smtClean="0"/>
              <a:t> – 18</a:t>
            </a:r>
            <a:r>
              <a:rPr lang="en-US" baseline="30000" dirty="0" smtClean="0"/>
              <a:t>th</a:t>
            </a:r>
            <a:r>
              <a:rPr lang="en-US" dirty="0" smtClean="0"/>
              <a:t>. </a:t>
            </a:r>
          </a:p>
          <a:p>
            <a:r>
              <a:rPr lang="en-US" dirty="0"/>
              <a:t>A</a:t>
            </a:r>
            <a:r>
              <a:rPr lang="en-US" dirty="0" smtClean="0"/>
              <a:t>ll three days are in the top 10 highest RENA charges since go live.</a:t>
            </a:r>
          </a:p>
          <a:p>
            <a:r>
              <a:rPr lang="en-US" dirty="0" smtClean="0"/>
              <a:t>During these days Texas was experiencing very low temperatures and set a new winter </a:t>
            </a:r>
            <a:r>
              <a:rPr lang="en-US" dirty="0"/>
              <a:t>p</a:t>
            </a:r>
            <a:r>
              <a:rPr lang="en-US" dirty="0" smtClean="0"/>
              <a:t>eak demand record on the 17</a:t>
            </a:r>
            <a:r>
              <a:rPr lang="en-US" baseline="30000" dirty="0" smtClean="0"/>
              <a:t>th</a:t>
            </a:r>
            <a:r>
              <a:rPr lang="en-US" dirty="0" smtClean="0"/>
              <a:t>.</a:t>
            </a:r>
          </a:p>
          <a:p>
            <a:r>
              <a:rPr lang="en-US" smtClean="0"/>
              <a:t>ERCOT experienced </a:t>
            </a:r>
            <a:r>
              <a:rPr lang="en-US" dirty="0" smtClean="0"/>
              <a:t>higher </a:t>
            </a:r>
            <a:r>
              <a:rPr lang="en-US" dirty="0"/>
              <a:t>than average prices and volumes related to P2P Obligations.</a:t>
            </a:r>
          </a:p>
          <a:p>
            <a:r>
              <a:rPr lang="en-US" dirty="0" smtClean="0"/>
              <a:t>ERCOT experienced increased </a:t>
            </a:r>
            <a:r>
              <a:rPr lang="en-US" dirty="0"/>
              <a:t>DC Tie imports at higher prices.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6948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RENA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1143000" y="3657600"/>
            <a:ext cx="7924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LARTRNBILLAMT   =  (-1) * (RTEIBILLAMT + BLTBILLAMT 					+ RTDCIMPBILLAMT + RTDCEXPBILLAMT 				+ RTCCBILLAMT + RTOBLBILLAMT / 4 				+ RTOBLLOBILLAMT / 4)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315200" y="6019800"/>
            <a:ext cx="1600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Note: There was no BLTBILLAMT for these days</a:t>
            </a:r>
            <a:endParaRPr lang="en-US" sz="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4780" y="1447800"/>
            <a:ext cx="8923020" cy="140153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37220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RENA Impact of Inputs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38200" y="762000"/>
            <a:ext cx="7653792" cy="5486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52810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C0E9AA12-8AF9-4AA6-90FE-24669859CDF3}">
  <ds:schemaRefs>
    <ds:schemaRef ds:uri="http://schemas.microsoft.com/office/2006/documentManagement/types"/>
    <ds:schemaRef ds:uri="http://purl.org/dc/elements/1.1/"/>
    <ds:schemaRef ds:uri="http://purl.org/dc/dcmitype/"/>
    <ds:schemaRef ds:uri="http://schemas.microsoft.com/office/infopath/2007/PartnerControls"/>
    <ds:schemaRef ds:uri="http://purl.org/dc/terms/"/>
    <ds:schemaRef ds:uri="c34af464-7aa1-4edd-9be4-83dffc1cb926"/>
    <ds:schemaRef ds:uri="http://schemas.microsoft.com/office/2006/metadata/properties"/>
    <ds:schemaRef ds:uri="http://schemas.openxmlformats.org/package/2006/metadata/core-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581</TotalTime>
  <Words>114</Words>
  <Application>Microsoft Office PowerPoint</Application>
  <PresentationFormat>On-screen Show (4:3)</PresentationFormat>
  <Paragraphs>23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Times New Roman</vt:lpstr>
      <vt:lpstr>1_Custom Design</vt:lpstr>
      <vt:lpstr>Office Theme</vt:lpstr>
      <vt:lpstr>PowerPoint Presentation</vt:lpstr>
      <vt:lpstr>High RENA</vt:lpstr>
      <vt:lpstr>RENA</vt:lpstr>
      <vt:lpstr>RENA Impact of Inputs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Rosel, Austin</cp:lastModifiedBy>
  <cp:revision>51</cp:revision>
  <cp:lastPrinted>2016-01-21T20:53:15Z</cp:lastPrinted>
  <dcterms:created xsi:type="dcterms:W3CDTF">2016-01-21T15:20:31Z</dcterms:created>
  <dcterms:modified xsi:type="dcterms:W3CDTF">2018-02-21T16:25:05Z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