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2"/>
  </p:notesMasterIdLst>
  <p:handoutMasterIdLst>
    <p:handoutMasterId r:id="rId13"/>
  </p:handoutMasterIdLst>
  <p:sldIdLst>
    <p:sldId id="260" r:id="rId5"/>
    <p:sldId id="296" r:id="rId6"/>
    <p:sldId id="301" r:id="rId7"/>
    <p:sldId id="294" r:id="rId8"/>
    <p:sldId id="295" r:id="rId9"/>
    <p:sldId id="299" r:id="rId10"/>
    <p:sldId id="300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595" autoAdjust="0"/>
  </p:normalViewPr>
  <p:slideViewPr>
    <p:cSldViewPr snapToGrid="0" snapToObjects="1">
      <p:cViewPr varScale="1">
        <p:scale>
          <a:sx n="70" d="100"/>
          <a:sy n="70" d="100"/>
        </p:scale>
        <p:origin x="1416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2/9/2018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25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688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79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82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133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cs typeface="+mn-cs"/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cs typeface="+mn-cs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/>
              <a:cs typeface="+mn-cs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5B6770"/>
                </a:solidFill>
                <a:latin typeface="Arial" panose="020B0604020202020204"/>
                <a:cs typeface="+mn-cs"/>
              </a:rPr>
              <a:t>PUBLIC</a:t>
            </a:r>
            <a:endParaRPr lang="en-US" sz="1000" b="1" dirty="0">
              <a:solidFill>
                <a:srgbClr val="5B6770"/>
              </a:solidFill>
              <a:latin typeface="Arial" panose="020B0604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18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</a:t>
              </a:r>
              <a:r>
                <a:rPr lang="en-US" altLang="en-US" sz="3200" b="1" dirty="0" smtClean="0"/>
                <a:t>5: </a:t>
              </a:r>
              <a:r>
                <a:rPr lang="en-US" altLang="en-US" sz="3200" b="1" dirty="0"/>
                <a:t>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Martha Henson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 smtClean="0"/>
                <a:t>February 22, </a:t>
              </a:r>
              <a:r>
                <a:rPr lang="en-US" altLang="en-US" dirty="0"/>
                <a:t>2018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714375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dirty="0" smtClean="0"/>
              <a:t>Revision Requests Recommended for Approval by PRS – Unopposed and No Impact (Vote):</a:t>
            </a:r>
          </a:p>
          <a:p>
            <a:pPr eaLnBrk="1">
              <a:defRPr/>
            </a:pPr>
            <a:r>
              <a:rPr lang="en-US" b="0" dirty="0" smtClean="0"/>
              <a:t>NPRR860</a:t>
            </a:r>
            <a:r>
              <a:rPr lang="en-US" b="0" dirty="0"/>
              <a:t>, Day-Ahead Market (DAM) Clean-Up*</a:t>
            </a:r>
            <a:endParaRPr lang="en-US" b="0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dirty="0"/>
              <a:t>Revision Requests Recommended for Approval by PRS – Unopposed with Impacts (Vote):</a:t>
            </a:r>
          </a:p>
          <a:p>
            <a:pPr eaLnBrk="1">
              <a:defRPr/>
            </a:pPr>
            <a:r>
              <a:rPr lang="en-US" b="0" dirty="0" smtClean="0"/>
              <a:t>NPRR854</a:t>
            </a:r>
            <a:r>
              <a:rPr lang="en-US" b="0" dirty="0"/>
              <a:t>, NOIE TDSP Submittal of Meters with Bidirectional Flow Caused by Generation Interconnected at Distribution </a:t>
            </a:r>
            <a:r>
              <a:rPr lang="en-US" b="0" dirty="0" smtClean="0"/>
              <a:t>Voltage</a:t>
            </a:r>
          </a:p>
          <a:p>
            <a:pPr lvl="1" eaLnBrk="1">
              <a:defRPr/>
            </a:pPr>
            <a:r>
              <a:rPr lang="en-US" dirty="0" smtClean="0"/>
              <a:t>IA: Between $20k and $30k	Priority 2018; Rank 2160</a:t>
            </a:r>
          </a:p>
          <a:p>
            <a:pPr lvl="1" eaLnBrk="1">
              <a:defRPr/>
            </a:pPr>
            <a:endParaRPr lang="en-US" dirty="0"/>
          </a:p>
          <a:p>
            <a:pPr marL="0" indent="0" eaLnBrk="1">
              <a:buNone/>
              <a:defRPr/>
            </a:pPr>
            <a:r>
              <a:rPr lang="en-US" dirty="0" smtClean="0"/>
              <a:t>2018 PRS Goals (Vote)</a:t>
            </a: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600" i="1" dirty="0" smtClean="0"/>
              <a:t>(* </a:t>
            </a:r>
            <a:r>
              <a:rPr lang="en-US" sz="1600" i="1" dirty="0"/>
              <a:t>denotes no impact</a:t>
            </a:r>
            <a:r>
              <a:rPr lang="en-US" sz="1600" i="1" dirty="0" smtClean="0"/>
              <a:t>)</a:t>
            </a: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Summary of PRS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714375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b="0" dirty="0"/>
              <a:t>Process NPRRs and SCRs in accordance with Protocol Section 21, Revision Request Process.</a:t>
            </a:r>
          </a:p>
          <a:p>
            <a:pPr lvl="0"/>
            <a:r>
              <a:rPr lang="en-US" b="0" dirty="0"/>
              <a:t>Review the Business Case for each NPRR and SCR that requires an ERCOT project for implementation to ensure that it provides adequate justification for the project.</a:t>
            </a:r>
          </a:p>
          <a:p>
            <a:pPr lvl="0"/>
            <a:r>
              <a:rPr lang="en-US" b="0" dirty="0"/>
              <a:t>Assign a recommended priority and rank for each NPRR, SCR, and guide revision that requires an ERCOT project for implementation.</a:t>
            </a:r>
          </a:p>
          <a:p>
            <a:pPr lvl="0"/>
            <a:r>
              <a:rPr lang="en-US" b="0" dirty="0"/>
              <a:t>Consider requests and assignments from the ERCOT Board and TAC in a timely and diligent manner.</a:t>
            </a:r>
          </a:p>
          <a:p>
            <a:pPr lvl="0"/>
            <a:r>
              <a:rPr lang="en-US" b="0" dirty="0"/>
              <a:t>Review Other Binding Documents (OBDs) annually for elimination or incorporation into Protocols/Market Guides.</a:t>
            </a:r>
          </a:p>
          <a:p>
            <a:pPr lvl="0"/>
            <a:r>
              <a:rPr lang="en-US" b="0" dirty="0"/>
              <a:t>Review aging projects at least annually and make recommendations if additional actions are needed.</a:t>
            </a:r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600" i="1" dirty="0" smtClean="0"/>
              <a:t>(* </a:t>
            </a:r>
            <a:r>
              <a:rPr lang="en-US" sz="1600" i="1" dirty="0"/>
              <a:t>denotes no impact</a:t>
            </a:r>
            <a:r>
              <a:rPr lang="en-US" sz="1600" i="1" dirty="0" smtClean="0"/>
              <a:t>)</a:t>
            </a: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2018 PRS </a:t>
            </a:r>
            <a:r>
              <a:rPr lang="en-US" altLang="en-US" dirty="0" smtClean="0"/>
              <a:t>Goals (Vote)</a:t>
            </a:r>
          </a:p>
        </p:txBody>
      </p:sp>
    </p:spTree>
    <p:extLst>
      <p:ext uri="{BB962C8B-B14F-4D97-AF65-F5344CB8AC3E}">
        <p14:creationId xmlns:p14="http://schemas.microsoft.com/office/powerpoint/2010/main" val="13834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379413" y="125413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NPRR854, NOIE TDSP Submittal of Meters with Bidirectional Flow Caused by Generation Interconnected at Distribution Voltage [STEC]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Upon system implementation - Priority 2018; Rank 2160</a:t>
            </a:r>
          </a:p>
          <a:p>
            <a:r>
              <a:rPr lang="en-US" b="1" dirty="0"/>
              <a:t>ERCOT Impact Analysis:  </a:t>
            </a:r>
            <a:r>
              <a:rPr lang="x-none" dirty="0"/>
              <a:t>Between $</a:t>
            </a:r>
            <a:r>
              <a:rPr lang="en-US" dirty="0"/>
              <a:t>20</a:t>
            </a:r>
            <a:r>
              <a:rPr lang="x-none" dirty="0"/>
              <a:t>k and $</a:t>
            </a:r>
            <a:r>
              <a:rPr lang="en-US" dirty="0"/>
              <a:t>30</a:t>
            </a:r>
            <a:r>
              <a:rPr lang="x-none" dirty="0"/>
              <a:t>k</a:t>
            </a:r>
            <a:r>
              <a:rPr lang="en-US" dirty="0"/>
              <a:t>; no impacts to ERCOT staffing; impacts to Market Settlements (S&amp;B); ERCOT </a:t>
            </a:r>
            <a:r>
              <a:rPr lang="x-none" dirty="0"/>
              <a:t>business processes</a:t>
            </a:r>
            <a:r>
              <a:rPr lang="en-US" dirty="0"/>
              <a:t> will be updated;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removes the </a:t>
            </a:r>
            <a:r>
              <a:rPr lang="en-US" dirty="0" smtClean="0"/>
              <a:t>ERCOT-Polled </a:t>
            </a:r>
            <a:r>
              <a:rPr lang="en-US" dirty="0"/>
              <a:t>Settlement (EPS) Meter requirement for </a:t>
            </a:r>
            <a:r>
              <a:rPr lang="en-US" dirty="0" smtClean="0"/>
              <a:t>Non-Opt-In </a:t>
            </a:r>
            <a:r>
              <a:rPr lang="en-US" dirty="0"/>
              <a:t>Entity (NOIE) points of delivery that realize bi-directional flows as a result of generation that is interconnected to the Distribution System.  NOIE Transmission and/or Distribution Service Providers (TDSPs) would assume the responsibility for supplying ERCOT with this meter data.</a:t>
            </a:r>
          </a:p>
          <a:p>
            <a:r>
              <a:rPr lang="en-US" b="1" dirty="0"/>
              <a:t>PRS Decision:</a:t>
            </a:r>
            <a:r>
              <a:rPr lang="en-US" dirty="0"/>
              <a:t>  On 1/18/18, PRS unanimously voted to recommend approval of NPRR854 as submitted.  On 2/8/18, PRS unanimously voted to endorse and forward to TAC the 1/18/18 PRS Report and the Impact Analysis for NPRR854 with a recommended priority of 2018 and a rank of 2160.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xfrm>
            <a:off x="379413" y="125413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NPRR860, Day-Ahead Market (DAM) Clean-Up [ERCOT]</a:t>
            </a:r>
            <a:endParaRPr lang="en-US" sz="1800" dirty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May 1, 2018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ERCOT </a:t>
            </a:r>
            <a:r>
              <a:rPr lang="x-none" dirty="0"/>
              <a:t>business processes</a:t>
            </a:r>
            <a:r>
              <a:rPr lang="en-US" dirty="0"/>
              <a:t> will be updated;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clarifies certain current practices related to the Day-Ahead Market (DAM) and cleans up Protocol language to better match the current implementation.</a:t>
            </a:r>
          </a:p>
          <a:p>
            <a:r>
              <a:rPr lang="en-US" b="1" dirty="0"/>
              <a:t>PRS Decision:</a:t>
            </a:r>
            <a:r>
              <a:rPr lang="en-US" dirty="0"/>
              <a:t>  On 1/18/18, PRS voted to recommend approval of NPRR860 as amended by the 1/15/18 ERCOT comments. There were two abstentions from the Consumer (Occidental) and Municipal (CPS Energy) Market Segments.  On 2/8/18, PRS unanimously voted to endorse and forward to TAC the 1/18/18 PRS Report and Impact Analysis for NPRR860.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000" b="0" kern="0" dirty="0">
                <a:solidFill>
                  <a:srgbClr val="000000"/>
                </a:solidFill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100" kern="0">
                <a:solidFill>
                  <a:srgbClr val="000000"/>
                </a:solidFill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000" b="0" kern="0" dirty="0" smtClean="0">
                <a:solidFill>
                  <a:srgbClr val="000000"/>
                </a:solidFill>
                <a:cs typeface="+mn-cs"/>
              </a:rPr>
              <a:t>APPENDIX</a:t>
            </a:r>
          </a:p>
          <a:p>
            <a:pPr defTabSz="914400" eaLnBrk="1" hangingPunct="1">
              <a:defRPr/>
            </a:pPr>
            <a:r>
              <a:rPr lang="en-US" sz="900" b="0" kern="0" dirty="0" smtClean="0">
                <a:solidFill>
                  <a:srgbClr val="000000"/>
                </a:solidFill>
                <a:cs typeface="+mn-cs"/>
              </a:rPr>
              <a:t>Red </a:t>
            </a:r>
            <a:r>
              <a:rPr lang="en-US" sz="900" b="0" kern="0" dirty="0">
                <a:solidFill>
                  <a:srgbClr val="000000"/>
                </a:solidFill>
                <a:cs typeface="+mn-cs"/>
              </a:rPr>
              <a:t>Text: </a:t>
            </a:r>
            <a:r>
              <a:rPr lang="en-US" sz="900" b="0" kern="0" dirty="0" smtClean="0">
                <a:solidFill>
                  <a:srgbClr val="000000"/>
                </a:solidFill>
                <a:cs typeface="+mn-cs"/>
              </a:rPr>
              <a:t>New </a:t>
            </a:r>
            <a:r>
              <a:rPr lang="en-US" sz="900" b="0" kern="0" dirty="0">
                <a:solidFill>
                  <a:srgbClr val="000000"/>
                </a:solidFill>
                <a:cs typeface="+mn-cs"/>
              </a:rPr>
              <a:t>additions and target release </a:t>
            </a:r>
            <a:r>
              <a:rPr lang="en-US" sz="900" b="0" kern="0" dirty="0" smtClean="0">
                <a:solidFill>
                  <a:srgbClr val="000000"/>
                </a:solidFill>
                <a:cs typeface="+mn-cs"/>
              </a:rPr>
              <a:t>changes</a:t>
            </a:r>
          </a:p>
          <a:p>
            <a:pPr defTabSz="914400" eaLnBrk="1" hangingPunct="1">
              <a:defRPr/>
            </a:pPr>
            <a:r>
              <a:rPr lang="en-US" sz="900" b="0" kern="0" dirty="0">
                <a:solidFill>
                  <a:srgbClr val="000000"/>
                </a:solidFill>
                <a:cs typeface="+mn-cs"/>
              </a:rPr>
              <a:t>Strike-Through Text: Previous target release changes</a:t>
            </a:r>
          </a:p>
          <a:p>
            <a:pPr defTabSz="914400" eaLnBrk="1" hangingPunct="1">
              <a:defRPr/>
            </a:pPr>
            <a:r>
              <a:rPr lang="en-US" sz="900" b="0" kern="0" dirty="0">
                <a:solidFill>
                  <a:srgbClr val="000000"/>
                </a:solidFill>
                <a:cs typeface="+mn-cs"/>
              </a:rPr>
              <a:t>(a), (b), etc. indicates multiple </a:t>
            </a:r>
            <a:r>
              <a:rPr lang="en-US" sz="900" b="0" kern="0" dirty="0" smtClean="0">
                <a:solidFill>
                  <a:srgbClr val="000000"/>
                </a:solidFill>
                <a:cs typeface="+mn-cs"/>
              </a:rPr>
              <a:t>phases</a:t>
            </a:r>
            <a:endParaRPr lang="en-US" sz="900" b="0" kern="0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/>
          </p:nvPr>
        </p:nvGraphicFramePr>
        <p:xfrm>
          <a:off x="160280" y="838201"/>
          <a:ext cx="8839200" cy="3727703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4/3 – 4/5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5/29 – 5/31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8/7 – 8/9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10/23 – 10/25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12/11 – 12/13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NPRR846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NPRR562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SCR791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1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24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28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283437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12/15 – 12/16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kern="0" dirty="0" smtClean="0">
                <a:solidFill>
                  <a:srgbClr val="000000"/>
                </a:solidFill>
                <a:cs typeface="+mn-cs"/>
              </a:rPr>
              <a:t>(Retail</a:t>
            </a:r>
            <a:r>
              <a:rPr lang="en-US" sz="1000" kern="0" dirty="0">
                <a:solidFill>
                  <a:srgbClr val="000000"/>
                </a:solidFill>
                <a:cs typeface="+mn-cs"/>
              </a:rPr>
              <a:t>)</a:t>
            </a:r>
            <a:endParaRPr lang="en-US" sz="1200" kern="0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285979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6/2 – 6/3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kern="0" dirty="0" smtClean="0">
                <a:solidFill>
                  <a:srgbClr val="000000"/>
                </a:solidFill>
                <a:cs typeface="+mn-cs"/>
              </a:rPr>
              <a:t>(Retail)</a:t>
            </a:r>
            <a:endParaRPr lang="en-US" sz="1200" kern="0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277475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10/27 – 10/28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kern="0" dirty="0" smtClean="0">
                <a:solidFill>
                  <a:srgbClr val="000000"/>
                </a:solidFill>
                <a:cs typeface="+mn-cs"/>
              </a:rPr>
              <a:t>(</a:t>
            </a:r>
            <a:r>
              <a:rPr lang="en-US" sz="1000" kern="0" dirty="0">
                <a:solidFill>
                  <a:srgbClr val="000000"/>
                </a:solidFill>
                <a:cs typeface="+mn-cs"/>
              </a:rPr>
              <a:t>Retail)</a:t>
            </a:r>
            <a:endParaRPr lang="en-US" sz="1200" kern="0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9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6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89795" y="1391700"/>
            <a:ext cx="37054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392114"/>
            <a:ext cx="37054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I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274976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8/11 – 8/12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kern="0" dirty="0" smtClean="0">
                <a:solidFill>
                  <a:srgbClr val="000000"/>
                </a:solidFill>
                <a:cs typeface="+mn-cs"/>
              </a:rPr>
              <a:t>(Retail)</a:t>
            </a:r>
            <a:endParaRPr lang="en-US" sz="1200" kern="0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7276" y="1394984"/>
            <a:ext cx="3705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  <a:endParaRPr lang="en-US" sz="12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 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94844" y="3289489"/>
            <a:ext cx="1517904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4/7 – 4/8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kern="0" dirty="0" smtClean="0">
                <a:solidFill>
                  <a:srgbClr val="000000"/>
                </a:solidFill>
                <a:cs typeface="+mn-cs"/>
              </a:rPr>
              <a:t>(Retail)</a:t>
            </a:r>
            <a:endParaRPr lang="en-US" sz="1200" kern="0" dirty="0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301784" y="1935294"/>
            <a:ext cx="1274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i="1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CMM Release 1a</a:t>
            </a:r>
            <a:endParaRPr lang="en-US" sz="1100" i="1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406782" y="1645562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800" b="0" u="sng" kern="0" dirty="0" smtClean="0">
                <a:solidFill>
                  <a:srgbClr val="000000"/>
                </a:solidFill>
                <a:cs typeface="+mn-cs"/>
              </a:rPr>
              <a:t>Project Status Codes 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NS = Not Started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I     = Initiation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P    = Planning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E    = Execution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H    = On Hold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40666" y="3292999"/>
            <a:ext cx="144465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1/1  &amp;  2/1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84344" y="1394984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P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I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3957272" y="6232597"/>
            <a:ext cx="248539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NPRR562(b</a:t>
            </a:r>
            <a:r>
              <a:rPr lang="en-US" sz="800" b="0" kern="0" dirty="0">
                <a:solidFill>
                  <a:prstClr val="black"/>
                </a:solidFill>
                <a:cs typeface="+mn-cs"/>
              </a:rPr>
              <a:t>) – 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Reporting/posting system changes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NPRR809(b</a:t>
            </a:r>
            <a:r>
              <a:rPr lang="en-US" sz="800" b="0" kern="0" dirty="0">
                <a:solidFill>
                  <a:prstClr val="black"/>
                </a:solidFill>
                <a:cs typeface="+mn-cs"/>
              </a:rPr>
              <a:t>) – Reporting/posting 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system changes</a:t>
            </a:r>
            <a:endParaRPr lang="en-US" sz="800" b="0" kern="0" dirty="0">
              <a:solidFill>
                <a:prstClr val="black"/>
              </a:solidFill>
              <a:cs typeface="+mn-cs"/>
            </a:endParaRP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NPRR831(b) – CRR system changes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73117" y="1400352"/>
            <a:ext cx="370549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>
                <a:solidFill>
                  <a:srgbClr val="000000"/>
                </a:solidFill>
                <a:latin typeface="Arial" panose="020B0604020202020204"/>
                <a:cs typeface="+mn-cs"/>
              </a:rPr>
              <a:t>P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7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15442" y="1826663"/>
            <a:ext cx="1274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i="1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CMM Release 1b</a:t>
            </a:r>
            <a:endParaRPr lang="en-US" sz="1100" i="1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0" name="Left Brace 39"/>
          <p:cNvSpPr/>
          <p:nvPr/>
        </p:nvSpPr>
        <p:spPr>
          <a:xfrm>
            <a:off x="7724008" y="1437976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100" kern="0" dirty="0" smtClean="0">
                <a:solidFill>
                  <a:srgbClr val="000000"/>
                </a:solidFill>
                <a:cs typeface="+mn-cs"/>
              </a:rPr>
              <a:t>TBD Items </a:t>
            </a:r>
            <a:r>
              <a:rPr lang="en-US" sz="1000" i="1" kern="0" dirty="0" smtClean="0">
                <a:solidFill>
                  <a:srgbClr val="000000"/>
                </a:solidFill>
                <a:cs typeface="+mn-cs"/>
              </a:rPr>
              <a:t>(and point at which they became “TBD”)</a:t>
            </a:r>
            <a:endParaRPr lang="en-US" sz="1100" i="1" kern="0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1126957"/>
                <a:gridCol w="1066800"/>
                <a:gridCol w="1066800"/>
                <a:gridCol w="55626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</a:t>
                      </a:r>
                      <a:r>
                        <a:rPr lang="en-US" sz="800" b="0" strike="noStrik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NPRR829, SCR777, NPRR831(b), NPRR749, NPRR833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47" name="Straight Arrow Connector 46"/>
          <p:cNvCxnSpPr/>
          <p:nvPr/>
        </p:nvCxnSpPr>
        <p:spPr>
          <a:xfrm flipH="1">
            <a:off x="4674507" y="1628893"/>
            <a:ext cx="471896" cy="328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80974" y="361735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1/1</a:t>
            </a:r>
            <a:endParaRPr lang="en-US" sz="800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060" y="384424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prstClr val="black"/>
                </a:solidFill>
                <a:latin typeface="Arial" panose="020B0604020202020204"/>
                <a:cs typeface="+mn-cs"/>
              </a:rPr>
              <a:t>2</a:t>
            </a:r>
            <a:r>
              <a:rPr lang="en-US" sz="800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/1</a:t>
            </a:r>
            <a:endParaRPr lang="en-US" sz="800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38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7860</TotalTime>
  <Words>838</Words>
  <Application>Microsoft Office PowerPoint</Application>
  <PresentationFormat>On-screen Show (4:3)</PresentationFormat>
  <Paragraphs>259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Courier New</vt:lpstr>
      <vt:lpstr>Custom Design</vt:lpstr>
      <vt:lpstr>Office Theme</vt:lpstr>
      <vt:lpstr>PowerPoint Presentation</vt:lpstr>
      <vt:lpstr>Summary of PRS Update</vt:lpstr>
      <vt:lpstr>2018 PRS Goals (Vote)</vt:lpstr>
      <vt:lpstr>Appendix</vt:lpstr>
      <vt:lpstr>NPRR854, NOIE TDSP Submittal of Meters with Bidirectional Flow Caused by Generation Interconnected at Distribution Voltage [STEC]</vt:lpstr>
      <vt:lpstr>NPRR860, Day-Ahead Market (DAM) Clean-Up [ERCOT]</vt:lpstr>
      <vt:lpstr>2018 Release Targets – Board Approved NPRRs / SCRs / xGRRs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 Phillips</cp:lastModifiedBy>
  <cp:revision>394</cp:revision>
  <cp:lastPrinted>2013-01-30T23:16:36Z</cp:lastPrinted>
  <dcterms:created xsi:type="dcterms:W3CDTF">2010-04-12T23:12:02Z</dcterms:created>
  <dcterms:modified xsi:type="dcterms:W3CDTF">2018-02-09T15:06:09Z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