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617" r:id="rId6"/>
    <p:sldId id="618" r:id="rId7"/>
    <p:sldId id="619" r:id="rId8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53" y="-91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53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66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10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2805752"/>
            <a:ext cx="5105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MarkeTrak</a:t>
            </a:r>
            <a:r>
              <a:rPr lang="en-US" sz="1400" b="1" dirty="0"/>
              <a:t> Training</a:t>
            </a:r>
            <a:endParaRPr lang="en-US" sz="1400" dirty="0"/>
          </a:p>
          <a:p>
            <a:pPr>
              <a:spcBef>
                <a:spcPts val="600"/>
              </a:spcBef>
            </a:pPr>
            <a:r>
              <a:rPr lang="en-US" sz="2800" b="1" dirty="0"/>
              <a:t>Data Extract Variance (DEV) Issue Subtypes</a:t>
            </a:r>
          </a:p>
        </p:txBody>
      </p:sp>
    </p:spTree>
    <p:extLst>
      <p:ext uri="{BB962C8B-B14F-4D97-AF65-F5344CB8AC3E}">
        <p14:creationId xmlns:p14="http://schemas.microsoft.com/office/powerpoint/2010/main" val="268097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Data Extract Variance (DEV)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347472" indent="-347472">
              <a:spcBef>
                <a:spcPts val="1200"/>
              </a:spcBef>
            </a:pPr>
            <a:r>
              <a:rPr lang="en-US" sz="1700" dirty="0"/>
              <a:t>Data Extract Variances (DEVs) are used to synchronize the data among all Market Participants (MP)</a:t>
            </a:r>
          </a:p>
          <a:p>
            <a:pPr marL="347472" indent="-347472">
              <a:spcBef>
                <a:spcPts val="1200"/>
              </a:spcBef>
            </a:pPr>
            <a:r>
              <a:rPr lang="en-US" sz="1700" dirty="0"/>
              <a:t>What is a DEV?  It's a discrepancy between the MP’s data and ERCOT’s extract data.  There are two types of DEVs listed below:</a:t>
            </a:r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1700" b="1" dirty="0"/>
              <a:t>DEV LSE </a:t>
            </a:r>
            <a:r>
              <a:rPr lang="en-US" sz="1700" dirty="0"/>
              <a:t>(Load Serving Entity):</a:t>
            </a:r>
          </a:p>
          <a:p>
            <a:pPr marL="857250" lvl="1" indent="-347472">
              <a:spcBef>
                <a:spcPts val="1200"/>
              </a:spcBef>
            </a:pPr>
            <a:r>
              <a:rPr lang="en-US" sz="1700" dirty="0">
                <a:solidFill>
                  <a:prstClr val="black"/>
                </a:solidFill>
              </a:rPr>
              <a:t>LSE DEVs are used to correct the MP's </a:t>
            </a:r>
            <a:r>
              <a:rPr lang="en-US" sz="1700" dirty="0" err="1">
                <a:solidFill>
                  <a:prstClr val="black"/>
                </a:solidFill>
              </a:rPr>
              <a:t>StartTime</a:t>
            </a:r>
            <a:r>
              <a:rPr lang="en-US" sz="1700" dirty="0">
                <a:solidFill>
                  <a:prstClr val="black"/>
                </a:solidFill>
              </a:rPr>
              <a:t> and/or </a:t>
            </a:r>
            <a:r>
              <a:rPr lang="en-US" sz="1700" dirty="0" err="1">
                <a:solidFill>
                  <a:prstClr val="black"/>
                </a:solidFill>
              </a:rPr>
              <a:t>StopTime</a:t>
            </a:r>
            <a:r>
              <a:rPr lang="en-US" sz="1700" dirty="0">
                <a:solidFill>
                  <a:prstClr val="black"/>
                </a:solidFill>
              </a:rPr>
              <a:t> for Rep of Record (ROR) synchronization</a:t>
            </a:r>
          </a:p>
          <a:p>
            <a:pPr marL="400050" lvl="1" indent="0">
              <a:spcBef>
                <a:spcPts val="1200"/>
              </a:spcBef>
              <a:buNone/>
            </a:pPr>
            <a:r>
              <a:rPr lang="en-US" sz="1700" b="1" dirty="0"/>
              <a:t>DEV Non-LSE:</a:t>
            </a:r>
            <a:endParaRPr lang="en-US" sz="1700" dirty="0"/>
          </a:p>
          <a:p>
            <a:pPr marL="857250" lvl="1" indent="-347472">
              <a:spcBef>
                <a:spcPts val="1200"/>
              </a:spcBef>
            </a:pPr>
            <a:r>
              <a:rPr lang="en-US" sz="1700" dirty="0"/>
              <a:t>Non-LSE DEVs are used to synchronize ESI_ID Characteristics, Existence and/or usage data</a:t>
            </a:r>
          </a:p>
          <a:p>
            <a:pPr marL="347472" indent="-347472">
              <a:spcBef>
                <a:spcPts val="1200"/>
              </a:spcBef>
            </a:pPr>
            <a:r>
              <a:rPr lang="en-US" sz="1700" dirty="0"/>
              <a:t>“Invalid” DEV submissions involves the </a:t>
            </a:r>
            <a:r>
              <a:rPr lang="en-US" sz="1700" b="1" dirty="0"/>
              <a:t>+/-</a:t>
            </a:r>
            <a:r>
              <a:rPr lang="en-US" sz="1700" dirty="0"/>
              <a:t> (2 calendar day) window for the </a:t>
            </a:r>
            <a:r>
              <a:rPr lang="en-US" sz="1700" dirty="0" err="1"/>
              <a:t>StartTime</a:t>
            </a:r>
            <a:r>
              <a:rPr lang="en-US" sz="1700" dirty="0"/>
              <a:t> and/or </a:t>
            </a:r>
            <a:r>
              <a:rPr lang="en-US" sz="1700" dirty="0" err="1"/>
              <a:t>StopTime</a:t>
            </a:r>
            <a:r>
              <a:rPr lang="en-US" sz="1700" dirty="0"/>
              <a:t>.  If your discrepancy is within this 2 day window and you attempt to file a DEV issue, ERCOT will ‘</a:t>
            </a:r>
            <a:r>
              <a:rPr lang="en-US" sz="1700" i="1" dirty="0"/>
              <a:t>reject’</a:t>
            </a:r>
            <a:r>
              <a:rPr lang="en-US" sz="1700" dirty="0"/>
              <a:t> it.  The correct action is to file a </a:t>
            </a:r>
            <a:r>
              <a:rPr lang="en-US" sz="1700" b="1" u="sng" dirty="0"/>
              <a:t>D2D Siebel MarkeTrak issue </a:t>
            </a:r>
            <a:r>
              <a:rPr lang="en-US" sz="1700" dirty="0"/>
              <a:t>(</a:t>
            </a:r>
            <a:r>
              <a:rPr lang="en-US" sz="1700" i="1" dirty="0"/>
              <a:t>Reference: MarkeTrak SubTypes Quick Reference</a:t>
            </a:r>
            <a:r>
              <a:rPr lang="en-US" sz="1700" dirty="0"/>
              <a:t>)</a:t>
            </a:r>
          </a:p>
          <a:p>
            <a:pPr marL="347472" indent="-347472">
              <a:spcBef>
                <a:spcPts val="1200"/>
              </a:spcBef>
            </a:pPr>
            <a:r>
              <a:rPr lang="en-US" sz="1700" dirty="0"/>
              <a:t>“Valid” DEV submissions should only occur after transactions have been attempted to correct the discrepancy.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2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Data Extract Variance (DEV)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347472" indent="-347472">
              <a:spcBef>
                <a:spcPts val="1800"/>
              </a:spcBef>
            </a:pPr>
            <a:r>
              <a:rPr lang="en-US" sz="1800" dirty="0"/>
              <a:t>There are many possible scenarios that may result in differences between ERCOT data and MP data. There are two Types of Data Extract Variances:</a:t>
            </a:r>
          </a:p>
          <a:p>
            <a:pPr marL="747522" lvl="1" indent="-347472">
              <a:spcBef>
                <a:spcPts val="1800"/>
              </a:spcBef>
            </a:pPr>
            <a:r>
              <a:rPr lang="en-US" sz="1800" b="1" dirty="0"/>
              <a:t>Invalid submission</a:t>
            </a:r>
            <a:r>
              <a:rPr lang="en-US" sz="1800" dirty="0"/>
              <a:t>: Differences that have been found invalid and do not require resolution. A Data Extract Variance cannot be filed for ‘Invalid submission’.</a:t>
            </a:r>
          </a:p>
          <a:p>
            <a:pPr marL="747522" lvl="1" indent="-347472">
              <a:spcBef>
                <a:spcPts val="1800"/>
              </a:spcBef>
            </a:pPr>
            <a:r>
              <a:rPr lang="en-US" sz="1800" b="1" dirty="0"/>
              <a:t>Valid submission</a:t>
            </a:r>
            <a:r>
              <a:rPr lang="en-US" sz="1800" dirty="0"/>
              <a:t>: Differences that are ‘Valid’ and do require analysis. A Data Extract Variance should be filed for ‘Valid submission’.</a:t>
            </a:r>
          </a:p>
          <a:p>
            <a:pPr marL="347472" indent="-347472">
              <a:spcBef>
                <a:spcPts val="1800"/>
              </a:spcBef>
            </a:pPr>
            <a:r>
              <a:rPr lang="en-US" sz="1800" dirty="0"/>
              <a:t>DEV issues should be filed for data discrepancies identified by comparing Extract data to the MP source system data.</a:t>
            </a:r>
          </a:p>
          <a:p>
            <a:pPr marL="747522" lvl="1" indent="-347472">
              <a:spcBef>
                <a:spcPts val="1800"/>
              </a:spcBef>
            </a:pPr>
            <a:r>
              <a:rPr lang="en-US" sz="1800" dirty="0"/>
              <a:t>DEV issues require that transactions have been tried to correct the data discrepancy (i.e. back dated MVI, 814_20 Update for ESIID Characteristics, etc.), if applicable.</a:t>
            </a:r>
          </a:p>
          <a:p>
            <a:pPr marL="747522" lvl="1" indent="-347472">
              <a:spcBef>
                <a:spcPts val="1800"/>
              </a:spcBef>
            </a:pPr>
            <a:r>
              <a:rPr lang="en-US" sz="1800" dirty="0"/>
              <a:t>DEV issues require the most recent SCR 727 Extract </a:t>
            </a:r>
            <a:r>
              <a:rPr lang="en-US" sz="1800" dirty="0" err="1"/>
              <a:t>Addtime</a:t>
            </a:r>
            <a:r>
              <a:rPr lang="en-US" sz="1800" dirty="0"/>
              <a:t> record to complete and update SCR 727 data extract.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60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</TotalTime>
  <Words>357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Data Extract Variance (DEV) Overview</vt:lpstr>
      <vt:lpstr>Data Extract Variance (DEV) Issues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Reed, Carolyn E.</cp:lastModifiedBy>
  <cp:revision>186</cp:revision>
  <cp:lastPrinted>2016-01-21T20:53:15Z</cp:lastPrinted>
  <dcterms:created xsi:type="dcterms:W3CDTF">2016-01-21T15:20:31Z</dcterms:created>
  <dcterms:modified xsi:type="dcterms:W3CDTF">2018-02-26T23:46:29Z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