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62" r:id="rId4"/>
    <p:sldId id="263" r:id="rId5"/>
    <p:sldId id="26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1734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551AF-8CD8-497C-8229-57D58853C0B0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923BE-09A6-4E62-B431-38AFC7D8D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468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962B-8953-476D-9E2A-850698B2E256}" type="datetime1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266F-74CA-4AE2-8527-C8E6ACD37FD0}" type="datetime1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E059-F9D8-49BF-895D-2A6AAB33C8C2}" type="datetime1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4D6B8-0739-41D1-8BCF-1D86B5945B7B}" type="datetime1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FB8D-3742-491E-87CE-54E1DB8CE097}" type="datetime1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475F-F24F-4404-A159-B2E0868CB43E}" type="datetime1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B5F40-1724-45AC-9E8F-3995753F3C41}" type="datetime1">
              <a:rPr lang="en-US" smtClean="0"/>
              <a:t>2/27/2018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2F0C-1B97-4759-8D52-88ECF6F80EA6}" type="datetime1">
              <a:rPr lang="en-US" smtClean="0"/>
              <a:t>2/27/2018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31ED-07C5-4639-9994-6E2680624364}" type="datetime1">
              <a:rPr lang="en-US" smtClean="0"/>
              <a:t>2/27/2018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82AF-1224-4BBE-8389-7110B741EE02}" type="datetime1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63AAD-494F-4935-9B32-6C017EC59661}" type="datetime1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6EC76-C7BB-4B64-AB2C-4CA666B08B18}" type="datetime1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ntent/wcm/key_documents_lists/139408/Item_6A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Market Credit Working Group update to the Wholesale Market Subcommittee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en-US" dirty="0" smtClean="0"/>
              <a:t>/28/2018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42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Joint meeting of MCWG and CWG on </a:t>
            </a:r>
            <a:r>
              <a:rPr lang="en-US" dirty="0" smtClean="0"/>
              <a:t>Wednes</a:t>
            </a:r>
            <a:r>
              <a:rPr lang="en-US" dirty="0" smtClean="0"/>
              <a:t>day</a:t>
            </a:r>
            <a:r>
              <a:rPr lang="en-US" dirty="0" smtClean="0"/>
              <a:t>, </a:t>
            </a:r>
            <a:r>
              <a:rPr lang="en-US" dirty="0" smtClean="0"/>
              <a:t>February</a:t>
            </a:r>
            <a:r>
              <a:rPr lang="en-US" dirty="0" smtClean="0"/>
              <a:t> 21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/>
              <a:t>4</a:t>
            </a:r>
            <a:r>
              <a:rPr lang="en-US" dirty="0" smtClean="0"/>
              <a:t> </a:t>
            </a:r>
            <a:r>
              <a:rPr lang="en-US" dirty="0" smtClean="0"/>
              <a:t>NPRRs reviewed for credit impacts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o credit impact</a:t>
            </a:r>
          </a:p>
          <a:p>
            <a:r>
              <a:rPr lang="en-US" dirty="0" smtClean="0"/>
              <a:t>NPRR850 Market Suspension and Restart</a:t>
            </a:r>
            <a:endParaRPr lang="en-US" dirty="0" smtClean="0"/>
          </a:p>
          <a:p>
            <a:pPr lvl="1"/>
            <a:r>
              <a:rPr lang="en-US" dirty="0" smtClean="0"/>
              <a:t>Some clean up edits by CWG.</a:t>
            </a:r>
            <a:endParaRPr lang="en-US" dirty="0" smtClean="0"/>
          </a:p>
          <a:p>
            <a:pPr lvl="1"/>
            <a:r>
              <a:rPr lang="en-US" dirty="0" smtClean="0"/>
              <a:t>Waiting on review by other committees.</a:t>
            </a:r>
            <a:endParaRPr lang="en-US" dirty="0"/>
          </a:p>
          <a:p>
            <a:r>
              <a:rPr lang="en-US" dirty="0" smtClean="0"/>
              <a:t>NPRR867 </a:t>
            </a:r>
            <a:r>
              <a:rPr lang="en-US" dirty="0" smtClean="0"/>
              <a:t>– </a:t>
            </a:r>
            <a:r>
              <a:rPr lang="en-US" dirty="0"/>
              <a:t>Revisions to CRR Auction Credit Lock Amount to Reduce Excess </a:t>
            </a:r>
            <a:r>
              <a:rPr lang="en-US" dirty="0" smtClean="0"/>
              <a:t>Collateral</a:t>
            </a:r>
          </a:p>
          <a:p>
            <a:pPr lvl="1"/>
            <a:r>
              <a:rPr lang="en-US" dirty="0" smtClean="0"/>
              <a:t>Caps CRR Auction lock at pre-screening exposure amount.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81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NPRR800 – RFAF/DFAF 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Forward Adjustment Factors for both RT and DA will be included in the Estimated Aggregate Liability (EAL) Summary Report and NOT in a separate report.</a:t>
            </a:r>
          </a:p>
          <a:p>
            <a:pPr lvl="1"/>
            <a:r>
              <a:rPr lang="en-US" dirty="0" smtClean="0"/>
              <a:t>An NPRR will be submitted by ERCOT to remove the grey box language.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www.ercot.com/content/wcm/key_documents_lists/139408/Item_6A.pdf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46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WMS Referrals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Letter of Credit Concentration Review</a:t>
            </a:r>
          </a:p>
          <a:p>
            <a:pPr lvl="1"/>
            <a:r>
              <a:rPr lang="en-US" dirty="0" smtClean="0"/>
              <a:t>Plenty of headroom now for Financial Institutions that are at the $750MM cap.</a:t>
            </a:r>
          </a:p>
          <a:p>
            <a:pPr lvl="1"/>
            <a:r>
              <a:rPr lang="en-US" dirty="0" smtClean="0"/>
              <a:t>Monitor throughout the summer.</a:t>
            </a:r>
          </a:p>
          <a:p>
            <a:r>
              <a:rPr lang="en-US" dirty="0" smtClean="0"/>
              <a:t>Total Potential Exposure Composition</a:t>
            </a:r>
          </a:p>
          <a:p>
            <a:pPr lvl="1"/>
            <a:r>
              <a:rPr lang="en-US" dirty="0" smtClean="0"/>
              <a:t>Should there be a “too big to fail” provision?</a:t>
            </a:r>
          </a:p>
          <a:p>
            <a:pPr lvl="1"/>
            <a:r>
              <a:rPr lang="en-US" dirty="0" smtClean="0"/>
              <a:t>Continue discussion – other ways to prevent defaults?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4687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Other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Review the process for mass transition and whether there are changes to avoid defaults</a:t>
            </a:r>
          </a:p>
          <a:p>
            <a:pPr lvl="1"/>
            <a:r>
              <a:rPr lang="en-US" dirty="0" smtClean="0"/>
              <a:t>Mimic CRR secondary auction process?</a:t>
            </a:r>
            <a:endParaRPr lang="en-US" dirty="0" smtClean="0"/>
          </a:p>
          <a:p>
            <a:r>
              <a:rPr lang="en-US" dirty="0" smtClean="0"/>
              <a:t>Review NPRR800 Forward Adjustment Factors at upcoming CWG/MCWG meetings</a:t>
            </a:r>
          </a:p>
        </p:txBody>
      </p:sp>
    </p:spTree>
    <p:extLst>
      <p:ext uri="{BB962C8B-B14F-4D97-AF65-F5344CB8AC3E}">
        <p14:creationId xmlns:p14="http://schemas.microsoft.com/office/powerpoint/2010/main" val="45409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1317</TotalTime>
  <Words>210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Market Credit Working Group update to the Wholesale Market Subcommittee</vt:lpstr>
      <vt:lpstr>MCWG update to WMS</vt:lpstr>
      <vt:lpstr>NPRR800 – RFAF/DFAF Reporting</vt:lpstr>
      <vt:lpstr>WMS Referrals</vt:lpstr>
      <vt:lpstr>Other Items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Credit Working Group update to the Wholesale Market Subcommittee</dc:title>
  <dc:creator>Barnes, Bill</dc:creator>
  <cp:lastModifiedBy>Bill Barnes (NRG)</cp:lastModifiedBy>
  <cp:revision>122</cp:revision>
  <dcterms:created xsi:type="dcterms:W3CDTF">2006-08-16T00:00:00Z</dcterms:created>
  <dcterms:modified xsi:type="dcterms:W3CDTF">2018-02-27T20:14:53Z</dcterms:modified>
</cp:coreProperties>
</file>