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8" r:id="rId2"/>
    <p:sldId id="269" r:id="rId3"/>
    <p:sldId id="268" r:id="rId4"/>
    <p:sldId id="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1" autoAdjust="0"/>
    <p:restoredTop sz="94658" autoAdjust="0"/>
  </p:normalViewPr>
  <p:slideViewPr>
    <p:cSldViewPr snapToGrid="0">
      <p:cViewPr varScale="1">
        <p:scale>
          <a:sx n="106" d="100"/>
          <a:sy n="106" d="100"/>
        </p:scale>
        <p:origin x="-102" y="-1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450FE9-E489-4B9B-9DFF-A2F020F45672}" type="datetimeFigureOut">
              <a:rPr lang="en-US" smtClean="0"/>
              <a:t>2/26/2018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9EBF40-29AD-49DE-ABFA-AE017831F283}" type="slidenum">
              <a:rPr lang="en-US" smtClean="0"/>
              <a:t>‹#›</a:t>
            </a:fld>
            <a:endParaRPr lang="en-US"/>
          </a:p>
        </p:txBody>
      </p:sp>
    </p:spTree>
    <p:extLst>
      <p:ext uri="{BB962C8B-B14F-4D97-AF65-F5344CB8AC3E}">
        <p14:creationId xmlns:p14="http://schemas.microsoft.com/office/powerpoint/2010/main" val="4229845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a:t>6/8/2016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623274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6/8/2016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456250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6/8/2016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583461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6/8/2016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55926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6/8/2016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3602294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6/8/2016</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416183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6/8/2016</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409230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6/8/2016</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2863435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6/8/2016</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223035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6/8/2016</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111645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6/8/2016</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837237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6/8/2016</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FD2EBC-F77E-49D4-BCFC-C9C8DCB6BD47}" type="slidenum">
              <a:rPr lang="en-US" smtClean="0"/>
              <a:t>‹#›</a:t>
            </a:fld>
            <a:endParaRPr lang="en-US" dirty="0"/>
          </a:p>
        </p:txBody>
      </p:sp>
    </p:spTree>
    <p:extLst>
      <p:ext uri="{BB962C8B-B14F-4D97-AF65-F5344CB8AC3E}">
        <p14:creationId xmlns:p14="http://schemas.microsoft.com/office/powerpoint/2010/main" val="1516096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gridinfo/resource/index.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dirty="0"/>
              <a:t>SAWG Update to WMS</a:t>
            </a:r>
          </a:p>
        </p:txBody>
      </p:sp>
      <p:sp>
        <p:nvSpPr>
          <p:cNvPr id="2051" name="Subtitle 2"/>
          <p:cNvSpPr>
            <a:spLocks noGrp="1"/>
          </p:cNvSpPr>
          <p:nvPr>
            <p:ph type="subTitle" idx="1"/>
          </p:nvPr>
        </p:nvSpPr>
        <p:spPr/>
        <p:txBody>
          <a:bodyPr>
            <a:normAutofit/>
          </a:bodyPr>
          <a:lstStyle/>
          <a:p>
            <a:r>
              <a:rPr lang="en-US" dirty="0" smtClean="0"/>
              <a:t>February</a:t>
            </a:r>
            <a:r>
              <a:rPr lang="en-US" dirty="0" smtClean="0"/>
              <a:t> </a:t>
            </a:r>
            <a:r>
              <a:rPr lang="en-US" dirty="0" smtClean="0"/>
              <a:t>28</a:t>
            </a:r>
            <a:r>
              <a:rPr lang="en-US" dirty="0" smtClean="0"/>
              <a:t>, 2018</a:t>
            </a:r>
            <a:endParaRPr lang="en-US" dirty="0"/>
          </a:p>
          <a:p>
            <a:endParaRPr lang="en-US" dirty="0"/>
          </a:p>
          <a:p>
            <a:r>
              <a:rPr lang="en-US" dirty="0" smtClean="0"/>
              <a:t>Bryan Sams</a:t>
            </a:r>
          </a:p>
          <a:p>
            <a:endParaRPr lang="en-US" dirty="0"/>
          </a:p>
        </p:txBody>
      </p:sp>
    </p:spTree>
    <p:extLst>
      <p:ext uri="{BB962C8B-B14F-4D97-AF65-F5344CB8AC3E}">
        <p14:creationId xmlns:p14="http://schemas.microsoft.com/office/powerpoint/2010/main" val="3836546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413"/>
            <a:ext cx="10515600" cy="1140572"/>
          </a:xfrm>
        </p:spPr>
        <p:txBody>
          <a:bodyPr>
            <a:normAutofit/>
          </a:bodyPr>
          <a:lstStyle/>
          <a:p>
            <a:r>
              <a:rPr lang="en-US" dirty="0" smtClean="0"/>
              <a:t>Report Releases</a:t>
            </a:r>
            <a:endParaRPr lang="en-US" dirty="0"/>
          </a:p>
        </p:txBody>
      </p:sp>
      <p:sp>
        <p:nvSpPr>
          <p:cNvPr id="3" name="Content Placeholder 2"/>
          <p:cNvSpPr>
            <a:spLocks noGrp="1"/>
          </p:cNvSpPr>
          <p:nvPr>
            <p:ph idx="1"/>
          </p:nvPr>
        </p:nvSpPr>
        <p:spPr>
          <a:xfrm>
            <a:off x="838200" y="880706"/>
            <a:ext cx="10515600" cy="1082559"/>
          </a:xfrm>
        </p:spPr>
        <p:txBody>
          <a:bodyPr>
            <a:normAutofit fontScale="25000" lnSpcReduction="20000"/>
          </a:bodyPr>
          <a:lstStyle/>
          <a:p>
            <a:r>
              <a:rPr lang="en-US" sz="8000" b="1" dirty="0" smtClean="0"/>
              <a:t>SARA</a:t>
            </a:r>
            <a:r>
              <a:rPr lang="en-US" sz="8000" dirty="0" smtClean="0"/>
              <a:t>: </a:t>
            </a:r>
            <a:r>
              <a:rPr lang="en-US" sz="8000" dirty="0" smtClean="0"/>
              <a:t>March</a:t>
            </a:r>
            <a:r>
              <a:rPr lang="en-US" sz="8000" dirty="0" smtClean="0"/>
              <a:t> </a:t>
            </a:r>
            <a:r>
              <a:rPr lang="en-US" sz="8000" dirty="0" smtClean="0"/>
              <a:t>1, ERCOT expected to released </a:t>
            </a:r>
            <a:r>
              <a:rPr lang="en-US" sz="7600" dirty="0" smtClean="0"/>
              <a:t>The Seasonal Assessment of Resource Adequacy for </a:t>
            </a:r>
            <a:r>
              <a:rPr lang="en-US" sz="7600" dirty="0" smtClean="0"/>
              <a:t>Spring</a:t>
            </a:r>
            <a:r>
              <a:rPr lang="en-US" sz="7600" dirty="0" smtClean="0"/>
              <a:t> </a:t>
            </a:r>
            <a:r>
              <a:rPr lang="en-US" sz="7600" dirty="0" smtClean="0"/>
              <a:t>and a preliminary look at </a:t>
            </a:r>
            <a:r>
              <a:rPr lang="en-US" sz="7600" dirty="0" smtClean="0"/>
              <a:t>Summer </a:t>
            </a:r>
            <a:r>
              <a:rPr lang="en-US" sz="7600" dirty="0" smtClean="0"/>
              <a:t>2018.  </a:t>
            </a:r>
          </a:p>
          <a:p>
            <a:r>
              <a:rPr lang="en-US" sz="8000" dirty="0" smtClean="0"/>
              <a:t>Reports </a:t>
            </a:r>
            <a:r>
              <a:rPr lang="en-US" sz="8000" dirty="0"/>
              <a:t>posted to</a:t>
            </a:r>
            <a:r>
              <a:rPr lang="en-US" sz="8000" dirty="0" smtClean="0"/>
              <a:t>: </a:t>
            </a:r>
            <a:r>
              <a:rPr lang="en-US" sz="8000" dirty="0" smtClean="0">
                <a:hlinkClick r:id="rId2"/>
              </a:rPr>
              <a:t>http://www.ercot.com/gridinfo/resource/index.html</a:t>
            </a:r>
            <a:r>
              <a:rPr lang="en-US" sz="8400" dirty="0" smtClean="0"/>
              <a:t>   </a:t>
            </a:r>
          </a:p>
          <a:p>
            <a:pPr marL="0" indent="0">
              <a:buNone/>
            </a:pPr>
            <a:endParaRPr lang="en-US" sz="7600" dirty="0" smtClean="0"/>
          </a:p>
          <a:p>
            <a:pPr marL="0" indent="0">
              <a:buNone/>
            </a:pPr>
            <a:r>
              <a:rPr lang="en-US" sz="11600" dirty="0" smtClean="0"/>
              <a:t>2/9 </a:t>
            </a:r>
            <a:r>
              <a:rPr lang="en-US" sz="11600" dirty="0" smtClean="0"/>
              <a:t>Meeting Discussion</a:t>
            </a:r>
            <a:endParaRPr lang="en-US" sz="11600" dirty="0"/>
          </a:p>
          <a:p>
            <a:r>
              <a:rPr lang="en-US" sz="8000" dirty="0" smtClean="0"/>
              <a:t>EORM/MERM Scenario </a:t>
            </a:r>
            <a:r>
              <a:rPr lang="en-US" sz="8000" dirty="0"/>
              <a:t>P</a:t>
            </a:r>
            <a:r>
              <a:rPr lang="en-US" sz="8000" dirty="0" smtClean="0"/>
              <a:t>roposals- </a:t>
            </a:r>
            <a:r>
              <a:rPr lang="en-US" sz="7600" dirty="0"/>
              <a:t>t</a:t>
            </a:r>
            <a:r>
              <a:rPr lang="en-US" sz="7600" dirty="0" smtClean="0"/>
              <a:t>wo areas discussed:</a:t>
            </a:r>
          </a:p>
          <a:p>
            <a:pPr lvl="1"/>
            <a:r>
              <a:rPr lang="en-US" sz="7600" dirty="0" smtClean="0"/>
              <a:t>In-Scope- sensitivities for uncertain analysis including: gas prices, gross CONE, VOLL, Weather-year probability weights, load forecast.</a:t>
            </a:r>
          </a:p>
          <a:p>
            <a:pPr lvl="1"/>
            <a:r>
              <a:rPr lang="en-US" sz="7600" dirty="0" smtClean="0"/>
              <a:t>Other Out of Scope Scenarios: High Wind, Solar, and Storage Penetration </a:t>
            </a:r>
          </a:p>
          <a:p>
            <a:pPr lvl="1"/>
            <a:r>
              <a:rPr lang="en-US" sz="7600" dirty="0" smtClean="0"/>
              <a:t>SAWG discussion suggested that scenario proposals should be limited to “In-Scope” items.</a:t>
            </a:r>
          </a:p>
          <a:p>
            <a:pPr lvl="1"/>
            <a:endParaRPr lang="en-US" sz="7600" dirty="0"/>
          </a:p>
          <a:p>
            <a:r>
              <a:rPr lang="en-US" sz="8000" dirty="0" smtClean="0"/>
              <a:t>NERC LTRA Review- SAWG to be presented with proposed text for LTRA narrative. </a:t>
            </a:r>
          </a:p>
          <a:p>
            <a:pPr lvl="1"/>
            <a:r>
              <a:rPr lang="en-US" sz="7600" dirty="0" smtClean="0"/>
              <a:t>Issue is discussion </a:t>
            </a:r>
            <a:r>
              <a:rPr lang="en-US" sz="7600" dirty="0"/>
              <a:t>of “Target Reserve Margin” since ERCOT has no reserve margin requirement.  </a:t>
            </a:r>
            <a:endParaRPr lang="en-US" sz="7600" dirty="0" smtClean="0"/>
          </a:p>
          <a:p>
            <a:pPr marL="457200" lvl="1" indent="0">
              <a:buNone/>
            </a:pPr>
            <a:endParaRPr lang="en-US" sz="7600" dirty="0"/>
          </a:p>
          <a:p>
            <a:r>
              <a:rPr lang="en-US" sz="8000" dirty="0" smtClean="0"/>
              <a:t>GIS Redesign- </a:t>
            </a:r>
            <a:r>
              <a:rPr lang="en-US" sz="7600" dirty="0" smtClean="0"/>
              <a:t>ERCOT Staff examining redesign and is seeking feedback, will be a standing item on the SAWG agenda while we work through this. </a:t>
            </a:r>
            <a:endParaRPr lang="en-US" sz="7600" dirty="0" smtClean="0"/>
          </a:p>
          <a:p>
            <a:pPr lvl="2"/>
            <a:endParaRPr lang="en-US" sz="6800" dirty="0" smtClean="0"/>
          </a:p>
          <a:p>
            <a:pPr marL="0" indent="0">
              <a:buNone/>
            </a:pPr>
            <a:endParaRPr lang="en-US" sz="8000" dirty="0" smtClean="0"/>
          </a:p>
          <a:p>
            <a:pPr marL="0" indent="0">
              <a:buNone/>
            </a:pPr>
            <a:endParaRPr lang="en-US" sz="7600" dirty="0"/>
          </a:p>
          <a:p>
            <a:endParaRPr lang="en-US" sz="8400" b="1" dirty="0"/>
          </a:p>
          <a:p>
            <a:pPr marL="914400" lvl="2" indent="0">
              <a:buNone/>
            </a:pPr>
            <a:endParaRPr lang="en-US" sz="7600" dirty="0" smtClean="0"/>
          </a:p>
          <a:p>
            <a:endParaRPr lang="en-US" dirty="0"/>
          </a:p>
          <a:p>
            <a:endParaRPr lang="en-US" dirty="0"/>
          </a:p>
        </p:txBody>
      </p:sp>
      <p:sp>
        <p:nvSpPr>
          <p:cNvPr id="4" name="Title 1"/>
          <p:cNvSpPr txBox="1">
            <a:spLocks/>
          </p:cNvSpPr>
          <p:nvPr/>
        </p:nvSpPr>
        <p:spPr>
          <a:xfrm>
            <a:off x="801473" y="1779432"/>
            <a:ext cx="10515600" cy="7349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smtClean="0"/>
          </a:p>
        </p:txBody>
      </p:sp>
      <p:sp>
        <p:nvSpPr>
          <p:cNvPr id="5" name="Content Placeholder 2"/>
          <p:cNvSpPr txBox="1">
            <a:spLocks/>
          </p:cNvSpPr>
          <p:nvPr/>
        </p:nvSpPr>
        <p:spPr>
          <a:xfrm>
            <a:off x="838200" y="4464050"/>
            <a:ext cx="10515600" cy="15128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a:p>
            <a:endParaRPr lang="en-US" dirty="0"/>
          </a:p>
          <a:p>
            <a:endParaRPr lang="en-US" dirty="0"/>
          </a:p>
          <a:p>
            <a:endParaRPr lang="en-US" dirty="0"/>
          </a:p>
          <a:p>
            <a:endParaRPr lang="en-US" dirty="0"/>
          </a:p>
          <a:p>
            <a:endParaRPr lang="en-US" dirty="0"/>
          </a:p>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2</a:t>
            </a:fld>
            <a:endParaRPr lang="en-US" dirty="0"/>
          </a:p>
        </p:txBody>
      </p:sp>
    </p:spTree>
    <p:extLst>
      <p:ext uri="{BB962C8B-B14F-4D97-AF65-F5344CB8AC3E}">
        <p14:creationId xmlns:p14="http://schemas.microsoft.com/office/powerpoint/2010/main" val="1816949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7975" y="339426"/>
            <a:ext cx="10515600" cy="1082559"/>
          </a:xfrm>
        </p:spPr>
        <p:txBody>
          <a:bodyPr>
            <a:normAutofit/>
          </a:bodyPr>
          <a:lstStyle/>
          <a:p>
            <a:pPr marL="0" indent="0">
              <a:buNone/>
            </a:pPr>
            <a:r>
              <a:rPr lang="en-US" sz="4400" dirty="0" smtClean="0"/>
              <a:t>2018 GOALS</a:t>
            </a:r>
          </a:p>
          <a:p>
            <a:pPr marL="0" indent="0">
              <a:buNone/>
            </a:pPr>
            <a:endParaRPr lang="en-US" sz="7600" dirty="0" smtClean="0"/>
          </a:p>
          <a:p>
            <a:endParaRPr lang="en-US" sz="8000" dirty="0"/>
          </a:p>
          <a:p>
            <a:pPr marL="0" indent="0">
              <a:buNone/>
            </a:pPr>
            <a:endParaRPr lang="en-US" sz="8000" dirty="0"/>
          </a:p>
          <a:p>
            <a:pPr marL="0" indent="0">
              <a:buNone/>
            </a:pPr>
            <a:endParaRPr lang="en-US" sz="8000" dirty="0"/>
          </a:p>
          <a:p>
            <a:pPr marL="0" indent="0">
              <a:buNone/>
            </a:pPr>
            <a:endParaRPr lang="en-US" sz="8000" dirty="0"/>
          </a:p>
          <a:p>
            <a:pPr marL="0" indent="0">
              <a:buNone/>
            </a:pPr>
            <a:endParaRPr lang="en-US" sz="7600" dirty="0"/>
          </a:p>
          <a:p>
            <a:pPr marL="0" indent="0">
              <a:buNone/>
            </a:pPr>
            <a:endParaRPr lang="en-US" sz="7600" dirty="0"/>
          </a:p>
          <a:p>
            <a:pPr lvl="2"/>
            <a:endParaRPr lang="en-US" sz="6800" dirty="0" smtClean="0"/>
          </a:p>
          <a:p>
            <a:endParaRPr lang="en-US" dirty="0"/>
          </a:p>
          <a:p>
            <a:endParaRPr lang="en-US" dirty="0"/>
          </a:p>
        </p:txBody>
      </p:sp>
      <p:sp>
        <p:nvSpPr>
          <p:cNvPr id="4" name="Title 1"/>
          <p:cNvSpPr txBox="1">
            <a:spLocks/>
          </p:cNvSpPr>
          <p:nvPr/>
        </p:nvSpPr>
        <p:spPr>
          <a:xfrm>
            <a:off x="920007" y="1787708"/>
            <a:ext cx="10515600" cy="7349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sp>
        <p:nvSpPr>
          <p:cNvPr id="5" name="Content Placeholder 2"/>
          <p:cNvSpPr txBox="1">
            <a:spLocks/>
          </p:cNvSpPr>
          <p:nvPr/>
        </p:nvSpPr>
        <p:spPr>
          <a:xfrm>
            <a:off x="838200" y="4464050"/>
            <a:ext cx="10515600" cy="15128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a:p>
            <a:endParaRPr lang="en-US" dirty="0"/>
          </a:p>
          <a:p>
            <a:endParaRPr lang="en-US" dirty="0"/>
          </a:p>
          <a:p>
            <a:endParaRPr lang="en-US" dirty="0"/>
          </a:p>
          <a:p>
            <a:endParaRPr lang="en-US" dirty="0"/>
          </a:p>
          <a:p>
            <a:endParaRPr lang="en-US" dirty="0"/>
          </a:p>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3</a:t>
            </a:fld>
            <a:endParaRPr lang="en-US" dirty="0"/>
          </a:p>
        </p:txBody>
      </p:sp>
      <p:sp>
        <p:nvSpPr>
          <p:cNvPr id="2" name="AutoShape 2" descr="Image result for messi goal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3" name="Picture 5" descr="http://timesofoman.com/uploads/images/2017/07/05/69255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355" y="1187356"/>
            <a:ext cx="4919960" cy="3276694"/>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txBox="1">
            <a:spLocks/>
          </p:cNvSpPr>
          <p:nvPr/>
        </p:nvSpPr>
        <p:spPr>
          <a:xfrm>
            <a:off x="421340" y="880705"/>
            <a:ext cx="6024283" cy="5636636"/>
          </a:xfrm>
          <a:prstGeom prst="rect">
            <a:avLst/>
          </a:prstGeom>
        </p:spPr>
        <p:txBody>
          <a:bodyPr vert="horz" lIns="91440" tIns="45720" rIns="91440" bIns="45720" rtlCol="0">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5000" dirty="0" smtClean="0"/>
              <a:t>Continue to evaluate </a:t>
            </a:r>
            <a:r>
              <a:rPr lang="en-US" sz="5000" dirty="0"/>
              <a:t> proposals for market design as they pertain to Resource adequacy and the resource reporting methodologies.  </a:t>
            </a:r>
            <a:endParaRPr lang="en-US" sz="5000" dirty="0" smtClean="0"/>
          </a:p>
          <a:p>
            <a:pPr marL="0" indent="0">
              <a:buNone/>
            </a:pPr>
            <a:r>
              <a:rPr lang="en-US" sz="5000" dirty="0" smtClean="0"/>
              <a:t>Reviews </a:t>
            </a:r>
            <a:r>
              <a:rPr lang="en-US" sz="5000" dirty="0"/>
              <a:t>the components and construction of the Capacity, Demand, and Reserves Report (CDR), the Seasonal Assessment of Resource Adequacy Report (SARA), the Long Term Load Forecast, the NERC Long Term Reliability Assessment, and recommend necessary changes to WMS</a:t>
            </a:r>
            <a:r>
              <a:rPr lang="en-US" sz="5000" dirty="0" smtClean="0"/>
              <a:t>.  </a:t>
            </a:r>
          </a:p>
          <a:p>
            <a:pPr marL="0" indent="0">
              <a:buNone/>
            </a:pPr>
            <a:r>
              <a:rPr lang="en-US" sz="5000" dirty="0" smtClean="0"/>
              <a:t>Specifically:</a:t>
            </a:r>
            <a:r>
              <a:rPr lang="en-US" sz="5000" dirty="0"/>
              <a:t> </a:t>
            </a:r>
            <a:endParaRPr lang="en-US" sz="5000" dirty="0" smtClean="0"/>
          </a:p>
          <a:p>
            <a:r>
              <a:rPr lang="en-US" sz="5000" dirty="0" smtClean="0"/>
              <a:t>GIS Redesign</a:t>
            </a:r>
          </a:p>
          <a:p>
            <a:r>
              <a:rPr lang="en-US" sz="5000" dirty="0" smtClean="0"/>
              <a:t>Changes in Generation Interconnection Status Reporting and how those changes will flow through ERCOT resource adequacy reports</a:t>
            </a:r>
          </a:p>
          <a:p>
            <a:r>
              <a:rPr lang="en-US" sz="5000" dirty="0" smtClean="0"/>
              <a:t>Load Forecast Scenarios in the CDR</a:t>
            </a:r>
          </a:p>
          <a:p>
            <a:r>
              <a:rPr lang="en-US" sz="5000" dirty="0" smtClean="0"/>
              <a:t>Calculation of Capacity Contributions from DC Ties, Energy Storage, </a:t>
            </a:r>
            <a:r>
              <a:rPr lang="en-US" sz="5000" dirty="0" err="1" smtClean="0"/>
              <a:t>Switchables</a:t>
            </a:r>
            <a:r>
              <a:rPr lang="en-US" sz="5000" dirty="0" smtClean="0"/>
              <a:t>, Mothballed units and ERS.</a:t>
            </a:r>
          </a:p>
          <a:p>
            <a:r>
              <a:rPr lang="en-US" sz="5000" dirty="0" smtClean="0"/>
              <a:t> Open Question:  Should SAWG examine ELMP proposals or real-time co-optimization if so, what are the specific assignments?  </a:t>
            </a:r>
          </a:p>
          <a:p>
            <a:pPr marL="0" indent="0">
              <a:buNone/>
            </a:pPr>
            <a:endParaRPr lang="en-US" dirty="0" smtClean="0"/>
          </a:p>
          <a:p>
            <a:pPr lvl="2"/>
            <a:endParaRPr lang="en-US" sz="6800" dirty="0" smtClean="0"/>
          </a:p>
          <a:p>
            <a:pPr marL="0" indent="0">
              <a:buFont typeface="Arial" panose="020B0604020202020204" pitchFamily="34" charset="0"/>
              <a:buNone/>
            </a:pPr>
            <a:endParaRPr lang="en-US" sz="8000" dirty="0" smtClean="0"/>
          </a:p>
          <a:p>
            <a:pPr marL="0" indent="0">
              <a:buFont typeface="Arial" panose="020B0604020202020204" pitchFamily="34" charset="0"/>
              <a:buNone/>
            </a:pPr>
            <a:endParaRPr lang="en-US" sz="7600" dirty="0" smtClean="0"/>
          </a:p>
          <a:p>
            <a:endParaRPr lang="en-US" sz="8400" b="1" dirty="0" smtClean="0"/>
          </a:p>
          <a:p>
            <a:pPr marL="914400" lvl="2" indent="0">
              <a:buFont typeface="Arial" panose="020B0604020202020204" pitchFamily="34" charset="0"/>
              <a:buNone/>
            </a:pPr>
            <a:endParaRPr lang="en-US" sz="7600" dirty="0" smtClean="0"/>
          </a:p>
          <a:p>
            <a:endParaRPr lang="en-US" dirty="0" smtClean="0"/>
          </a:p>
          <a:p>
            <a:endParaRPr lang="en-US" dirty="0"/>
          </a:p>
        </p:txBody>
      </p:sp>
      <p:sp>
        <p:nvSpPr>
          <p:cNvPr id="6" name="Rounded Rectangular Callout 5"/>
          <p:cNvSpPr/>
          <p:nvPr/>
        </p:nvSpPr>
        <p:spPr>
          <a:xfrm>
            <a:off x="7234516" y="275587"/>
            <a:ext cx="1667435" cy="1210236"/>
          </a:xfrm>
          <a:prstGeom prst="wedgeRoundRectCallout">
            <a:avLst>
              <a:gd name="adj1" fmla="val 42607"/>
              <a:gd name="adj2" fmla="val 9138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I Love Resource Adequacy and I can’t wait to see the results of a GIS redesign!</a:t>
            </a:r>
            <a:endParaRPr lang="en-US" sz="1200" dirty="0">
              <a:solidFill>
                <a:schemeClr val="tx1"/>
              </a:solidFill>
            </a:endParaRPr>
          </a:p>
        </p:txBody>
      </p:sp>
    </p:spTree>
    <p:extLst>
      <p:ext uri="{BB962C8B-B14F-4D97-AF65-F5344CB8AC3E}">
        <p14:creationId xmlns:p14="http://schemas.microsoft.com/office/powerpoint/2010/main" val="639439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0706"/>
            <a:ext cx="10515600" cy="1082559"/>
          </a:xfrm>
        </p:spPr>
        <p:txBody>
          <a:bodyPr>
            <a:normAutofit fontScale="25000" lnSpcReduction="20000"/>
          </a:bodyPr>
          <a:lstStyle/>
          <a:p>
            <a:pPr marL="0" indent="0">
              <a:buNone/>
            </a:pPr>
            <a:endParaRPr lang="en-US" sz="13500" dirty="0">
              <a:latin typeface="+mj-lt"/>
              <a:ea typeface="+mj-ea"/>
              <a:cs typeface="+mj-cs"/>
            </a:endParaRPr>
          </a:p>
          <a:p>
            <a:pPr marL="0" indent="0">
              <a:buNone/>
            </a:pPr>
            <a:endParaRPr lang="en-US" sz="8000" dirty="0" smtClean="0"/>
          </a:p>
          <a:p>
            <a:r>
              <a:rPr lang="en-US" sz="7200" b="1" dirty="0" smtClean="0"/>
              <a:t>Chair: </a:t>
            </a:r>
            <a:r>
              <a:rPr lang="en-US" sz="7200" dirty="0" smtClean="0"/>
              <a:t>Bryan Sams, Reliant Energy Retail Services</a:t>
            </a:r>
          </a:p>
          <a:p>
            <a:r>
              <a:rPr lang="en-US" sz="7200" b="1" dirty="0" smtClean="0"/>
              <a:t>Vice Chairs</a:t>
            </a:r>
            <a:r>
              <a:rPr lang="en-US" sz="7200" dirty="0" smtClean="0"/>
              <a:t>:</a:t>
            </a:r>
            <a:r>
              <a:rPr lang="en-US" sz="7200" dirty="0"/>
              <a:t> </a:t>
            </a:r>
            <a:r>
              <a:rPr lang="en-US" sz="7200" dirty="0"/>
              <a:t>Christian Powell, LCRA and Pete Warnken, ERCOT</a:t>
            </a:r>
          </a:p>
          <a:p>
            <a:pPr marL="914400" lvl="2" indent="0">
              <a:buNone/>
            </a:pPr>
            <a:endParaRPr lang="en-US" sz="7600" dirty="0" smtClean="0"/>
          </a:p>
          <a:p>
            <a:endParaRPr lang="en-US" dirty="0"/>
          </a:p>
          <a:p>
            <a:endParaRPr lang="en-US" dirty="0"/>
          </a:p>
        </p:txBody>
      </p:sp>
      <p:sp>
        <p:nvSpPr>
          <p:cNvPr id="4" name="Title 1"/>
          <p:cNvSpPr txBox="1">
            <a:spLocks/>
          </p:cNvSpPr>
          <p:nvPr/>
        </p:nvSpPr>
        <p:spPr>
          <a:xfrm>
            <a:off x="684932" y="784284"/>
            <a:ext cx="10515600" cy="734977"/>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smtClean="0"/>
          </a:p>
          <a:p>
            <a:endParaRPr lang="en-US" dirty="0"/>
          </a:p>
          <a:p>
            <a:r>
              <a:rPr lang="en-US" sz="17600" dirty="0" smtClean="0"/>
              <a:t>Voting</a:t>
            </a:r>
            <a:r>
              <a:rPr lang="en-US" sz="17600" dirty="0" smtClean="0"/>
              <a:t> Item:</a:t>
            </a:r>
            <a:endParaRPr lang="en-US" sz="17600" dirty="0"/>
          </a:p>
        </p:txBody>
      </p:sp>
      <p:sp>
        <p:nvSpPr>
          <p:cNvPr id="5" name="Content Placeholder 2"/>
          <p:cNvSpPr txBox="1">
            <a:spLocks/>
          </p:cNvSpPr>
          <p:nvPr/>
        </p:nvSpPr>
        <p:spPr>
          <a:xfrm>
            <a:off x="838200" y="4464050"/>
            <a:ext cx="10515600" cy="15128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a:p>
            <a:endParaRPr lang="en-US" dirty="0"/>
          </a:p>
          <a:p>
            <a:endParaRPr lang="en-US" dirty="0"/>
          </a:p>
          <a:p>
            <a:endParaRPr lang="en-US" dirty="0"/>
          </a:p>
          <a:p>
            <a:endParaRPr lang="en-US" dirty="0"/>
          </a:p>
          <a:p>
            <a:endParaRPr lang="en-US" dirty="0"/>
          </a:p>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4</a:t>
            </a:fld>
            <a:endParaRPr lang="en-US" dirty="0"/>
          </a:p>
        </p:txBody>
      </p:sp>
    </p:spTree>
    <p:extLst>
      <p:ext uri="{BB962C8B-B14F-4D97-AF65-F5344CB8AC3E}">
        <p14:creationId xmlns:p14="http://schemas.microsoft.com/office/powerpoint/2010/main" val="47272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17053</TotalTime>
  <Words>211</Words>
  <Application>Microsoft Office PowerPoint</Application>
  <PresentationFormat>Custom</PresentationFormat>
  <Paragraphs>73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SAWG Update to WMS</vt:lpstr>
      <vt:lpstr>Report Releases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Whittle</dc:creator>
  <cp:lastModifiedBy>Bryan Sams</cp:lastModifiedBy>
  <cp:revision>157</cp:revision>
  <dcterms:created xsi:type="dcterms:W3CDTF">2014-06-25T14:47:16Z</dcterms:created>
  <dcterms:modified xsi:type="dcterms:W3CDTF">2018-02-26T22:52:38Z</dcterms:modified>
</cp:coreProperties>
</file>