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260" r:id="rId6"/>
    <p:sldId id="282" r:id="rId7"/>
    <p:sldId id="283" r:id="rId8"/>
    <p:sldId id="284" r:id="rId9"/>
    <p:sldId id="281" r:id="rId10"/>
    <p:sldId id="286" r:id="rId11"/>
    <p:sldId id="287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2" d="100"/>
          <a:sy n="92" d="100"/>
        </p:scale>
        <p:origin x="528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1"/>
                </a:solidFill>
              </a:rPr>
              <a:t>Item 12</a:t>
            </a:r>
          </a:p>
          <a:p>
            <a:pPr algn="l"/>
            <a:r>
              <a:rPr lang="en-US" sz="1000" b="0" baseline="0" dirty="0" smtClean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onathan.Levine@ercot.com" TargetMode="External"/><Relationship Id="rId2" Type="http://schemas.openxmlformats.org/officeDocument/2006/relationships/hyperlink" Target="mailto:Vickie.Leady@ercot.com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447800"/>
            <a:ext cx="555374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Item 12: Proposed ERCOT Bylaws Amendments Update</a:t>
            </a:r>
          </a:p>
          <a:p>
            <a:endParaRPr lang="en-US" b="1" dirty="0" smtClean="0"/>
          </a:p>
          <a:p>
            <a:r>
              <a:rPr lang="en-US" i="1" dirty="0" smtClean="0"/>
              <a:t>Vickie Leady</a:t>
            </a:r>
            <a:endParaRPr lang="en-US" i="1" dirty="0"/>
          </a:p>
          <a:p>
            <a:r>
              <a:rPr lang="en-US" dirty="0" smtClean="0"/>
              <a:t>ERCOT Assistant General Counsel and </a:t>
            </a:r>
          </a:p>
          <a:p>
            <a:r>
              <a:rPr lang="en-US" dirty="0" smtClean="0"/>
              <a:t>Assistant Corporate Secretary </a:t>
            </a:r>
          </a:p>
          <a:p>
            <a:endParaRPr lang="en-US" dirty="0" smtClean="0"/>
          </a:p>
          <a:p>
            <a:r>
              <a:rPr lang="en-US" i="1" dirty="0" smtClean="0"/>
              <a:t>Jon Levine</a:t>
            </a:r>
          </a:p>
          <a:p>
            <a:r>
              <a:rPr lang="en-US" dirty="0" smtClean="0"/>
              <a:t>ERCOT Senior Corporate Counsel</a:t>
            </a:r>
          </a:p>
          <a:p>
            <a:endParaRPr lang="en-US" dirty="0"/>
          </a:p>
          <a:p>
            <a:r>
              <a:rPr lang="en-US" i="1" dirty="0" smtClean="0"/>
              <a:t>Erika Kane</a:t>
            </a:r>
          </a:p>
          <a:p>
            <a:r>
              <a:rPr lang="en-US" dirty="0" smtClean="0"/>
              <a:t>ERCOT Corporate Counsel</a:t>
            </a:r>
          </a:p>
          <a:p>
            <a:endParaRPr lang="en-US" dirty="0"/>
          </a:p>
          <a:p>
            <a:r>
              <a:rPr lang="en-US" dirty="0" smtClean="0"/>
              <a:t>Technical Advisory Committee Meeting</a:t>
            </a:r>
          </a:p>
          <a:p>
            <a:endParaRPr lang="en-US" dirty="0"/>
          </a:p>
          <a:p>
            <a:r>
              <a:rPr lang="en-US" dirty="0" smtClean="0"/>
              <a:t>ERCOT Public</a:t>
            </a:r>
          </a:p>
          <a:p>
            <a:r>
              <a:rPr lang="en-US" dirty="0" smtClean="0"/>
              <a:t>February 22,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Governing Documents Amendments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At the April 2018 Human Resources and Governance Committee (HR&amp;G) and Board of Directors meetings, ERCOT Legal expects to propose for vote and approval amendments to its governing documents, that is:</a:t>
            </a:r>
          </a:p>
          <a:p>
            <a:pPr marL="0" indent="0">
              <a:buNone/>
            </a:pPr>
            <a:endParaRPr lang="en-US" sz="2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ERCOT Articles of Incorporation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ERCOT Bylaws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57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Articles of Incorporation Amendments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Articles of Incorporation have been in effect since December 19, 2000</a:t>
            </a:r>
          </a:p>
          <a:p>
            <a:endParaRPr lang="en-US" sz="1600" dirty="0"/>
          </a:p>
          <a:p>
            <a:r>
              <a:rPr lang="en-US" dirty="0" smtClean="0"/>
              <a:t>ERCOT Legal will propose updates to the Articles </a:t>
            </a:r>
          </a:p>
          <a:p>
            <a:pPr lvl="1"/>
            <a:r>
              <a:rPr lang="en-US" dirty="0" smtClean="0"/>
              <a:t>To conform with current corporate law requirements</a:t>
            </a:r>
          </a:p>
          <a:p>
            <a:pPr lvl="1"/>
            <a:r>
              <a:rPr lang="en-US" dirty="0" smtClean="0"/>
              <a:t>To maintain ERCOT’s tax-exempt status</a:t>
            </a:r>
          </a:p>
          <a:p>
            <a:pPr lvl="1"/>
            <a:r>
              <a:rPr lang="en-US" dirty="0" smtClean="0"/>
              <a:t>To submit for approval simultaneously with the Bylaws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83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Bylaws Amendments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Legal will propose amendments to the Bylaws</a:t>
            </a:r>
          </a:p>
          <a:p>
            <a:endParaRPr lang="en-US" sz="1600" dirty="0" smtClean="0"/>
          </a:p>
          <a:p>
            <a:pPr lvl="1"/>
            <a:r>
              <a:rPr lang="en-US" dirty="0" smtClean="0"/>
              <a:t>Affiliat</a:t>
            </a:r>
            <a:r>
              <a:rPr lang="en-US" dirty="0"/>
              <a:t>e</a:t>
            </a:r>
            <a:r>
              <a:rPr lang="en-US" dirty="0" smtClean="0"/>
              <a:t> definition</a:t>
            </a:r>
          </a:p>
          <a:p>
            <a:pPr lvl="1"/>
            <a:r>
              <a:rPr lang="en-US" dirty="0" smtClean="0"/>
              <a:t>Membership Segment definition based on PUCT </a:t>
            </a:r>
            <a:r>
              <a:rPr lang="en-US" dirty="0"/>
              <a:t>Project 46304 Order, Directive #1, Southern Cross </a:t>
            </a:r>
            <a:r>
              <a:rPr lang="en-US" dirty="0" smtClean="0"/>
              <a:t>Transmission</a:t>
            </a:r>
          </a:p>
          <a:p>
            <a:pPr lvl="1"/>
            <a:r>
              <a:rPr lang="en-US" dirty="0" smtClean="0"/>
              <a:t>Officer definition</a:t>
            </a:r>
          </a:p>
          <a:p>
            <a:pPr lvl="1"/>
            <a:r>
              <a:rPr lang="en-US" dirty="0" smtClean="0"/>
              <a:t>Updates to legal code references</a:t>
            </a:r>
          </a:p>
          <a:p>
            <a:pPr lvl="1"/>
            <a:r>
              <a:rPr lang="en-US" dirty="0" smtClean="0"/>
              <a:t>Corrections to scrivener’s errors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20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23118"/>
          </a:xfrm>
        </p:spPr>
        <p:txBody>
          <a:bodyPr/>
          <a:lstStyle/>
          <a:p>
            <a:r>
              <a:rPr lang="en-US" dirty="0" smtClean="0"/>
              <a:t>Expected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75467"/>
            <a:ext cx="8534400" cy="4758524"/>
          </a:xfrm>
        </p:spPr>
        <p:txBody>
          <a:bodyPr/>
          <a:lstStyle/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542556"/>
              </p:ext>
            </p:extLst>
          </p:nvPr>
        </p:nvGraphicFramePr>
        <p:xfrm>
          <a:off x="391392" y="914399"/>
          <a:ext cx="8458199" cy="4829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408"/>
                <a:gridCol w="1676400"/>
                <a:gridCol w="4963391"/>
              </a:tblGrid>
              <a:tr h="14350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Date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Meeting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Purpose</a:t>
                      </a:r>
                      <a:endParaRPr lang="en-US" sz="2000" dirty="0"/>
                    </a:p>
                  </a:txBody>
                  <a:tcPr/>
                </a:tc>
              </a:tr>
              <a:tr h="77724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02.21.2018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TAC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Discuss</a:t>
                      </a:r>
                      <a:r>
                        <a:rPr lang="en-US" sz="2000" baseline="0" dirty="0" smtClean="0"/>
                        <a:t> Bylaws amendments proposed by ERCOT Legal; solicit Market Participant feedback by 03.08.2018</a:t>
                      </a:r>
                      <a:endParaRPr lang="en-US" sz="2000" dirty="0"/>
                    </a:p>
                  </a:txBody>
                  <a:tcPr/>
                </a:tc>
              </a:tr>
              <a:tr h="4993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03.08.2018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--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Deadline</a:t>
                      </a:r>
                      <a:r>
                        <a:rPr lang="en-US" sz="2000" baseline="0" dirty="0" smtClean="0"/>
                        <a:t> for Market Participants to submit written comments regarding Bylaws amendments for consideration by ERCOT Legal</a:t>
                      </a:r>
                      <a:endParaRPr lang="en-US" sz="2000" dirty="0"/>
                    </a:p>
                  </a:txBody>
                  <a:tcPr/>
                </a:tc>
              </a:tr>
              <a:tr h="80622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03.22.2018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TAC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Discuss</a:t>
                      </a:r>
                      <a:r>
                        <a:rPr lang="en-US" sz="2000" baseline="0" dirty="0" smtClean="0"/>
                        <a:t> Bylaws amendments proposed by ERCOT Legal and Market Participants</a:t>
                      </a:r>
                      <a:endParaRPr lang="en-US" sz="2000" dirty="0"/>
                    </a:p>
                  </a:txBody>
                  <a:tcPr/>
                </a:tc>
              </a:tr>
              <a:tr h="41212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04.09-10.2018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HR&amp;G Committee/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Board of Directors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Request recommendation by HR&amp;G</a:t>
                      </a:r>
                      <a:r>
                        <a:rPr lang="en-US" sz="2000" baseline="0" dirty="0" smtClean="0"/>
                        <a:t> Committee and Board approval for amendments to Articles of Incorporation and Bylaws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397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Legal Encourages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Submit </a:t>
            </a:r>
            <a:r>
              <a:rPr lang="en-US" u="sng" dirty="0" smtClean="0"/>
              <a:t>written</a:t>
            </a:r>
            <a:r>
              <a:rPr lang="en-US" dirty="0" smtClean="0"/>
              <a:t> feedback on existing proposed amendments or new amendments:</a:t>
            </a:r>
          </a:p>
          <a:p>
            <a:endParaRPr lang="en-US" sz="1600" dirty="0"/>
          </a:p>
          <a:p>
            <a:pPr lvl="1"/>
            <a:r>
              <a:rPr lang="en-US" sz="3200" dirty="0" smtClean="0"/>
              <a:t>By </a:t>
            </a:r>
            <a:r>
              <a:rPr lang="en-US" sz="3200" b="1" dirty="0" smtClean="0"/>
              <a:t>Thursday, March 8, 2018</a:t>
            </a:r>
          </a:p>
          <a:p>
            <a:pPr lvl="1"/>
            <a:r>
              <a:rPr lang="en-US" sz="3200" dirty="0" smtClean="0"/>
              <a:t>To </a:t>
            </a:r>
            <a:r>
              <a:rPr lang="en-US" sz="3200" b="1" dirty="0" smtClean="0"/>
              <a:t>Vickie Leady</a:t>
            </a:r>
            <a:r>
              <a:rPr lang="en-US" sz="3200" dirty="0" smtClean="0"/>
              <a:t>, ERCOT Assistant General Counsel, </a:t>
            </a:r>
            <a:r>
              <a:rPr lang="en-US" sz="3200" u="sng" dirty="0" smtClean="0"/>
              <a:t>and</a:t>
            </a:r>
            <a:r>
              <a:rPr lang="en-US" sz="3200" dirty="0" smtClean="0"/>
              <a:t> </a:t>
            </a:r>
            <a:r>
              <a:rPr lang="en-US" sz="3200" b="1" dirty="0" smtClean="0"/>
              <a:t>Jon Levine</a:t>
            </a:r>
            <a:r>
              <a:rPr lang="en-US" sz="3200" dirty="0" smtClean="0"/>
              <a:t>, ERCOT Senior Corporate Counsel, at:</a:t>
            </a:r>
          </a:p>
          <a:p>
            <a:pPr marL="1371600" lvl="3" indent="0">
              <a:buNone/>
            </a:pPr>
            <a:r>
              <a:rPr lang="en-US" sz="3200" dirty="0" smtClean="0">
                <a:hlinkClick r:id="rId2"/>
              </a:rPr>
              <a:t>Vickie.Leady@ercot.com</a:t>
            </a:r>
            <a:endParaRPr lang="en-US" sz="3200" dirty="0" smtClean="0"/>
          </a:p>
          <a:p>
            <a:pPr marL="1371600" lvl="3" indent="0">
              <a:buNone/>
            </a:pPr>
            <a:r>
              <a:rPr lang="en-US" sz="3200" dirty="0" smtClean="0">
                <a:hlinkClick r:id="rId3"/>
              </a:rPr>
              <a:t>Jonathan.Levine@ercot.com</a:t>
            </a:r>
            <a:r>
              <a:rPr lang="en-US" sz="3200" dirty="0" smtClean="0"/>
              <a:t>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98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April 2018 HR&amp;G Committee and Board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ERCOT Legal will provide the HR&amp;G Committee and the Board with the comments it receives on the amendments to the Articles and Bylaws at the April 9-10, 2018 meetings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8942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37B2BCAFE87E41B1B28FC963254B10" ma:contentTypeVersion="6" ma:contentTypeDescription="Create a new document." ma:contentTypeScope="" ma:versionID="dd864d524fa97ad0a0dba86c661a4dc9">
  <xsd:schema xmlns:xsd="http://www.w3.org/2001/XMLSchema" xmlns:xs="http://www.w3.org/2001/XMLSchema" xmlns:p="http://schemas.microsoft.com/office/2006/metadata/properties" xmlns:ns1="http://schemas.microsoft.com/sharepoint/v3" xmlns:ns2="c34af464-7aa1-4edd-9be4-83dffc1cb926" xmlns:ns3="http://schemas.microsoft.com/sharepoint/v4" targetNamespace="http://schemas.microsoft.com/office/2006/metadata/properties" ma:root="true" ma:fieldsID="88899666637b6babb208b7f9c4462cd7" ns1:_="" ns2:_="" ns3:_="">
    <xsd:import namespace="http://schemas.microsoft.com/sharepoint/v3"/>
    <xsd:import namespace="c34af464-7aa1-4edd-9be4-83dffc1cb926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nformation_x0020_Classification" minOccurs="0"/>
                <xsd:element ref="ns3:IconOverlay" minOccurs="0"/>
                <xsd:element ref="ns1:_vti_ItemDeclaredRecord" minOccurs="0"/>
                <xsd:element ref="ns1:_vti_ItemHoldRecord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vti_ItemDeclaredRecord" ma:index="10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11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nillable="true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E903D3-7905-436E-AB0D-36EDCD3B86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34af464-7aa1-4edd-9be4-83dffc1cb926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163D459-1C05-483F-85D1-C9E478EC32CC}">
  <ds:schemaRefs>
    <ds:schemaRef ds:uri="http://schemas.microsoft.com/sharepoint/v3"/>
    <ds:schemaRef ds:uri="http://purl.org/dc/dcmitype/"/>
    <ds:schemaRef ds:uri="http://www.w3.org/XML/1998/namespace"/>
    <ds:schemaRef ds:uri="http://schemas.microsoft.com/sharepoint/v4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3388</TotalTime>
  <Words>330</Words>
  <Application>Microsoft Office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1_Custom Design</vt:lpstr>
      <vt:lpstr>Inside pages</vt:lpstr>
      <vt:lpstr>PowerPoint Presentation</vt:lpstr>
      <vt:lpstr>ERCOT Governing Documents Amendments</vt:lpstr>
      <vt:lpstr>ERCOT Articles of Incorporation Amendments</vt:lpstr>
      <vt:lpstr>ERCOT Bylaws Amendments</vt:lpstr>
      <vt:lpstr>Expected Schedule</vt:lpstr>
      <vt:lpstr>ERCOT Legal Encourages Feedback</vt:lpstr>
      <vt:lpstr>April 2018 HR&amp;G Committee and Board Meetings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ERCOT Legal</cp:lastModifiedBy>
  <cp:revision>76</cp:revision>
  <cp:lastPrinted>2016-01-21T20:53:15Z</cp:lastPrinted>
  <dcterms:created xsi:type="dcterms:W3CDTF">2016-01-21T15:20:31Z</dcterms:created>
  <dcterms:modified xsi:type="dcterms:W3CDTF">2018-02-21T17:56:34Z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0x0101000837B2BCAFE87E41B1B28FC963254B10</vt:lpwstr>
  </property>
</Properties>
</file>