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62" r:id="rId5"/>
    <p:sldId id="263" r:id="rId6"/>
    <p:sldId id="268" r:id="rId7"/>
    <p:sldId id="269"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96586" autoAdjust="0"/>
  </p:normalViewPr>
  <p:slideViewPr>
    <p:cSldViewPr snapToGrid="0">
      <p:cViewPr varScale="1">
        <p:scale>
          <a:sx n="101" d="100"/>
          <a:sy n="101" d="100"/>
        </p:scale>
        <p:origin x="-96" y="-378"/>
      </p:cViewPr>
      <p:guideLst>
        <p:guide orient="horz" pos="2160"/>
        <p:guide pos="3840"/>
      </p:guideLst>
    </p:cSldViewPr>
  </p:slideViewPr>
  <p:outlineViewPr>
    <p:cViewPr>
      <p:scale>
        <a:sx n="33" d="100"/>
        <a:sy n="33" d="100"/>
      </p:scale>
      <p:origin x="0" y="-13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3D0D46-40A3-4597-A497-A5F10193839D}" type="datetimeFigureOut">
              <a:rPr lang="en-US" smtClean="0"/>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3D0D46-40A3-4597-A497-A5F10193839D}" type="datetimeFigureOut">
              <a:rPr lang="en-US" smtClean="0"/>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3D0D46-40A3-4597-A497-A5F10193839D}" type="datetimeFigureOut">
              <a:rPr lang="en-US" smtClean="0"/>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3D0D46-40A3-4597-A497-A5F10193839D}" type="datetimeFigureOut">
              <a:rPr lang="en-US" smtClean="0"/>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3D0D46-40A3-4597-A497-A5F10193839D}" type="datetimeFigureOut">
              <a:rPr lang="en-US" smtClean="0"/>
              <a:t>2/27/2018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3D0D46-40A3-4597-A497-A5F10193839D}" type="datetimeFigureOut">
              <a:rPr lang="en-US" smtClean="0"/>
              <a:t>2/27/2018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3D0D46-40A3-4597-A497-A5F10193839D}" type="datetimeFigureOut">
              <a:rPr lang="en-US" smtClean="0"/>
              <a:t>2/27/2018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2/27/2018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2/27/2018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2/27/2018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2/27/2018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Operations Working Group	</a:t>
            </a:r>
            <a:endParaRPr lang="en-US" dirty="0"/>
          </a:p>
        </p:txBody>
      </p:sp>
      <p:sp>
        <p:nvSpPr>
          <p:cNvPr id="3" name="Subtitle 2"/>
          <p:cNvSpPr>
            <a:spLocks noGrp="1"/>
          </p:cNvSpPr>
          <p:nvPr>
            <p:ph type="subTitle" idx="1"/>
          </p:nvPr>
        </p:nvSpPr>
        <p:spPr/>
        <p:txBody>
          <a:bodyPr/>
          <a:lstStyle/>
          <a:p>
            <a:r>
              <a:rPr lang="en-US" dirty="0" smtClean="0"/>
              <a:t>Chair- Rick Gillean</a:t>
            </a:r>
          </a:p>
          <a:p>
            <a:r>
              <a:rPr lang="en-US" dirty="0" smtClean="0"/>
              <a:t>Vice-Chair- Rickey Floyd</a:t>
            </a:r>
          </a:p>
          <a:p>
            <a:r>
              <a:rPr lang="en-US" dirty="0" smtClean="0"/>
              <a:t>03/01/2018</a:t>
            </a:r>
            <a:endParaRPr lang="en-US" dirty="0"/>
          </a:p>
        </p:txBody>
      </p:sp>
    </p:spTree>
    <p:extLst>
      <p:ext uri="{BB962C8B-B14F-4D97-AF65-F5344CB8AC3E}">
        <p14:creationId xmlns:p14="http://schemas.microsoft.com/office/powerpoint/2010/main" val="743565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
            </a:r>
            <a:br>
              <a:rPr lang="en-US" sz="2400" dirty="0" smtClean="0"/>
            </a:br>
            <a:r>
              <a:rPr lang="en-US" sz="2700" dirty="0" smtClean="0"/>
              <a:t>Generation </a:t>
            </a:r>
            <a:r>
              <a:rPr lang="en-US" sz="2700" dirty="0"/>
              <a:t>Islanding during a </a:t>
            </a:r>
            <a:r>
              <a:rPr lang="en-US" sz="2700" dirty="0" smtClean="0"/>
              <a:t>Contingency </a:t>
            </a:r>
            <a:r>
              <a:rPr lang="en-US" sz="2700" dirty="0"/>
              <a:t>- 	</a:t>
            </a:r>
            <a:r>
              <a:rPr lang="en-US" sz="2700" dirty="0" smtClean="0"/>
              <a:t/>
            </a:r>
            <a:br>
              <a:rPr lang="en-US" sz="2700" dirty="0" smtClean="0"/>
            </a:br>
            <a:r>
              <a:rPr lang="en-US" sz="2400" dirty="0" smtClean="0"/>
              <a:t/>
            </a:r>
            <a:br>
              <a:rPr lang="en-US" sz="2400" dirty="0" smtClean="0"/>
            </a:br>
            <a:endParaRPr lang="en-US" sz="2400" dirty="0"/>
          </a:p>
        </p:txBody>
      </p:sp>
      <p:sp>
        <p:nvSpPr>
          <p:cNvPr id="3" name="Content Placeholder 2"/>
          <p:cNvSpPr>
            <a:spLocks noGrp="1"/>
          </p:cNvSpPr>
          <p:nvPr>
            <p:ph idx="1"/>
          </p:nvPr>
        </p:nvSpPr>
        <p:spPr/>
        <p:txBody>
          <a:bodyPr/>
          <a:lstStyle/>
          <a:p>
            <a:pPr marL="0" indent="0" algn="just">
              <a:buNone/>
            </a:pPr>
            <a:r>
              <a:rPr lang="en-US" sz="2000" dirty="0"/>
              <a:t>The OWG and the Qualified Scheduling Entity Managers Working Group (QMWG) were directed to discuss contingencies that isolate Resource Nodes and create subsequent pricing </a:t>
            </a:r>
            <a:r>
              <a:rPr lang="en-US" sz="2000" dirty="0" smtClean="0"/>
              <a:t>issues.</a:t>
            </a:r>
          </a:p>
          <a:p>
            <a:pPr marL="0" indent="0">
              <a:buNone/>
            </a:pPr>
            <a:endParaRPr lang="en-US" sz="2000" b="1" dirty="0" smtClean="0"/>
          </a:p>
          <a:p>
            <a:pPr marL="0" indent="0">
              <a:buNone/>
            </a:pPr>
            <a:r>
              <a:rPr lang="en-US" sz="2000" b="1" dirty="0" smtClean="0"/>
              <a:t>Consensus </a:t>
            </a:r>
            <a:r>
              <a:rPr lang="en-US" sz="2000" b="1" dirty="0"/>
              <a:t>was </a:t>
            </a:r>
            <a:r>
              <a:rPr lang="en-US" sz="2000" b="1" dirty="0" smtClean="0"/>
              <a:t>reached by OWG </a:t>
            </a:r>
            <a:r>
              <a:rPr lang="en-US" sz="2000" b="1" dirty="0"/>
              <a:t>that the issue should be handled by the QMWG until such a time when a potential solution might have a reliability impact.</a:t>
            </a:r>
          </a:p>
        </p:txBody>
      </p:sp>
    </p:spTree>
    <p:extLst>
      <p:ext uri="{BB962C8B-B14F-4D97-AF65-F5344CB8AC3E}">
        <p14:creationId xmlns:p14="http://schemas.microsoft.com/office/powerpoint/2010/main" val="39481639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400" dirty="0"/>
              <a:t/>
            </a:r>
            <a:br>
              <a:rPr lang="en-US" sz="2400" dirty="0"/>
            </a:br>
            <a:r>
              <a:rPr lang="en-US" sz="2400" dirty="0" smtClean="0"/>
              <a:t/>
            </a:r>
            <a:br>
              <a:rPr lang="en-US" sz="2400" dirty="0" smtClean="0"/>
            </a:br>
            <a:r>
              <a:rPr lang="en-US" sz="2400" dirty="0" smtClean="0"/>
              <a:t>NPRR849</a:t>
            </a:r>
            <a:r>
              <a:rPr lang="en-US" sz="2400" dirty="0"/>
              <a:t>, Clarification of the Range of Voltage Set Points at a Generation Resource’s Point of Interconnection (POI</a:t>
            </a:r>
            <a:r>
              <a:rPr lang="en-US" sz="2400" dirty="0" smtClean="0"/>
              <a:t>) –</a:t>
            </a:r>
            <a:br>
              <a:rPr lang="en-US" sz="2400" dirty="0" smtClean="0"/>
            </a:br>
            <a:r>
              <a:rPr lang="en-US" sz="2400" dirty="0"/>
              <a:t/>
            </a:r>
            <a:br>
              <a:rPr lang="en-US" sz="2400" dirty="0"/>
            </a:br>
            <a:endParaRPr lang="en-US" sz="2400" dirty="0"/>
          </a:p>
        </p:txBody>
      </p:sp>
      <p:sp>
        <p:nvSpPr>
          <p:cNvPr id="3" name="Content Placeholder 2"/>
          <p:cNvSpPr>
            <a:spLocks noGrp="1"/>
          </p:cNvSpPr>
          <p:nvPr>
            <p:ph idx="1"/>
          </p:nvPr>
        </p:nvSpPr>
        <p:spPr/>
        <p:txBody>
          <a:bodyPr>
            <a:noAutofit/>
          </a:bodyPr>
          <a:lstStyle/>
          <a:p>
            <a:pPr marL="0" indent="0" algn="just">
              <a:buNone/>
            </a:pPr>
            <a:r>
              <a:rPr lang="en-US" sz="2000" dirty="0" smtClean="0"/>
              <a:t>This </a:t>
            </a:r>
            <a:r>
              <a:rPr lang="en-US" sz="2000" dirty="0"/>
              <a:t>NPRR revises paragraphs (3)(a) and (3)(b) of Section 3.15 to clarify the range of voltages at the Point of Interconnection (POI) and circumstances for which a Generation Resource’s reactive capability must be designed to meet; and adds a new paragraph (3)(e) within the same section to clarify the ability of ERCOT and the Transmission Service Provider (TSP), or its designated agent (e.g. Transmission Operator (TO)) to issue an instruction for any available reactive capability at voltages outside of the reactive capability requirements identified in paragraphs (3)(a) and (3)(b</a:t>
            </a:r>
            <a:r>
              <a:rPr lang="en-US" sz="2000" dirty="0" smtClean="0"/>
              <a:t>).</a:t>
            </a:r>
          </a:p>
          <a:p>
            <a:pPr marL="0" indent="0">
              <a:buNone/>
            </a:pPr>
            <a:endParaRPr lang="en-US" sz="1800" dirty="0" smtClean="0"/>
          </a:p>
          <a:p>
            <a:pPr marL="0" indent="0">
              <a:buNone/>
            </a:pPr>
            <a:r>
              <a:rPr lang="en-US" sz="2000" b="1" dirty="0" smtClean="0"/>
              <a:t>OWG recommends NPRR849 remain tabled.</a:t>
            </a:r>
            <a:endParaRPr lang="en-US" sz="2000" b="1"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26665754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5698"/>
            <a:ext cx="10591014" cy="1325563"/>
          </a:xfrm>
        </p:spPr>
        <p:txBody>
          <a:bodyPr>
            <a:noAutofit/>
          </a:bodyPr>
          <a:lstStyle/>
          <a:p>
            <a:pPr lvl="0"/>
            <a:r>
              <a:rPr lang="en-US" sz="2400" dirty="0" smtClean="0"/>
              <a:t/>
            </a:r>
            <a:br>
              <a:rPr lang="en-US" sz="2400" dirty="0" smtClean="0"/>
            </a:br>
            <a:r>
              <a:rPr lang="en-US" sz="2400" dirty="0" smtClean="0"/>
              <a:t>NPRR851</a:t>
            </a:r>
            <a:r>
              <a:rPr lang="en-US" sz="2400" dirty="0"/>
              <a:t>, Procedure for Managing Disconnections for Bidirectional Electrical Connections at Transmission Level </a:t>
            </a:r>
            <a:r>
              <a:rPr lang="en-US" sz="2400" dirty="0" smtClean="0"/>
              <a:t>Voltages –</a:t>
            </a:r>
            <a:br>
              <a:rPr lang="en-US" sz="2400" dirty="0" smtClean="0"/>
            </a:br>
            <a:endParaRPr lang="en-US" sz="2400" dirty="0"/>
          </a:p>
        </p:txBody>
      </p:sp>
      <p:sp>
        <p:nvSpPr>
          <p:cNvPr id="3" name="Content Placeholder 2"/>
          <p:cNvSpPr>
            <a:spLocks noGrp="1"/>
          </p:cNvSpPr>
          <p:nvPr>
            <p:ph idx="1"/>
          </p:nvPr>
        </p:nvSpPr>
        <p:spPr/>
        <p:txBody>
          <a:bodyPr>
            <a:noAutofit/>
          </a:bodyPr>
          <a:lstStyle/>
          <a:p>
            <a:pPr marL="0" indent="0" algn="just">
              <a:buNone/>
            </a:pPr>
            <a:r>
              <a:rPr lang="en-US" sz="2000" dirty="0" smtClean="0">
                <a:ea typeface="Times New Roman"/>
                <a:cs typeface="Calibri"/>
              </a:rPr>
              <a:t>This </a:t>
            </a:r>
            <a:r>
              <a:rPr lang="en-US" sz="2000" dirty="0">
                <a:ea typeface="Times New Roman"/>
                <a:cs typeface="Calibri"/>
              </a:rPr>
              <a:t>Nodal Protocol Revision Request (NPRR) was developed to fully implement the market design envisioned in NPRR 596, External Load Serving Entities. This NPRR establishes a clearly defined disconnection process within ERCOT market rules applicable to a transmission voltage connection to the ERCOT grid which utilizes one electrical connection for both generation and load services. </a:t>
            </a:r>
            <a:endParaRPr lang="en-US" sz="2000" dirty="0"/>
          </a:p>
          <a:p>
            <a:pPr marL="0" indent="0">
              <a:buNone/>
            </a:pPr>
            <a:endParaRPr lang="en-US" sz="2000" dirty="0" smtClean="0"/>
          </a:p>
          <a:p>
            <a:pPr marL="0" indent="0">
              <a:buNone/>
            </a:pPr>
            <a:r>
              <a:rPr lang="en-US" sz="2000" b="1" dirty="0" smtClean="0"/>
              <a:t>OWG recommends NPRR851 remain tabled. </a:t>
            </a:r>
          </a:p>
        </p:txBody>
      </p:sp>
    </p:spTree>
    <p:extLst>
      <p:ext uri="{BB962C8B-B14F-4D97-AF65-F5344CB8AC3E}">
        <p14:creationId xmlns:p14="http://schemas.microsoft.com/office/powerpoint/2010/main" val="12095359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90292"/>
            <a:ext cx="10515600" cy="1325563"/>
          </a:xfrm>
        </p:spPr>
        <p:txBody>
          <a:bodyPr>
            <a:noAutofit/>
          </a:bodyPr>
          <a:lstStyle/>
          <a:p>
            <a:pPr marR="0">
              <a:lnSpc>
                <a:spcPct val="100000"/>
              </a:lnSpc>
              <a:spcBef>
                <a:spcPts val="0"/>
              </a:spcBef>
              <a:spcAft>
                <a:spcPts val="600"/>
              </a:spcAft>
            </a:pPr>
            <a:r>
              <a:rPr lang="en-US" sz="2400" dirty="0" smtClean="0">
                <a:ea typeface="Times New Roman"/>
                <a:cs typeface="Arial" panose="020B0604020202020204" pitchFamily="34" charset="0"/>
              </a:rPr>
              <a:t>NPRR857, Creation of a Direct Current Tie Operator Market Participant Role –</a:t>
            </a:r>
            <a:r>
              <a:rPr lang="en-US" sz="2800" dirty="0" smtClean="0">
                <a:latin typeface="Times New Roman"/>
                <a:ea typeface="Times New Roman"/>
                <a:cs typeface="Calibri"/>
              </a:rPr>
              <a:t/>
            </a:r>
            <a:br>
              <a:rPr lang="en-US" sz="2800" dirty="0" smtClean="0">
                <a:latin typeface="Times New Roman"/>
                <a:ea typeface="Times New Roman"/>
                <a:cs typeface="Calibri"/>
              </a:rPr>
            </a:br>
            <a:endParaRPr lang="en-US" sz="2800" b="1" dirty="0">
              <a:latin typeface="Calibri" panose="020F0502020204030204" pitchFamily="34" charset="0"/>
            </a:endParaRPr>
          </a:p>
        </p:txBody>
      </p:sp>
      <p:sp>
        <p:nvSpPr>
          <p:cNvPr id="3" name="Content Placeholder 2"/>
          <p:cNvSpPr>
            <a:spLocks noGrp="1"/>
          </p:cNvSpPr>
          <p:nvPr>
            <p:ph idx="1"/>
          </p:nvPr>
        </p:nvSpPr>
        <p:spPr/>
        <p:txBody>
          <a:bodyPr>
            <a:normAutofit/>
          </a:bodyPr>
          <a:lstStyle/>
          <a:p>
            <a:pPr marL="0" indent="0" algn="just">
              <a:buNone/>
            </a:pPr>
            <a:r>
              <a:rPr lang="en-US" sz="2000" dirty="0"/>
              <a:t>This NPRR creates the Market Participant role of Direct Current Tie Operator (DCTO), in order to clarify the obligations of Entities that operate Direct Current-Ties (DC-Ties) interconnected with the ERCOT System. </a:t>
            </a:r>
            <a:endParaRPr lang="en-US" sz="2000" dirty="0" smtClean="0"/>
          </a:p>
          <a:p>
            <a:pPr marL="0" indent="0" algn="just">
              <a:buNone/>
            </a:pPr>
            <a:r>
              <a:rPr lang="en-US" sz="2000" dirty="0" smtClean="0"/>
              <a:t>This </a:t>
            </a:r>
            <a:r>
              <a:rPr lang="en-US" sz="2000" dirty="0"/>
              <a:t>NPRR is proposed in accordance with the May 23, 2017 order of the Public Utilities (PUC) in Project No. 46304, which requires ERCOT to address a number of issues as a condition for the energization of the DC-Tie project proposed by Southern Cross Transmission LLC (“Southern Cross”). </a:t>
            </a:r>
          </a:p>
          <a:p>
            <a:pPr marL="0" indent="0" algn="just">
              <a:buNone/>
            </a:pPr>
            <a:endParaRPr lang="en-US" sz="2000" dirty="0" smtClean="0"/>
          </a:p>
          <a:p>
            <a:pPr marL="0" indent="0" algn="just">
              <a:buNone/>
            </a:pPr>
            <a:r>
              <a:rPr lang="en-US" sz="2000" b="1" dirty="0" smtClean="0"/>
              <a:t>OWG reached consensus to support of NPRR857 as submitted.</a:t>
            </a:r>
            <a:endParaRPr lang="en-US" sz="2000" b="1" dirty="0"/>
          </a:p>
        </p:txBody>
      </p:sp>
    </p:spTree>
    <p:extLst>
      <p:ext uri="{BB962C8B-B14F-4D97-AF65-F5344CB8AC3E}">
        <p14:creationId xmlns:p14="http://schemas.microsoft.com/office/powerpoint/2010/main" val="3147805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NOGRR176</a:t>
            </a:r>
            <a:r>
              <a:rPr lang="en-US" sz="2400" dirty="0"/>
              <a:t>, Hotline Call </a:t>
            </a:r>
            <a:r>
              <a:rPr lang="en-US" sz="2400" dirty="0" smtClean="0"/>
              <a:t>Participation –</a:t>
            </a:r>
            <a:br>
              <a:rPr lang="en-US" sz="2400" dirty="0" smtClean="0"/>
            </a:br>
            <a:endParaRPr lang="en-US" sz="2400" dirty="0"/>
          </a:p>
        </p:txBody>
      </p:sp>
      <p:sp>
        <p:nvSpPr>
          <p:cNvPr id="3" name="Content Placeholder 2"/>
          <p:cNvSpPr>
            <a:spLocks noGrp="1"/>
          </p:cNvSpPr>
          <p:nvPr>
            <p:ph idx="1"/>
          </p:nvPr>
        </p:nvSpPr>
        <p:spPr/>
        <p:txBody>
          <a:bodyPr/>
          <a:lstStyle/>
          <a:p>
            <a:pPr marL="0" indent="0" algn="just">
              <a:buNone/>
            </a:pPr>
            <a:r>
              <a:rPr lang="en-US" sz="2000" dirty="0" smtClean="0"/>
              <a:t>This </a:t>
            </a:r>
            <a:r>
              <a:rPr lang="en-US" sz="2000" dirty="0"/>
              <a:t>NOGRR clarifies which Entities participate in hotline calls.  Currently, Level 3 and Level 4 hotline calls (i.e. QSEs with Resources) are included on the </a:t>
            </a:r>
            <a:r>
              <a:rPr lang="en-US" sz="2000" dirty="0" smtClean="0"/>
              <a:t>calls.</a:t>
            </a:r>
          </a:p>
          <a:p>
            <a:pPr marL="0" indent="0" algn="just">
              <a:buNone/>
            </a:pPr>
            <a:endParaRPr lang="en-US" sz="2000" dirty="0" smtClean="0"/>
          </a:p>
          <a:p>
            <a:pPr marL="0" indent="0" algn="just">
              <a:buNone/>
            </a:pPr>
            <a:r>
              <a:rPr lang="en-US" sz="2000" b="1" dirty="0" smtClean="0"/>
              <a:t>OWG reached consensus to support NOGRR176 as submitted.</a:t>
            </a:r>
            <a:endParaRPr lang="en-US" sz="2000" b="1" dirty="0"/>
          </a:p>
          <a:p>
            <a:pPr marL="0" indent="0">
              <a:buNone/>
            </a:pPr>
            <a:endParaRPr lang="en-US" sz="2000" b="1" dirty="0"/>
          </a:p>
        </p:txBody>
      </p:sp>
    </p:spTree>
    <p:extLst>
      <p:ext uri="{BB962C8B-B14F-4D97-AF65-F5344CB8AC3E}">
        <p14:creationId xmlns:p14="http://schemas.microsoft.com/office/powerpoint/2010/main" val="40739123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NOGRR </a:t>
            </a:r>
            <a:r>
              <a:rPr lang="en-US" sz="2400" dirty="0"/>
              <a:t>174, AVR and PSS Testing </a:t>
            </a:r>
            <a:r>
              <a:rPr lang="en-US" sz="2400" dirty="0" smtClean="0"/>
              <a:t>Requirements –</a:t>
            </a:r>
            <a:br>
              <a:rPr lang="en-US" sz="2400" dirty="0" smtClean="0"/>
            </a:br>
            <a:endParaRPr lang="en-US" sz="2400" dirty="0"/>
          </a:p>
        </p:txBody>
      </p:sp>
      <p:sp>
        <p:nvSpPr>
          <p:cNvPr id="3" name="Content Placeholder 2"/>
          <p:cNvSpPr>
            <a:spLocks noGrp="1"/>
          </p:cNvSpPr>
          <p:nvPr>
            <p:ph idx="1"/>
          </p:nvPr>
        </p:nvSpPr>
        <p:spPr/>
        <p:txBody>
          <a:bodyPr>
            <a:normAutofit/>
          </a:bodyPr>
          <a:lstStyle/>
          <a:p>
            <a:pPr marL="0" marR="0" lvl="0" indent="0" algn="just">
              <a:lnSpc>
                <a:spcPct val="100000"/>
              </a:lnSpc>
              <a:spcBef>
                <a:spcPts val="0"/>
              </a:spcBef>
              <a:spcAft>
                <a:spcPts val="0"/>
              </a:spcAft>
              <a:buNone/>
            </a:pPr>
            <a:r>
              <a:rPr lang="en-US" sz="2000" dirty="0" smtClean="0">
                <a:ea typeface="Times New Roman"/>
                <a:cs typeface="Times New Roman"/>
              </a:rPr>
              <a:t>This </a:t>
            </a:r>
            <a:r>
              <a:rPr lang="en-US" sz="2000" dirty="0">
                <a:ea typeface="Times New Roman"/>
                <a:cs typeface="Times New Roman"/>
              </a:rPr>
              <a:t>Nodal Operating Guide Revision Request (NOGRR) harmonizes the ERCOT Automatic Voltage Regulator (AVR) and Power System Stabilizer (PSS) testing requirements with the recently approved North American Electric Reliability Corporation (NERC) </a:t>
            </a:r>
            <a:r>
              <a:rPr lang="en-US" sz="2000" dirty="0" smtClean="0">
                <a:ea typeface="Times New Roman"/>
                <a:cs typeface="Times New Roman"/>
              </a:rPr>
              <a:t>Standard MOD-026-1</a:t>
            </a:r>
            <a:r>
              <a:rPr lang="en-US" sz="2000" dirty="0">
                <a:ea typeface="Times New Roman"/>
                <a:cs typeface="Times New Roman"/>
              </a:rPr>
              <a:t>, Verification of Models and Data for Generator Excitation Control System or Plant Volt/</a:t>
            </a:r>
            <a:r>
              <a:rPr lang="en-US" sz="2000" dirty="0" err="1">
                <a:ea typeface="Times New Roman"/>
                <a:cs typeface="Times New Roman"/>
              </a:rPr>
              <a:t>Var</a:t>
            </a:r>
            <a:r>
              <a:rPr lang="en-US" sz="2000" dirty="0">
                <a:ea typeface="Times New Roman"/>
                <a:cs typeface="Times New Roman"/>
              </a:rPr>
              <a:t> Control Functions.  NERC had two standards that will become </a:t>
            </a:r>
            <a:r>
              <a:rPr lang="en-US" sz="2000" dirty="0" smtClean="0">
                <a:ea typeface="Times New Roman"/>
                <a:cs typeface="Times New Roman"/>
              </a:rPr>
              <a:t>effective July </a:t>
            </a:r>
            <a:r>
              <a:rPr lang="en-US" sz="2000" dirty="0">
                <a:ea typeface="Times New Roman"/>
                <a:cs typeface="Times New Roman"/>
              </a:rPr>
              <a:t>1, 2018 and ERCOT has asked OWG to harmonize the Operating Guides with the NERC standards and this NOGRR does that.  However, ERCOT voiced comments over some of the specifics and plans to file comments. </a:t>
            </a:r>
            <a:endParaRPr lang="en-US" sz="2000" dirty="0" smtClean="0">
              <a:ea typeface="Times New Roman"/>
              <a:cs typeface="Times New Roman"/>
            </a:endParaRPr>
          </a:p>
          <a:p>
            <a:pPr marL="0" marR="0" lvl="0" indent="0" algn="just">
              <a:lnSpc>
                <a:spcPct val="115000"/>
              </a:lnSpc>
              <a:spcBef>
                <a:spcPts val="0"/>
              </a:spcBef>
              <a:spcAft>
                <a:spcPts val="0"/>
              </a:spcAft>
              <a:buNone/>
            </a:pPr>
            <a:endParaRPr lang="en-US" sz="2000" dirty="0" smtClean="0">
              <a:ea typeface="Times New Roman"/>
              <a:cs typeface="Times New Roman"/>
            </a:endParaRPr>
          </a:p>
          <a:p>
            <a:pPr marL="0" marR="0" lvl="0" indent="0" algn="just">
              <a:lnSpc>
                <a:spcPct val="115000"/>
              </a:lnSpc>
              <a:spcBef>
                <a:spcPts val="0"/>
              </a:spcBef>
              <a:spcAft>
                <a:spcPts val="0"/>
              </a:spcAft>
              <a:buNone/>
            </a:pPr>
            <a:r>
              <a:rPr lang="en-US" sz="2000" b="1" dirty="0" smtClean="0">
                <a:ea typeface="Times New Roman"/>
                <a:cs typeface="Times New Roman"/>
              </a:rPr>
              <a:t>OWG recommends NOGRR174 be tabled for one month.</a:t>
            </a:r>
            <a:endParaRPr lang="en-US" sz="2000" b="1" dirty="0">
              <a:ea typeface="Times New Roman"/>
              <a:cs typeface="Times New Roman"/>
            </a:endParaRPr>
          </a:p>
          <a:p>
            <a:pPr marL="0" indent="0">
              <a:buNone/>
            </a:pPr>
            <a:endParaRPr lang="en-US" dirty="0"/>
          </a:p>
        </p:txBody>
      </p:sp>
    </p:spTree>
    <p:extLst>
      <p:ext uri="{BB962C8B-B14F-4D97-AF65-F5344CB8AC3E}">
        <p14:creationId xmlns:p14="http://schemas.microsoft.com/office/powerpoint/2010/main" val="2999077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Southern </a:t>
            </a:r>
            <a:r>
              <a:rPr lang="en-US" sz="2400" dirty="0"/>
              <a:t>Cross Transmission (SCT</a:t>
            </a:r>
            <a:r>
              <a:rPr lang="en-US" sz="2400" dirty="0" smtClean="0"/>
              <a:t>) –</a:t>
            </a:r>
            <a:br>
              <a:rPr lang="en-US" sz="2400" dirty="0" smtClean="0"/>
            </a:br>
            <a:endParaRPr lang="en-US" sz="2400" b="1" dirty="0"/>
          </a:p>
        </p:txBody>
      </p:sp>
      <p:sp>
        <p:nvSpPr>
          <p:cNvPr id="3" name="Content Placeholder 2"/>
          <p:cNvSpPr>
            <a:spLocks noGrp="1"/>
          </p:cNvSpPr>
          <p:nvPr>
            <p:ph idx="1"/>
          </p:nvPr>
        </p:nvSpPr>
        <p:spPr/>
        <p:txBody>
          <a:bodyPr/>
          <a:lstStyle/>
          <a:p>
            <a:pPr marL="0" indent="0" algn="just">
              <a:buNone/>
            </a:pPr>
            <a:r>
              <a:rPr lang="en-US" sz="2000" dirty="0" smtClean="0">
                <a:solidFill>
                  <a:prstClr val="black"/>
                </a:solidFill>
                <a:ea typeface="+mj-ea"/>
                <a:cs typeface="+mj-cs"/>
              </a:rPr>
              <a:t>Directive </a:t>
            </a:r>
            <a:r>
              <a:rPr lang="en-US" sz="2000" dirty="0">
                <a:solidFill>
                  <a:prstClr val="black"/>
                </a:solidFill>
                <a:ea typeface="+mj-ea"/>
                <a:cs typeface="+mj-cs"/>
              </a:rPr>
              <a:t>9: </a:t>
            </a:r>
            <a:r>
              <a:rPr lang="en-US" sz="2000" dirty="0" smtClean="0">
                <a:solidFill>
                  <a:prstClr val="black"/>
                </a:solidFill>
                <a:ea typeface="+mj-ea"/>
                <a:cs typeface="+mj-cs"/>
              </a:rPr>
              <a:t>  Ancillary </a:t>
            </a:r>
            <a:r>
              <a:rPr lang="en-US" sz="2000" dirty="0">
                <a:solidFill>
                  <a:prstClr val="black"/>
                </a:solidFill>
                <a:ea typeface="+mj-ea"/>
                <a:cs typeface="+mj-cs"/>
              </a:rPr>
              <a:t>Services; Issues related to Most Severe Single Contingency (MSSC) and the Margin between Minimum Responsive Reserve Service (RRS) Procurement and Contingency Reserve Requirements</a:t>
            </a:r>
            <a:r>
              <a:rPr lang="en-US" sz="2000" b="1" dirty="0">
                <a:solidFill>
                  <a:prstClr val="black"/>
                </a:solidFill>
                <a:ea typeface="+mj-ea"/>
                <a:cs typeface="+mj-cs"/>
              </a:rPr>
              <a:t>. </a:t>
            </a:r>
            <a:endParaRPr lang="en-US" sz="2000" dirty="0" smtClean="0"/>
          </a:p>
          <a:p>
            <a:pPr marL="0" indent="0">
              <a:buNone/>
            </a:pPr>
            <a:endParaRPr lang="en-US" sz="2400" dirty="0" smtClean="0"/>
          </a:p>
          <a:p>
            <a:pPr marL="0" indent="0">
              <a:buNone/>
            </a:pPr>
            <a:r>
              <a:rPr lang="en-US" sz="2000" b="1" dirty="0" smtClean="0"/>
              <a:t>OWG continues work on SCT Directive 9.</a:t>
            </a:r>
            <a:endParaRPr lang="en-US" sz="2000" b="1" dirty="0"/>
          </a:p>
        </p:txBody>
      </p:sp>
    </p:spTree>
    <p:extLst>
      <p:ext uri="{BB962C8B-B14F-4D97-AF65-F5344CB8AC3E}">
        <p14:creationId xmlns:p14="http://schemas.microsoft.com/office/powerpoint/2010/main" val="7605735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TotalTime>
  <Words>589</Words>
  <Application>Microsoft Office PowerPoint</Application>
  <PresentationFormat>Custom</PresentationFormat>
  <Paragraphs>33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Operations Working Group </vt:lpstr>
      <vt:lpstr> Generation Islanding during a Contingency -    </vt:lpstr>
      <vt:lpstr>  NPRR849, Clarification of the Range of Voltage Set Points at a Generation Resource’s Point of Interconnection (POI) –  </vt:lpstr>
      <vt:lpstr> NPRR851, Procedure for Managing Disconnections for Bidirectional Electrical Connections at Transmission Level Voltages – </vt:lpstr>
      <vt:lpstr>NPRR857, Creation of a Direct Current Tie Operator Market Participant Role – </vt:lpstr>
      <vt:lpstr>NOGRR176, Hotline Call Participation – </vt:lpstr>
      <vt:lpstr>NOGRR 174, AVR and PSS Testing Requirements – </vt:lpstr>
      <vt:lpstr>Southern Cross Transmission (SCT) – </vt:lpstr>
    </vt:vector>
  </TitlesOfParts>
  <Company>Garland Power &amp; Light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LSP</cp:lastModifiedBy>
  <cp:revision>70</cp:revision>
  <dcterms:created xsi:type="dcterms:W3CDTF">2017-05-03T20:12:06Z</dcterms:created>
  <dcterms:modified xsi:type="dcterms:W3CDTF">2018-02-27T20:35:30Z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