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7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ACD15-8398-4972-9E05-21A1F1ED1D58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E70A5-5296-4315-A300-95289B29E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834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ACD15-8398-4972-9E05-21A1F1ED1D58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E70A5-5296-4315-A300-95289B29E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054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ACD15-8398-4972-9E05-21A1F1ED1D58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E70A5-5296-4315-A300-95289B29E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439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ACD15-8398-4972-9E05-21A1F1ED1D58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E70A5-5296-4315-A300-95289B29E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188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ACD15-8398-4972-9E05-21A1F1ED1D58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E70A5-5296-4315-A300-95289B29E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739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ACD15-8398-4972-9E05-21A1F1ED1D58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E70A5-5296-4315-A300-95289B29E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157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ACD15-8398-4972-9E05-21A1F1ED1D58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E70A5-5296-4315-A300-95289B29E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192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ACD15-8398-4972-9E05-21A1F1ED1D58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E70A5-5296-4315-A300-95289B29E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425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ACD15-8398-4972-9E05-21A1F1ED1D58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E70A5-5296-4315-A300-95289B29E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825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ACD15-8398-4972-9E05-21A1F1ED1D58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E70A5-5296-4315-A300-95289B29E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39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ACD15-8398-4972-9E05-21A1F1ED1D58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E70A5-5296-4315-A300-95289B29E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421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0ACD15-8398-4972-9E05-21A1F1ED1D58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CE70A5-5296-4315-A300-95289B29E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317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NPRR807 </a:t>
            </a:r>
            <a:br>
              <a:rPr lang="en-US" dirty="0" smtClean="0"/>
            </a:br>
            <a:r>
              <a:rPr lang="en-US" dirty="0" smtClean="0"/>
              <a:t>Day Ahead Market Price Correction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883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Largely Agree With ERCOT 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Using DAM clears as-is is appropriate</a:t>
            </a:r>
          </a:p>
          <a:p>
            <a:r>
              <a:rPr lang="en-US" dirty="0" smtClean="0"/>
              <a:t>No need to rerun the DAM to figure out what would have happened especially in the case of hedges</a:t>
            </a:r>
          </a:p>
          <a:p>
            <a:r>
              <a:rPr lang="en-US" dirty="0" smtClean="0"/>
              <a:t>The DAM prices are only part of the equation though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80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Simple calculations for damage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Someone only </a:t>
            </a:r>
            <a:r>
              <a:rPr lang="en-US" sz="1800" dirty="0"/>
              <a:t>selling in the DAM that didn’t get </a:t>
            </a:r>
            <a:r>
              <a:rPr lang="en-US" sz="1800" dirty="0" smtClean="0"/>
              <a:t>cleared </a:t>
            </a:r>
            <a:r>
              <a:rPr lang="en-US" sz="1800" dirty="0"/>
              <a:t>should be awarded:</a:t>
            </a:r>
          </a:p>
          <a:p>
            <a:pPr marL="457200" lvl="1" indent="0">
              <a:buNone/>
            </a:pPr>
            <a:r>
              <a:rPr lang="en-US" sz="1400" dirty="0" smtClean="0"/>
              <a:t>Award </a:t>
            </a:r>
            <a:r>
              <a:rPr lang="en-US" sz="1400" dirty="0"/>
              <a:t>= DAM * MWhs that would have cleared – 3PO all in cost over the same </a:t>
            </a:r>
            <a:r>
              <a:rPr lang="en-US" sz="1400" dirty="0" smtClean="0"/>
              <a:t>period/MWhs</a:t>
            </a:r>
            <a:endParaRPr lang="en-US" sz="1400" dirty="0"/>
          </a:p>
          <a:p>
            <a:pPr marL="0" indent="0">
              <a:buNone/>
            </a:pPr>
            <a:r>
              <a:rPr lang="en-US" sz="1800" dirty="0"/>
              <a:t> </a:t>
            </a:r>
          </a:p>
          <a:p>
            <a:r>
              <a:rPr lang="en-US" sz="1800" dirty="0"/>
              <a:t>S</a:t>
            </a:r>
            <a:r>
              <a:rPr lang="en-US" sz="1800" dirty="0" smtClean="0"/>
              <a:t>omeone </a:t>
            </a:r>
            <a:r>
              <a:rPr lang="en-US" sz="1800" dirty="0"/>
              <a:t>who is only </a:t>
            </a:r>
            <a:r>
              <a:rPr lang="en-US" sz="1800" dirty="0" smtClean="0"/>
              <a:t>buying </a:t>
            </a:r>
            <a:r>
              <a:rPr lang="en-US" sz="1800" dirty="0"/>
              <a:t>should be awarded:</a:t>
            </a:r>
          </a:p>
          <a:p>
            <a:pPr marL="457200" lvl="1" indent="0">
              <a:buNone/>
            </a:pPr>
            <a:r>
              <a:rPr lang="en-US" sz="1400" dirty="0" smtClean="0"/>
              <a:t>Award </a:t>
            </a:r>
            <a:r>
              <a:rPr lang="en-US" sz="1400" dirty="0"/>
              <a:t>= RT * MWhs that would have cleared - DAM * MWhs that would have cleared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/>
              <a:t>S</a:t>
            </a:r>
            <a:r>
              <a:rPr lang="en-US" sz="1800" dirty="0" smtClean="0"/>
              <a:t>omeone </a:t>
            </a:r>
            <a:r>
              <a:rPr lang="en-US" sz="1800" dirty="0"/>
              <a:t>hedging gen against load in </a:t>
            </a:r>
            <a:r>
              <a:rPr lang="en-US" sz="1800" dirty="0" smtClean="0"/>
              <a:t>DAM should receive the </a:t>
            </a:r>
            <a:r>
              <a:rPr lang="en-US" sz="1800" dirty="0"/>
              <a:t>same as gen that didn’t clear</a:t>
            </a:r>
            <a:r>
              <a:rPr lang="en-US" sz="1800" dirty="0" smtClean="0"/>
              <a:t>:</a:t>
            </a:r>
            <a:endParaRPr lang="en-US" sz="1800" dirty="0"/>
          </a:p>
          <a:p>
            <a:pPr marL="457200" lvl="1" indent="0">
              <a:buNone/>
            </a:pPr>
            <a:r>
              <a:rPr lang="en-US" sz="1400" dirty="0" smtClean="0"/>
              <a:t>Award </a:t>
            </a:r>
            <a:r>
              <a:rPr lang="en-US" sz="1400" dirty="0"/>
              <a:t>= DAM * MWhs that would have cleared – 3PO all in cost over the same period and MWhs</a:t>
            </a:r>
          </a:p>
          <a:p>
            <a:endParaRPr lang="en-US" sz="1800" dirty="0" smtClean="0"/>
          </a:p>
          <a:p>
            <a:r>
              <a:rPr lang="en-US" sz="1800" dirty="0" smtClean="0"/>
              <a:t>Someone clearing A/S in DAM should receive the same as gen that didn’t clear ensuring no double counting of MWs:</a:t>
            </a:r>
          </a:p>
          <a:p>
            <a:pPr marL="457200" lvl="1" indent="0">
              <a:buNone/>
            </a:pPr>
            <a:r>
              <a:rPr lang="en-US" sz="1400" dirty="0" smtClean="0"/>
              <a:t>Award = MCPC * MWhs that would have cleared in each service – 3PO all in cost over the same period and MWhs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550964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Assume:</a:t>
            </a:r>
          </a:p>
          <a:p>
            <a:pPr lvl="1"/>
            <a:r>
              <a:rPr lang="en-US" sz="2000" dirty="0" smtClean="0"/>
              <a:t>DAM Energy - $40/MWh</a:t>
            </a:r>
          </a:p>
          <a:p>
            <a:pPr lvl="1"/>
            <a:r>
              <a:rPr lang="en-US" sz="2000" dirty="0" smtClean="0"/>
              <a:t>RT Energy - $50/MWh</a:t>
            </a:r>
          </a:p>
          <a:p>
            <a:pPr lvl="1"/>
            <a:r>
              <a:rPr lang="en-US" sz="2000" dirty="0" smtClean="0"/>
              <a:t>3PO all in costs for 1 hour on 100MW unit - $3,000</a:t>
            </a:r>
          </a:p>
          <a:p>
            <a:pPr lvl="1"/>
            <a:r>
              <a:rPr lang="en-US" sz="2000" dirty="0" smtClean="0"/>
              <a:t>Load bid $45/MWh for 100MWs</a:t>
            </a:r>
          </a:p>
          <a:p>
            <a:r>
              <a:rPr lang="en-US" sz="2400" dirty="0" smtClean="0"/>
              <a:t>Generator 3PO for 100MWs not awarded</a:t>
            </a:r>
          </a:p>
          <a:p>
            <a:pPr marL="457200" lvl="1" indent="0">
              <a:buNone/>
            </a:pPr>
            <a:r>
              <a:rPr lang="en-US" sz="2000" dirty="0" smtClean="0"/>
              <a:t>Award = $40 *100 - $3,000 = $1,000</a:t>
            </a:r>
          </a:p>
          <a:p>
            <a:r>
              <a:rPr lang="en-US" sz="2400" dirty="0" smtClean="0"/>
              <a:t>Load bid for 100MWs not awarded</a:t>
            </a:r>
          </a:p>
          <a:p>
            <a:pPr marL="457200" lvl="1" indent="0">
              <a:buNone/>
            </a:pPr>
            <a:r>
              <a:rPr lang="en-US" sz="2000" dirty="0" smtClean="0"/>
              <a:t>Award = $50 * 100 - $40 * 100 = $1,000</a:t>
            </a:r>
          </a:p>
          <a:p>
            <a:r>
              <a:rPr lang="en-US" sz="2400" dirty="0" smtClean="0"/>
              <a:t>Gen not picked up against load</a:t>
            </a:r>
          </a:p>
          <a:p>
            <a:pPr marL="457200" lvl="1" indent="0">
              <a:buNone/>
            </a:pPr>
            <a:r>
              <a:rPr lang="en-US" sz="2000" dirty="0" smtClean="0"/>
              <a:t>Awa</a:t>
            </a:r>
            <a:r>
              <a:rPr lang="en-US" sz="2000" dirty="0" smtClean="0"/>
              <a:t>rd = $40 *100 - $3,000 = $1,000</a:t>
            </a:r>
            <a:endParaRPr lang="en-US" sz="2000" dirty="0" smtClean="0"/>
          </a:p>
          <a:p>
            <a:r>
              <a:rPr lang="en-US" sz="2400" dirty="0" smtClean="0"/>
              <a:t>Gen not picked up for RRS at $25/MW (3PO cost - $2000)</a:t>
            </a:r>
          </a:p>
          <a:p>
            <a:pPr marL="457200" lvl="1" indent="0">
              <a:buNone/>
            </a:pPr>
            <a:r>
              <a:rPr lang="en-US" sz="2000" dirty="0" smtClean="0"/>
              <a:t>Award = $25 *100 - $2,000 </a:t>
            </a:r>
            <a:r>
              <a:rPr lang="en-US" sz="2000" smtClean="0"/>
              <a:t>= $500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5746737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194</Words>
  <Application>Microsoft Office PowerPoint</Application>
  <PresentationFormat>On-screen Show (4:3)</PresentationFormat>
  <Paragraphs>31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NPRR807  Day Ahead Market Price Correction</vt:lpstr>
      <vt:lpstr>Largely Agree With ERCOT Comments</vt:lpstr>
      <vt:lpstr>Simple calculations for damage evaluation</vt:lpstr>
      <vt:lpstr>Examples</vt:lpstr>
    </vt:vector>
  </TitlesOfParts>
  <Company>Morgan Stanley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NPRR807  Day Ahead Market Price Correction</dc:title>
  <dc:creator>Greer, Clayton (COMMOD)</dc:creator>
  <cp:lastModifiedBy>Greer, Clayton (COMMOD)</cp:lastModifiedBy>
  <cp:revision>3</cp:revision>
  <dcterms:created xsi:type="dcterms:W3CDTF">2018-02-26T19:16:00Z</dcterms:created>
  <dcterms:modified xsi:type="dcterms:W3CDTF">2018-02-26T19:37:40Z</dcterms:modified>
</cp:coreProperties>
</file>