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85" r:id="rId8"/>
    <p:sldId id="286" r:id="rId9"/>
    <p:sldId id="275" r:id="rId10"/>
    <p:sldId id="278" r:id="rId11"/>
    <p:sldId id="28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nanam, Gnanaprabhu" initials="GG" lastIdx="1" clrIdx="0">
    <p:extLst>
      <p:ext uri="{19B8F6BF-5375-455C-9EA6-DF929625EA0E}">
        <p15:presenceInfo xmlns:p15="http://schemas.microsoft.com/office/powerpoint/2012/main" userId="S-1-5-21-639947351-343809578-3807592339-27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108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Culberson Loop Confirmed Load Requests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Far West Texas Dynamic Reactives Project (December, 2017)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Sheet1!$B$2:$F$2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0">
                  <c:v>484.3</c:v>
                </c:pt>
                <c:pt idx="1">
                  <c:v>647.4</c:v>
                </c:pt>
                <c:pt idx="2">
                  <c:v>733.5</c:v>
                </c:pt>
                <c:pt idx="3">
                  <c:v>761.6</c:v>
                </c:pt>
                <c:pt idx="4">
                  <c:v>789.7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Far West Texas Project 2 (February, 2018)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Sheet1!$B$2:$F$2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Sheet1!$B$4:$F$4</c:f>
              <c:numCache>
                <c:formatCode>General</c:formatCode>
                <c:ptCount val="5"/>
                <c:pt idx="0">
                  <c:v>580.20000000000005</c:v>
                </c:pt>
                <c:pt idx="1">
                  <c:v>775.4</c:v>
                </c:pt>
                <c:pt idx="2">
                  <c:v>893</c:v>
                </c:pt>
                <c:pt idx="3">
                  <c:v>964.4</c:v>
                </c:pt>
                <c:pt idx="4">
                  <c:v>1013.1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4760624"/>
        <c:axId val="194761016"/>
      </c:lineChart>
      <c:catAx>
        <c:axId val="1947606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761016"/>
        <c:crosses val="autoZero"/>
        <c:auto val="1"/>
        <c:lblAlgn val="ctr"/>
        <c:lblOffset val="100"/>
        <c:noMultiLvlLbl val="0"/>
      </c:catAx>
      <c:valAx>
        <c:axId val="194761016"/>
        <c:scaling>
          <c:orientation val="minMax"/>
          <c:min val="4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760624"/>
        <c:crosses val="autoZero"/>
        <c:crossBetween val="between"/>
      </c:valAx>
      <c:spPr>
        <a:noFill/>
        <a:ln>
          <a:solidFill>
            <a:schemeClr val="accent1"/>
          </a:solidFill>
        </a:ln>
        <a:effectLst/>
      </c:spPr>
    </c:plotArea>
    <c:legend>
      <c:legendPos val="b"/>
      <c:layout>
        <c:manualLayout>
          <c:xMode val="edge"/>
          <c:yMode val="edge"/>
          <c:x val="4.1004686914135731E-2"/>
          <c:y val="0.80681698878549268"/>
          <c:w val="0.92989538807649041"/>
          <c:h val="0.162879980911476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400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4724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/>
              <a:t>Far West Texas Dynamic Reactive Devices - ERCOT Independent Review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ERCOT Transmission Planning</a:t>
            </a:r>
          </a:p>
          <a:p>
            <a:endParaRPr lang="en-US" dirty="0"/>
          </a:p>
          <a:p>
            <a:r>
              <a:rPr lang="en-US" dirty="0" smtClean="0"/>
              <a:t>Regional Planning Group</a:t>
            </a:r>
          </a:p>
          <a:p>
            <a:r>
              <a:rPr lang="en-US" dirty="0" smtClean="0"/>
              <a:t>February  27,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 West Texas Transmission Project in June Endorsed by ERCOT BOD in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4917831" cy="4319832"/>
          </a:xfrm>
        </p:spPr>
        <p:txBody>
          <a:bodyPr/>
          <a:lstStyle/>
          <a:p>
            <a:r>
              <a:rPr lang="en-US" sz="2000" dirty="0" smtClean="0"/>
              <a:t>At the time, the endorsed project (“Option 2”) was found to be reliable for a 2022 projected Culberson Loop load of 596 MW.</a:t>
            </a:r>
          </a:p>
          <a:p>
            <a:r>
              <a:rPr lang="en-US" sz="2000" dirty="0" smtClean="0"/>
              <a:t>The Odessa EHV-Riverton 345 kV line is expected to be in service in 2020.</a:t>
            </a:r>
          </a:p>
          <a:p>
            <a:r>
              <a:rPr lang="en-US" sz="2000" dirty="0" smtClean="0"/>
              <a:t>Option </a:t>
            </a:r>
            <a:r>
              <a:rPr lang="en-US" sz="2000" dirty="0"/>
              <a:t>2 </a:t>
            </a:r>
            <a:r>
              <a:rPr lang="en-US" sz="2000" dirty="0" smtClean="0"/>
              <a:t>had </a:t>
            </a:r>
            <a:r>
              <a:rPr lang="en-US" sz="2000" dirty="0"/>
              <a:t>several expansion alternatives that </a:t>
            </a:r>
            <a:r>
              <a:rPr lang="en-US" sz="2000" dirty="0" smtClean="0"/>
              <a:t>would allow </a:t>
            </a:r>
            <a:r>
              <a:rPr lang="en-US" sz="2000" dirty="0"/>
              <a:t>it to meet a higher load </a:t>
            </a:r>
            <a:r>
              <a:rPr lang="en-US" sz="2000" dirty="0" smtClean="0"/>
              <a:t>demand.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189415" y="1600201"/>
            <a:ext cx="3497385" cy="1996027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961076"/>
              </p:ext>
            </p:extLst>
          </p:nvPr>
        </p:nvGraphicFramePr>
        <p:xfrm>
          <a:off x="1066800" y="4654091"/>
          <a:ext cx="6781800" cy="1294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5991"/>
                <a:gridCol w="780982"/>
                <a:gridCol w="2078427"/>
                <a:gridCol w="1676400"/>
              </a:tblGrid>
              <a:tr h="767114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  <a:latin typeface="+mj-lt"/>
                        </a:rPr>
                        <a:t>Description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7110" marR="7110" marT="711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1200" dirty="0" smtClean="0">
                        <a:effectLst/>
                        <a:latin typeface="+mj-lt"/>
                      </a:endParaRP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effectLst/>
                          <a:latin typeface="+mj-lt"/>
                        </a:rPr>
                        <a:t>Option 2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7110" marR="7110" marT="711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1200" dirty="0" smtClean="0">
                        <a:effectLst/>
                        <a:latin typeface="+mj-lt"/>
                      </a:endParaRP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effectLst/>
                          <a:latin typeface="+mj-lt"/>
                        </a:rPr>
                        <a:t>Option 3 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effectLst/>
                          <a:latin typeface="+mj-lt"/>
                        </a:rPr>
                        <a:t>(Option 2 + closing</a:t>
                      </a:r>
                      <a:r>
                        <a:rPr lang="en-US" sz="1400" b="1" kern="1200" baseline="0" dirty="0" smtClean="0">
                          <a:effectLst/>
                          <a:latin typeface="+mj-lt"/>
                        </a:rPr>
                        <a:t> loop 345 kV circuit)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7110" marR="7110" marT="711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1200" dirty="0" smtClean="0">
                        <a:effectLst/>
                        <a:latin typeface="+mj-lt"/>
                      </a:endParaRP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effectLst/>
                          <a:latin typeface="+mj-lt"/>
                        </a:rPr>
                        <a:t>Option 4 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effectLst/>
                          <a:latin typeface="+mj-lt"/>
                        </a:rPr>
                        <a:t>(Option 3 + dynamic devices)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7110" marR="7110" marT="711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28959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Culberson Loop Load Serving Capability</a:t>
                      </a: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717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10" marR="7110" marT="711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917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1037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10" marR="7110" marT="711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897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Culberson Loop Load Forecast Since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319832"/>
          </a:xfrm>
        </p:spPr>
        <p:txBody>
          <a:bodyPr/>
          <a:lstStyle/>
          <a:p>
            <a:r>
              <a:rPr lang="en-US" sz="2000" dirty="0" smtClean="0"/>
              <a:t>Confirmed load requests 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Could be over 1,300 MW by 2022 with 300 MW potential additions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059496"/>
              </p:ext>
            </p:extLst>
          </p:nvPr>
        </p:nvGraphicFramePr>
        <p:xfrm>
          <a:off x="762000" y="2133600"/>
          <a:ext cx="70866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5600700" y="4148014"/>
            <a:ext cx="4572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425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0" y="3946769"/>
            <a:ext cx="4572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596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Line Callout 2 6"/>
          <p:cNvSpPr/>
          <p:nvPr/>
        </p:nvSpPr>
        <p:spPr>
          <a:xfrm>
            <a:off x="4038600" y="3946768"/>
            <a:ext cx="1295400" cy="402493"/>
          </a:xfrm>
          <a:prstGeom prst="borderCallout2">
            <a:avLst>
              <a:gd name="adj1" fmla="val 59527"/>
              <a:gd name="adj2" fmla="val 100264"/>
              <a:gd name="adj3" fmla="val 65352"/>
              <a:gd name="adj4" fmla="val 111237"/>
              <a:gd name="adj5" fmla="val 76419"/>
              <a:gd name="adj6" fmla="val 1198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Projected in April, 2016</a:t>
            </a:r>
            <a:endParaRPr lang="en-US" sz="1200" dirty="0"/>
          </a:p>
        </p:txBody>
      </p:sp>
      <p:sp>
        <p:nvSpPr>
          <p:cNvPr id="10" name="Line Callout 2 9"/>
          <p:cNvSpPr/>
          <p:nvPr/>
        </p:nvSpPr>
        <p:spPr>
          <a:xfrm>
            <a:off x="7391400" y="3494453"/>
            <a:ext cx="1295400" cy="402493"/>
          </a:xfrm>
          <a:prstGeom prst="borderCallout2">
            <a:avLst>
              <a:gd name="adj1" fmla="val 104187"/>
              <a:gd name="adj2" fmla="val 9163"/>
              <a:gd name="adj3" fmla="val 141080"/>
              <a:gd name="adj4" fmla="val -5807"/>
              <a:gd name="adj5" fmla="val 136613"/>
              <a:gd name="adj6" fmla="val -62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Projected in May, 2017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22250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762000"/>
            <a:ext cx="8229600" cy="5544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800" kern="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800" dirty="0" err="1" smtClean="0"/>
              <a:t>Oncor</a:t>
            </a:r>
            <a:r>
              <a:rPr lang="en-US" sz="1800" dirty="0" smtClean="0"/>
              <a:t> submitted Far </a:t>
            </a:r>
            <a:r>
              <a:rPr lang="en-US" sz="1800" dirty="0"/>
              <a:t>West Texas </a:t>
            </a:r>
            <a:r>
              <a:rPr lang="en-US" sz="1800" dirty="0" smtClean="0"/>
              <a:t>Dynamic Reactive Devices for </a:t>
            </a:r>
            <a:r>
              <a:rPr lang="en-US" sz="1800" dirty="0"/>
              <a:t>Regional Planning Group </a:t>
            </a:r>
            <a:r>
              <a:rPr lang="en-US" sz="1800" dirty="0" smtClean="0"/>
              <a:t>review. </a:t>
            </a:r>
            <a:r>
              <a:rPr lang="en-US" sz="1800" dirty="0"/>
              <a:t>This is a Tier 1 project that is estimated to cost </a:t>
            </a:r>
            <a:r>
              <a:rPr lang="en-US" sz="1800" dirty="0" smtClean="0"/>
              <a:t>$86 </a:t>
            </a:r>
            <a:r>
              <a:rPr lang="en-US" sz="1800" dirty="0"/>
              <a:t>million. </a:t>
            </a:r>
            <a:r>
              <a:rPr lang="en-US" sz="1800" dirty="0" smtClean="0"/>
              <a:t> 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Proposed for 2019 timeframe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Addresses load growth due to the oil and gas industry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Reliability Issues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600" dirty="0" smtClean="0"/>
              <a:t>Voltage Violation 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600" dirty="0" smtClean="0"/>
              <a:t>Voltage Collapse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Provide Operational Flexibility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2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Study Procedure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820396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Voltage Stability and Dynamic Stability Analysis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Study Case: 2017 DWG 2019 Summer Peak Flat Start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Criteria</a:t>
            </a:r>
            <a:r>
              <a:rPr lang="en-US" dirty="0"/>
              <a:t>: NERC TPL and ERCOT Planning Guides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Scenarios to be evaluated: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 smtClean="0"/>
              <a:t>Base Scenario for 2019, 2020, and 2021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 smtClean="0"/>
              <a:t>Zero Solar Scenario</a:t>
            </a:r>
          </a:p>
          <a:p>
            <a:pPr marL="1314450" lvl="2" indent="-457200">
              <a:buFont typeface="Wingdings" panose="05000000000000000000" pitchFamily="2" charset="2"/>
              <a:buChar char="§"/>
            </a:pPr>
            <a:r>
              <a:rPr lang="en-US" dirty="0"/>
              <a:t>Same as study case but with </a:t>
            </a:r>
            <a:r>
              <a:rPr lang="en-US" dirty="0" smtClean="0"/>
              <a:t>0 MW Solar dispatched in study region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 smtClean="0"/>
              <a:t>Sensitivities based on </a:t>
            </a:r>
            <a:r>
              <a:rPr lang="en-US" dirty="0"/>
              <a:t>Planning Guide 3.1.3(4)</a:t>
            </a:r>
            <a:r>
              <a:rPr lang="en-US" dirty="0" smtClean="0"/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Generator additions </a:t>
            </a:r>
            <a:r>
              <a:rPr lang="en-US" dirty="0" smtClean="0"/>
              <a:t>with Signed Interconnection Agreements but that DO NOT meet </a:t>
            </a:r>
            <a:r>
              <a:rPr lang="en-US" dirty="0"/>
              <a:t>Planning Guide Section 6.9 criteria in study region at time of study will be added to the case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4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561523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1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Stakeholder Comments Also Welcomed Through:</a:t>
            </a:r>
          </a:p>
          <a:p>
            <a:pPr marL="0" indent="0" algn="ctr">
              <a:buNone/>
            </a:pPr>
            <a:r>
              <a:rPr lang="en-US" sz="2000" dirty="0"/>
              <a:t>	</a:t>
            </a:r>
            <a:r>
              <a:rPr lang="en-US" sz="2000" dirty="0" smtClean="0"/>
              <a:t>rpg@ercot.com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c34af464-7aa1-4edd-9be4-83dffc1cb92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5540</TotalTime>
  <Words>324</Words>
  <Application>Microsoft Office PowerPoint</Application>
  <PresentationFormat>On-screen Show (4:3)</PresentationFormat>
  <Paragraphs>90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Courier New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Far West Texas Transmission Project in June Endorsed by ERCOT BOD in 2017</vt:lpstr>
      <vt:lpstr>Culberson Loop Load Forecast Since 2016</vt:lpstr>
      <vt:lpstr>Overview</vt:lpstr>
      <vt:lpstr>Study Procedure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Billo, Jeffrey</cp:lastModifiedBy>
  <cp:revision>121</cp:revision>
  <cp:lastPrinted>2016-01-21T20:53:15Z</cp:lastPrinted>
  <dcterms:created xsi:type="dcterms:W3CDTF">2016-01-21T15:20:31Z</dcterms:created>
  <dcterms:modified xsi:type="dcterms:W3CDTF">2018-02-26T15:01:13Z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