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5" r:id="rId8"/>
    <p:sldId id="262" r:id="rId9"/>
    <p:sldId id="263" r:id="rId10"/>
    <p:sldId id="264"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snapToObjects="1">
      <p:cViewPr varScale="1">
        <p:scale>
          <a:sx n="107" d="100"/>
          <a:sy n="107" d="100"/>
        </p:scale>
        <p:origin x="736"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3C607-2776-BD40-84DE-FFB0D153F8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1D063F-9260-F14A-ADAE-CAC03866F1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C8A564-3BE5-C34B-BECA-DC5DDC4DFDC8}"/>
              </a:ext>
            </a:extLst>
          </p:cNvPr>
          <p:cNvSpPr>
            <a:spLocks noGrp="1"/>
          </p:cNvSpPr>
          <p:nvPr>
            <p:ph type="dt" sz="half" idx="10"/>
          </p:nvPr>
        </p:nvSpPr>
        <p:spPr/>
        <p:txBody>
          <a:bodyPr/>
          <a:lstStyle/>
          <a:p>
            <a:fld id="{19035421-C485-3C48-BAA3-0DD98D4133AC}" type="datetimeFigureOut">
              <a:rPr lang="en-US" smtClean="0"/>
              <a:t>2/26/18</a:t>
            </a:fld>
            <a:endParaRPr lang="en-US"/>
          </a:p>
        </p:txBody>
      </p:sp>
      <p:sp>
        <p:nvSpPr>
          <p:cNvPr id="5" name="Footer Placeholder 4">
            <a:extLst>
              <a:ext uri="{FF2B5EF4-FFF2-40B4-BE49-F238E27FC236}">
                <a16:creationId xmlns:a16="http://schemas.microsoft.com/office/drawing/2014/main" id="{F4A0E85B-EF13-8E4E-9C72-F15186F7A6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102731-D1C1-2447-BEE7-C9F93F680ABA}"/>
              </a:ext>
            </a:extLst>
          </p:cNvPr>
          <p:cNvSpPr>
            <a:spLocks noGrp="1"/>
          </p:cNvSpPr>
          <p:nvPr>
            <p:ph type="sldNum" sz="quarter" idx="12"/>
          </p:nvPr>
        </p:nvSpPr>
        <p:spPr/>
        <p:txBody>
          <a:bodyPr/>
          <a:lstStyle/>
          <a:p>
            <a:fld id="{918560EB-7CA0-A448-B5D1-A8105556132A}" type="slidenum">
              <a:rPr lang="en-US" smtClean="0"/>
              <a:t>‹#›</a:t>
            </a:fld>
            <a:endParaRPr lang="en-US"/>
          </a:p>
        </p:txBody>
      </p:sp>
    </p:spTree>
    <p:extLst>
      <p:ext uri="{BB962C8B-B14F-4D97-AF65-F5344CB8AC3E}">
        <p14:creationId xmlns:p14="http://schemas.microsoft.com/office/powerpoint/2010/main" val="2699340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6B230-A64C-4540-82F7-72CF51980E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49C77D-D060-3B4B-A1F4-55170D34D77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C4E8D9-7CEE-1946-9B45-F92B8F645BF7}"/>
              </a:ext>
            </a:extLst>
          </p:cNvPr>
          <p:cNvSpPr>
            <a:spLocks noGrp="1"/>
          </p:cNvSpPr>
          <p:nvPr>
            <p:ph type="dt" sz="half" idx="10"/>
          </p:nvPr>
        </p:nvSpPr>
        <p:spPr/>
        <p:txBody>
          <a:bodyPr/>
          <a:lstStyle/>
          <a:p>
            <a:fld id="{19035421-C485-3C48-BAA3-0DD98D4133AC}" type="datetimeFigureOut">
              <a:rPr lang="en-US" smtClean="0"/>
              <a:t>2/26/18</a:t>
            </a:fld>
            <a:endParaRPr lang="en-US"/>
          </a:p>
        </p:txBody>
      </p:sp>
      <p:sp>
        <p:nvSpPr>
          <p:cNvPr id="5" name="Footer Placeholder 4">
            <a:extLst>
              <a:ext uri="{FF2B5EF4-FFF2-40B4-BE49-F238E27FC236}">
                <a16:creationId xmlns:a16="http://schemas.microsoft.com/office/drawing/2014/main" id="{83A6D735-D11C-384A-A6F8-62EC02E9B8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73A7B8-92F9-934E-8CE6-9280FCC8B006}"/>
              </a:ext>
            </a:extLst>
          </p:cNvPr>
          <p:cNvSpPr>
            <a:spLocks noGrp="1"/>
          </p:cNvSpPr>
          <p:nvPr>
            <p:ph type="sldNum" sz="quarter" idx="12"/>
          </p:nvPr>
        </p:nvSpPr>
        <p:spPr/>
        <p:txBody>
          <a:bodyPr/>
          <a:lstStyle/>
          <a:p>
            <a:fld id="{918560EB-7CA0-A448-B5D1-A8105556132A}" type="slidenum">
              <a:rPr lang="en-US" smtClean="0"/>
              <a:t>‹#›</a:t>
            </a:fld>
            <a:endParaRPr lang="en-US"/>
          </a:p>
        </p:txBody>
      </p:sp>
    </p:spTree>
    <p:extLst>
      <p:ext uri="{BB962C8B-B14F-4D97-AF65-F5344CB8AC3E}">
        <p14:creationId xmlns:p14="http://schemas.microsoft.com/office/powerpoint/2010/main" val="800462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A3D274-FB2A-D846-9894-D997B8FF74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3B62AB-7194-D145-A9EA-616F810A674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614058-200E-8749-BE60-099B7AF7DFD4}"/>
              </a:ext>
            </a:extLst>
          </p:cNvPr>
          <p:cNvSpPr>
            <a:spLocks noGrp="1"/>
          </p:cNvSpPr>
          <p:nvPr>
            <p:ph type="dt" sz="half" idx="10"/>
          </p:nvPr>
        </p:nvSpPr>
        <p:spPr/>
        <p:txBody>
          <a:bodyPr/>
          <a:lstStyle/>
          <a:p>
            <a:fld id="{19035421-C485-3C48-BAA3-0DD98D4133AC}" type="datetimeFigureOut">
              <a:rPr lang="en-US" smtClean="0"/>
              <a:t>2/26/18</a:t>
            </a:fld>
            <a:endParaRPr lang="en-US"/>
          </a:p>
        </p:txBody>
      </p:sp>
      <p:sp>
        <p:nvSpPr>
          <p:cNvPr id="5" name="Footer Placeholder 4">
            <a:extLst>
              <a:ext uri="{FF2B5EF4-FFF2-40B4-BE49-F238E27FC236}">
                <a16:creationId xmlns:a16="http://schemas.microsoft.com/office/drawing/2014/main" id="{46B04A06-7BF2-0148-9F9F-374959E136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86B3AC-A581-4842-84EB-5BA783410745}"/>
              </a:ext>
            </a:extLst>
          </p:cNvPr>
          <p:cNvSpPr>
            <a:spLocks noGrp="1"/>
          </p:cNvSpPr>
          <p:nvPr>
            <p:ph type="sldNum" sz="quarter" idx="12"/>
          </p:nvPr>
        </p:nvSpPr>
        <p:spPr/>
        <p:txBody>
          <a:bodyPr/>
          <a:lstStyle/>
          <a:p>
            <a:fld id="{918560EB-7CA0-A448-B5D1-A8105556132A}" type="slidenum">
              <a:rPr lang="en-US" smtClean="0"/>
              <a:t>‹#›</a:t>
            </a:fld>
            <a:endParaRPr lang="en-US"/>
          </a:p>
        </p:txBody>
      </p:sp>
    </p:spTree>
    <p:extLst>
      <p:ext uri="{BB962C8B-B14F-4D97-AF65-F5344CB8AC3E}">
        <p14:creationId xmlns:p14="http://schemas.microsoft.com/office/powerpoint/2010/main" val="2696920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731E2-9791-914D-AD72-2CB3941209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9C7DA0-1FBE-774D-8F36-99FEAD5BF5D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7D2F51-2452-7445-9663-A7311A8FB461}"/>
              </a:ext>
            </a:extLst>
          </p:cNvPr>
          <p:cNvSpPr>
            <a:spLocks noGrp="1"/>
          </p:cNvSpPr>
          <p:nvPr>
            <p:ph type="dt" sz="half" idx="10"/>
          </p:nvPr>
        </p:nvSpPr>
        <p:spPr/>
        <p:txBody>
          <a:bodyPr/>
          <a:lstStyle/>
          <a:p>
            <a:fld id="{19035421-C485-3C48-BAA3-0DD98D4133AC}" type="datetimeFigureOut">
              <a:rPr lang="en-US" smtClean="0"/>
              <a:t>2/26/18</a:t>
            </a:fld>
            <a:endParaRPr lang="en-US"/>
          </a:p>
        </p:txBody>
      </p:sp>
      <p:sp>
        <p:nvSpPr>
          <p:cNvPr id="5" name="Footer Placeholder 4">
            <a:extLst>
              <a:ext uri="{FF2B5EF4-FFF2-40B4-BE49-F238E27FC236}">
                <a16:creationId xmlns:a16="http://schemas.microsoft.com/office/drawing/2014/main" id="{6D1A2C8F-9CA3-9347-927A-2C00309C65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44E158-0B95-8743-919F-DF488C679E0B}"/>
              </a:ext>
            </a:extLst>
          </p:cNvPr>
          <p:cNvSpPr>
            <a:spLocks noGrp="1"/>
          </p:cNvSpPr>
          <p:nvPr>
            <p:ph type="sldNum" sz="quarter" idx="12"/>
          </p:nvPr>
        </p:nvSpPr>
        <p:spPr/>
        <p:txBody>
          <a:bodyPr/>
          <a:lstStyle/>
          <a:p>
            <a:fld id="{918560EB-7CA0-A448-B5D1-A8105556132A}" type="slidenum">
              <a:rPr lang="en-US" smtClean="0"/>
              <a:t>‹#›</a:t>
            </a:fld>
            <a:endParaRPr lang="en-US"/>
          </a:p>
        </p:txBody>
      </p:sp>
    </p:spTree>
    <p:extLst>
      <p:ext uri="{BB962C8B-B14F-4D97-AF65-F5344CB8AC3E}">
        <p14:creationId xmlns:p14="http://schemas.microsoft.com/office/powerpoint/2010/main" val="3832530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FD594-11BF-0F40-B2ED-4741D2D5CD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9039BA-F0FF-DE4E-AA03-C17EFCC6AE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F675218-FF5B-A641-9F1B-00B2F994AE20}"/>
              </a:ext>
            </a:extLst>
          </p:cNvPr>
          <p:cNvSpPr>
            <a:spLocks noGrp="1"/>
          </p:cNvSpPr>
          <p:nvPr>
            <p:ph type="dt" sz="half" idx="10"/>
          </p:nvPr>
        </p:nvSpPr>
        <p:spPr/>
        <p:txBody>
          <a:bodyPr/>
          <a:lstStyle/>
          <a:p>
            <a:fld id="{19035421-C485-3C48-BAA3-0DD98D4133AC}" type="datetimeFigureOut">
              <a:rPr lang="en-US" smtClean="0"/>
              <a:t>2/26/18</a:t>
            </a:fld>
            <a:endParaRPr lang="en-US"/>
          </a:p>
        </p:txBody>
      </p:sp>
      <p:sp>
        <p:nvSpPr>
          <p:cNvPr id="5" name="Footer Placeholder 4">
            <a:extLst>
              <a:ext uri="{FF2B5EF4-FFF2-40B4-BE49-F238E27FC236}">
                <a16:creationId xmlns:a16="http://schemas.microsoft.com/office/drawing/2014/main" id="{F2FE692F-F430-1640-ACED-E5A3CBCCA8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55AB98-4637-2B47-8BF7-2CA031F4A16E}"/>
              </a:ext>
            </a:extLst>
          </p:cNvPr>
          <p:cNvSpPr>
            <a:spLocks noGrp="1"/>
          </p:cNvSpPr>
          <p:nvPr>
            <p:ph type="sldNum" sz="quarter" idx="12"/>
          </p:nvPr>
        </p:nvSpPr>
        <p:spPr/>
        <p:txBody>
          <a:bodyPr/>
          <a:lstStyle/>
          <a:p>
            <a:fld id="{918560EB-7CA0-A448-B5D1-A8105556132A}" type="slidenum">
              <a:rPr lang="en-US" smtClean="0"/>
              <a:t>‹#›</a:t>
            </a:fld>
            <a:endParaRPr lang="en-US"/>
          </a:p>
        </p:txBody>
      </p:sp>
    </p:spTree>
    <p:extLst>
      <p:ext uri="{BB962C8B-B14F-4D97-AF65-F5344CB8AC3E}">
        <p14:creationId xmlns:p14="http://schemas.microsoft.com/office/powerpoint/2010/main" val="2450956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3B12A-BFF7-D04D-A6AC-468A9AA7E3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18A9D9-14B6-604B-9E87-74D52247539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6029F6F-5FDF-334B-9E35-23FE651517D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3562511-F1A2-AC4B-9E91-317E7FC647D8}"/>
              </a:ext>
            </a:extLst>
          </p:cNvPr>
          <p:cNvSpPr>
            <a:spLocks noGrp="1"/>
          </p:cNvSpPr>
          <p:nvPr>
            <p:ph type="dt" sz="half" idx="10"/>
          </p:nvPr>
        </p:nvSpPr>
        <p:spPr/>
        <p:txBody>
          <a:bodyPr/>
          <a:lstStyle/>
          <a:p>
            <a:fld id="{19035421-C485-3C48-BAA3-0DD98D4133AC}" type="datetimeFigureOut">
              <a:rPr lang="en-US" smtClean="0"/>
              <a:t>2/26/18</a:t>
            </a:fld>
            <a:endParaRPr lang="en-US"/>
          </a:p>
        </p:txBody>
      </p:sp>
      <p:sp>
        <p:nvSpPr>
          <p:cNvPr id="6" name="Footer Placeholder 5">
            <a:extLst>
              <a:ext uri="{FF2B5EF4-FFF2-40B4-BE49-F238E27FC236}">
                <a16:creationId xmlns:a16="http://schemas.microsoft.com/office/drawing/2014/main" id="{47DC891B-03B8-BA4B-BF3E-F4AA885BF9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8DBC97-56A8-704A-BDA1-AFCD1449ACAA}"/>
              </a:ext>
            </a:extLst>
          </p:cNvPr>
          <p:cNvSpPr>
            <a:spLocks noGrp="1"/>
          </p:cNvSpPr>
          <p:nvPr>
            <p:ph type="sldNum" sz="quarter" idx="12"/>
          </p:nvPr>
        </p:nvSpPr>
        <p:spPr/>
        <p:txBody>
          <a:bodyPr/>
          <a:lstStyle/>
          <a:p>
            <a:fld id="{918560EB-7CA0-A448-B5D1-A8105556132A}" type="slidenum">
              <a:rPr lang="en-US" smtClean="0"/>
              <a:t>‹#›</a:t>
            </a:fld>
            <a:endParaRPr lang="en-US"/>
          </a:p>
        </p:txBody>
      </p:sp>
    </p:spTree>
    <p:extLst>
      <p:ext uri="{BB962C8B-B14F-4D97-AF65-F5344CB8AC3E}">
        <p14:creationId xmlns:p14="http://schemas.microsoft.com/office/powerpoint/2010/main" val="3948801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AB493-8029-CD41-91FD-F9C05B503A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9EF1C4-B20C-344F-83B6-8575539640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EE52E58-72CC-D24C-A403-2931FA53266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BF3DA86-BB47-644C-8CF5-4A457CD569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8E1C6B0-CC37-E74D-B3EA-281466C841F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F5CD4FF-2E10-C94A-B8C3-D0767C337BBD}"/>
              </a:ext>
            </a:extLst>
          </p:cNvPr>
          <p:cNvSpPr>
            <a:spLocks noGrp="1"/>
          </p:cNvSpPr>
          <p:nvPr>
            <p:ph type="dt" sz="half" idx="10"/>
          </p:nvPr>
        </p:nvSpPr>
        <p:spPr/>
        <p:txBody>
          <a:bodyPr/>
          <a:lstStyle/>
          <a:p>
            <a:fld id="{19035421-C485-3C48-BAA3-0DD98D4133AC}" type="datetimeFigureOut">
              <a:rPr lang="en-US" smtClean="0"/>
              <a:t>2/26/18</a:t>
            </a:fld>
            <a:endParaRPr lang="en-US"/>
          </a:p>
        </p:txBody>
      </p:sp>
      <p:sp>
        <p:nvSpPr>
          <p:cNvPr id="8" name="Footer Placeholder 7">
            <a:extLst>
              <a:ext uri="{FF2B5EF4-FFF2-40B4-BE49-F238E27FC236}">
                <a16:creationId xmlns:a16="http://schemas.microsoft.com/office/drawing/2014/main" id="{963D29AF-CE83-8C46-AF5A-1EB089B13E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0D0BBAD-530B-A24E-8D17-BEC12160A052}"/>
              </a:ext>
            </a:extLst>
          </p:cNvPr>
          <p:cNvSpPr>
            <a:spLocks noGrp="1"/>
          </p:cNvSpPr>
          <p:nvPr>
            <p:ph type="sldNum" sz="quarter" idx="12"/>
          </p:nvPr>
        </p:nvSpPr>
        <p:spPr/>
        <p:txBody>
          <a:bodyPr/>
          <a:lstStyle/>
          <a:p>
            <a:fld id="{918560EB-7CA0-A448-B5D1-A8105556132A}" type="slidenum">
              <a:rPr lang="en-US" smtClean="0"/>
              <a:t>‹#›</a:t>
            </a:fld>
            <a:endParaRPr lang="en-US"/>
          </a:p>
        </p:txBody>
      </p:sp>
    </p:spTree>
    <p:extLst>
      <p:ext uri="{BB962C8B-B14F-4D97-AF65-F5344CB8AC3E}">
        <p14:creationId xmlns:p14="http://schemas.microsoft.com/office/powerpoint/2010/main" val="2028458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97E8B-AE09-654A-AD86-94117BF446C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07EA86D-ACDB-6941-B4EC-8CC38808ABB0}"/>
              </a:ext>
            </a:extLst>
          </p:cNvPr>
          <p:cNvSpPr>
            <a:spLocks noGrp="1"/>
          </p:cNvSpPr>
          <p:nvPr>
            <p:ph type="dt" sz="half" idx="10"/>
          </p:nvPr>
        </p:nvSpPr>
        <p:spPr/>
        <p:txBody>
          <a:bodyPr/>
          <a:lstStyle/>
          <a:p>
            <a:fld id="{19035421-C485-3C48-BAA3-0DD98D4133AC}" type="datetimeFigureOut">
              <a:rPr lang="en-US" smtClean="0"/>
              <a:t>2/26/18</a:t>
            </a:fld>
            <a:endParaRPr lang="en-US"/>
          </a:p>
        </p:txBody>
      </p:sp>
      <p:sp>
        <p:nvSpPr>
          <p:cNvPr id="4" name="Footer Placeholder 3">
            <a:extLst>
              <a:ext uri="{FF2B5EF4-FFF2-40B4-BE49-F238E27FC236}">
                <a16:creationId xmlns:a16="http://schemas.microsoft.com/office/drawing/2014/main" id="{EF577996-95C1-5C43-9291-59913E0DC5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EE2B290-5EDF-F447-871F-FE4281D0F5B7}"/>
              </a:ext>
            </a:extLst>
          </p:cNvPr>
          <p:cNvSpPr>
            <a:spLocks noGrp="1"/>
          </p:cNvSpPr>
          <p:nvPr>
            <p:ph type="sldNum" sz="quarter" idx="12"/>
          </p:nvPr>
        </p:nvSpPr>
        <p:spPr/>
        <p:txBody>
          <a:bodyPr/>
          <a:lstStyle/>
          <a:p>
            <a:fld id="{918560EB-7CA0-A448-B5D1-A8105556132A}" type="slidenum">
              <a:rPr lang="en-US" smtClean="0"/>
              <a:t>‹#›</a:t>
            </a:fld>
            <a:endParaRPr lang="en-US"/>
          </a:p>
        </p:txBody>
      </p:sp>
    </p:spTree>
    <p:extLst>
      <p:ext uri="{BB962C8B-B14F-4D97-AF65-F5344CB8AC3E}">
        <p14:creationId xmlns:p14="http://schemas.microsoft.com/office/powerpoint/2010/main" val="3377379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B14894-DAC9-9048-B319-730EE0B41952}"/>
              </a:ext>
            </a:extLst>
          </p:cNvPr>
          <p:cNvSpPr>
            <a:spLocks noGrp="1"/>
          </p:cNvSpPr>
          <p:nvPr>
            <p:ph type="dt" sz="half" idx="10"/>
          </p:nvPr>
        </p:nvSpPr>
        <p:spPr/>
        <p:txBody>
          <a:bodyPr/>
          <a:lstStyle/>
          <a:p>
            <a:fld id="{19035421-C485-3C48-BAA3-0DD98D4133AC}" type="datetimeFigureOut">
              <a:rPr lang="en-US" smtClean="0"/>
              <a:t>2/26/18</a:t>
            </a:fld>
            <a:endParaRPr lang="en-US"/>
          </a:p>
        </p:txBody>
      </p:sp>
      <p:sp>
        <p:nvSpPr>
          <p:cNvPr id="3" name="Footer Placeholder 2">
            <a:extLst>
              <a:ext uri="{FF2B5EF4-FFF2-40B4-BE49-F238E27FC236}">
                <a16:creationId xmlns:a16="http://schemas.microsoft.com/office/drawing/2014/main" id="{CEDA144F-C8D2-774B-8ADF-97151915FEB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EEDD3F-D263-A541-BBE7-34DB986A4F85}"/>
              </a:ext>
            </a:extLst>
          </p:cNvPr>
          <p:cNvSpPr>
            <a:spLocks noGrp="1"/>
          </p:cNvSpPr>
          <p:nvPr>
            <p:ph type="sldNum" sz="quarter" idx="12"/>
          </p:nvPr>
        </p:nvSpPr>
        <p:spPr/>
        <p:txBody>
          <a:bodyPr/>
          <a:lstStyle/>
          <a:p>
            <a:fld id="{918560EB-7CA0-A448-B5D1-A8105556132A}" type="slidenum">
              <a:rPr lang="en-US" smtClean="0"/>
              <a:t>‹#›</a:t>
            </a:fld>
            <a:endParaRPr lang="en-US"/>
          </a:p>
        </p:txBody>
      </p:sp>
    </p:spTree>
    <p:extLst>
      <p:ext uri="{BB962C8B-B14F-4D97-AF65-F5344CB8AC3E}">
        <p14:creationId xmlns:p14="http://schemas.microsoft.com/office/powerpoint/2010/main" val="1879586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B5FC8-5256-5D48-AEE3-ABB2A65A98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1495BC9-91FC-B246-8975-92DC6AF8E3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01F937C-21D2-E449-927F-10FC3BD5CF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AD5500D-89F8-CD44-8CBA-CEAA437BD28C}"/>
              </a:ext>
            </a:extLst>
          </p:cNvPr>
          <p:cNvSpPr>
            <a:spLocks noGrp="1"/>
          </p:cNvSpPr>
          <p:nvPr>
            <p:ph type="dt" sz="half" idx="10"/>
          </p:nvPr>
        </p:nvSpPr>
        <p:spPr/>
        <p:txBody>
          <a:bodyPr/>
          <a:lstStyle/>
          <a:p>
            <a:fld id="{19035421-C485-3C48-BAA3-0DD98D4133AC}" type="datetimeFigureOut">
              <a:rPr lang="en-US" smtClean="0"/>
              <a:t>2/26/18</a:t>
            </a:fld>
            <a:endParaRPr lang="en-US"/>
          </a:p>
        </p:txBody>
      </p:sp>
      <p:sp>
        <p:nvSpPr>
          <p:cNvPr id="6" name="Footer Placeholder 5">
            <a:extLst>
              <a:ext uri="{FF2B5EF4-FFF2-40B4-BE49-F238E27FC236}">
                <a16:creationId xmlns:a16="http://schemas.microsoft.com/office/drawing/2014/main" id="{3BF2E046-65F1-CB47-9534-06EA92A9A3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508A2A-E728-074A-ADB3-95E576CF564E}"/>
              </a:ext>
            </a:extLst>
          </p:cNvPr>
          <p:cNvSpPr>
            <a:spLocks noGrp="1"/>
          </p:cNvSpPr>
          <p:nvPr>
            <p:ph type="sldNum" sz="quarter" idx="12"/>
          </p:nvPr>
        </p:nvSpPr>
        <p:spPr/>
        <p:txBody>
          <a:bodyPr/>
          <a:lstStyle/>
          <a:p>
            <a:fld id="{918560EB-7CA0-A448-B5D1-A8105556132A}" type="slidenum">
              <a:rPr lang="en-US" smtClean="0"/>
              <a:t>‹#›</a:t>
            </a:fld>
            <a:endParaRPr lang="en-US"/>
          </a:p>
        </p:txBody>
      </p:sp>
    </p:spTree>
    <p:extLst>
      <p:ext uri="{BB962C8B-B14F-4D97-AF65-F5344CB8AC3E}">
        <p14:creationId xmlns:p14="http://schemas.microsoft.com/office/powerpoint/2010/main" val="1333008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3C84B-DAC0-564B-80E6-7CA987947C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BD052D4-65DE-1443-85BB-988A816734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A49B820-631E-4E43-8978-8B61D687FD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E446570-0B3F-E340-A41E-D6B174031174}"/>
              </a:ext>
            </a:extLst>
          </p:cNvPr>
          <p:cNvSpPr>
            <a:spLocks noGrp="1"/>
          </p:cNvSpPr>
          <p:nvPr>
            <p:ph type="dt" sz="half" idx="10"/>
          </p:nvPr>
        </p:nvSpPr>
        <p:spPr/>
        <p:txBody>
          <a:bodyPr/>
          <a:lstStyle/>
          <a:p>
            <a:fld id="{19035421-C485-3C48-BAA3-0DD98D4133AC}" type="datetimeFigureOut">
              <a:rPr lang="en-US" smtClean="0"/>
              <a:t>2/26/18</a:t>
            </a:fld>
            <a:endParaRPr lang="en-US"/>
          </a:p>
        </p:txBody>
      </p:sp>
      <p:sp>
        <p:nvSpPr>
          <p:cNvPr id="6" name="Footer Placeholder 5">
            <a:extLst>
              <a:ext uri="{FF2B5EF4-FFF2-40B4-BE49-F238E27FC236}">
                <a16:creationId xmlns:a16="http://schemas.microsoft.com/office/drawing/2014/main" id="{BF03506E-7616-064F-BD57-9E2A0E5765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F4A345-9847-2140-8A74-6E6252B4C56F}"/>
              </a:ext>
            </a:extLst>
          </p:cNvPr>
          <p:cNvSpPr>
            <a:spLocks noGrp="1"/>
          </p:cNvSpPr>
          <p:nvPr>
            <p:ph type="sldNum" sz="quarter" idx="12"/>
          </p:nvPr>
        </p:nvSpPr>
        <p:spPr/>
        <p:txBody>
          <a:bodyPr/>
          <a:lstStyle/>
          <a:p>
            <a:fld id="{918560EB-7CA0-A448-B5D1-A8105556132A}" type="slidenum">
              <a:rPr lang="en-US" smtClean="0"/>
              <a:t>‹#›</a:t>
            </a:fld>
            <a:endParaRPr lang="en-US"/>
          </a:p>
        </p:txBody>
      </p:sp>
    </p:spTree>
    <p:extLst>
      <p:ext uri="{BB962C8B-B14F-4D97-AF65-F5344CB8AC3E}">
        <p14:creationId xmlns:p14="http://schemas.microsoft.com/office/powerpoint/2010/main" val="619513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A7341E-6A11-704D-9F20-FC38DCC81D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A49379-A6CC-4D4A-9694-887E0B08AF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A8B6A6-6935-AD43-B508-DDB9E028A2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035421-C485-3C48-BAA3-0DD98D4133AC}" type="datetimeFigureOut">
              <a:rPr lang="en-US" smtClean="0"/>
              <a:t>2/26/18</a:t>
            </a:fld>
            <a:endParaRPr lang="en-US"/>
          </a:p>
        </p:txBody>
      </p:sp>
      <p:sp>
        <p:nvSpPr>
          <p:cNvPr id="5" name="Footer Placeholder 4">
            <a:extLst>
              <a:ext uri="{FF2B5EF4-FFF2-40B4-BE49-F238E27FC236}">
                <a16:creationId xmlns:a16="http://schemas.microsoft.com/office/drawing/2014/main" id="{4F79DBA0-F6BD-444F-A41E-3713529E4C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706E051-91C7-5842-A4C3-4F669438A1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8560EB-7CA0-A448-B5D1-A8105556132A}" type="slidenum">
              <a:rPr lang="en-US" smtClean="0"/>
              <a:t>‹#›</a:t>
            </a:fld>
            <a:endParaRPr lang="en-US"/>
          </a:p>
        </p:txBody>
      </p:sp>
    </p:spTree>
    <p:extLst>
      <p:ext uri="{BB962C8B-B14F-4D97-AF65-F5344CB8AC3E}">
        <p14:creationId xmlns:p14="http://schemas.microsoft.com/office/powerpoint/2010/main" val="3447578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74E51-5F50-5643-A4F8-CECD18CC6B81}"/>
              </a:ext>
            </a:extLst>
          </p:cNvPr>
          <p:cNvSpPr>
            <a:spLocks noGrp="1"/>
          </p:cNvSpPr>
          <p:nvPr>
            <p:ph type="ctrTitle"/>
          </p:nvPr>
        </p:nvSpPr>
        <p:spPr/>
        <p:txBody>
          <a:bodyPr/>
          <a:lstStyle/>
          <a:p>
            <a:r>
              <a:rPr lang="en-US" dirty="0"/>
              <a:t>QSE Managers Working Group</a:t>
            </a:r>
          </a:p>
        </p:txBody>
      </p:sp>
      <p:sp>
        <p:nvSpPr>
          <p:cNvPr id="3" name="Subtitle 2">
            <a:extLst>
              <a:ext uri="{FF2B5EF4-FFF2-40B4-BE49-F238E27FC236}">
                <a16:creationId xmlns:a16="http://schemas.microsoft.com/office/drawing/2014/main" id="{D21E2158-CC0D-594C-88CE-E68E9C0053D3}"/>
              </a:ext>
            </a:extLst>
          </p:cNvPr>
          <p:cNvSpPr>
            <a:spLocks noGrp="1"/>
          </p:cNvSpPr>
          <p:nvPr>
            <p:ph type="subTitle" idx="1"/>
          </p:nvPr>
        </p:nvSpPr>
        <p:spPr/>
        <p:txBody>
          <a:bodyPr/>
          <a:lstStyle/>
          <a:p>
            <a:r>
              <a:rPr lang="en-US" dirty="0"/>
              <a:t>2/28/2018 WMS Update</a:t>
            </a:r>
          </a:p>
        </p:txBody>
      </p:sp>
    </p:spTree>
    <p:extLst>
      <p:ext uri="{BB962C8B-B14F-4D97-AF65-F5344CB8AC3E}">
        <p14:creationId xmlns:p14="http://schemas.microsoft.com/office/powerpoint/2010/main" val="3262971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7B7A8-515A-4E46-9AEC-0BBFF37B312E}"/>
              </a:ext>
            </a:extLst>
          </p:cNvPr>
          <p:cNvSpPr>
            <a:spLocks noGrp="1"/>
          </p:cNvSpPr>
          <p:nvPr>
            <p:ph type="title"/>
          </p:nvPr>
        </p:nvSpPr>
        <p:spPr/>
        <p:txBody>
          <a:bodyPr/>
          <a:lstStyle/>
          <a:p>
            <a:r>
              <a:rPr lang="en-US" dirty="0"/>
              <a:t>Recent Increase in the Minimum RRS Requirement</a:t>
            </a:r>
          </a:p>
        </p:txBody>
      </p:sp>
      <p:sp>
        <p:nvSpPr>
          <p:cNvPr id="3" name="Content Placeholder 2">
            <a:extLst>
              <a:ext uri="{FF2B5EF4-FFF2-40B4-BE49-F238E27FC236}">
                <a16:creationId xmlns:a16="http://schemas.microsoft.com/office/drawing/2014/main" id="{A6A7FC6F-C8DB-FB4A-A273-DC780A7BEB6A}"/>
              </a:ext>
            </a:extLst>
          </p:cNvPr>
          <p:cNvSpPr>
            <a:spLocks noGrp="1"/>
          </p:cNvSpPr>
          <p:nvPr>
            <p:ph idx="1"/>
          </p:nvPr>
        </p:nvSpPr>
        <p:spPr/>
        <p:txBody>
          <a:bodyPr/>
          <a:lstStyle/>
          <a:p>
            <a:r>
              <a:rPr lang="en-US" dirty="0"/>
              <a:t>Discussion about the impact of resource mix on RRS requirements</a:t>
            </a:r>
          </a:p>
          <a:p>
            <a:r>
              <a:rPr lang="en-US" dirty="0"/>
              <a:t>Increase is due to different performance requirements for different resources, total inertia, and other factors</a:t>
            </a:r>
          </a:p>
          <a:p>
            <a:r>
              <a:rPr lang="en-US" dirty="0"/>
              <a:t>Seeking input from load serving entities, end use consumers, and affected resource owners. </a:t>
            </a:r>
          </a:p>
        </p:txBody>
      </p:sp>
    </p:spTree>
    <p:extLst>
      <p:ext uri="{BB962C8B-B14F-4D97-AF65-F5344CB8AC3E}">
        <p14:creationId xmlns:p14="http://schemas.microsoft.com/office/powerpoint/2010/main" val="1854394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05FCC-7357-D043-9477-03EA7A019461}"/>
              </a:ext>
            </a:extLst>
          </p:cNvPr>
          <p:cNvSpPr>
            <a:spLocks noGrp="1"/>
          </p:cNvSpPr>
          <p:nvPr>
            <p:ph type="title"/>
          </p:nvPr>
        </p:nvSpPr>
        <p:spPr/>
        <p:txBody>
          <a:bodyPr/>
          <a:lstStyle/>
          <a:p>
            <a:r>
              <a:rPr lang="en-US" dirty="0"/>
              <a:t>No Discussion on Southern Cross Directive 10</a:t>
            </a:r>
          </a:p>
        </p:txBody>
      </p:sp>
      <p:sp>
        <p:nvSpPr>
          <p:cNvPr id="3" name="Content Placeholder 2">
            <a:extLst>
              <a:ext uri="{FF2B5EF4-FFF2-40B4-BE49-F238E27FC236}">
                <a16:creationId xmlns:a16="http://schemas.microsoft.com/office/drawing/2014/main" id="{ABB15DEE-F8C1-8A4A-A885-021EA2637969}"/>
              </a:ext>
            </a:extLst>
          </p:cNvPr>
          <p:cNvSpPr>
            <a:spLocks noGrp="1"/>
          </p:cNvSpPr>
          <p:nvPr>
            <p:ph idx="1"/>
          </p:nvPr>
        </p:nvSpPr>
        <p:spPr/>
        <p:txBody>
          <a:bodyPr/>
          <a:lstStyle/>
          <a:p>
            <a:r>
              <a:rPr lang="en-US" dirty="0"/>
              <a:t>Due to change in meeting date and unavailability of some commenters, this discussion was deferred for </a:t>
            </a:r>
            <a:r>
              <a:rPr lang="en-US"/>
              <a:t>one month.</a:t>
            </a:r>
            <a:endParaRPr lang="en-US" dirty="0"/>
          </a:p>
        </p:txBody>
      </p:sp>
    </p:spTree>
    <p:extLst>
      <p:ext uri="{BB962C8B-B14F-4D97-AF65-F5344CB8AC3E}">
        <p14:creationId xmlns:p14="http://schemas.microsoft.com/office/powerpoint/2010/main" val="76822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25255-A629-9C4A-B71C-DB6E032197C9}"/>
              </a:ext>
            </a:extLst>
          </p:cNvPr>
          <p:cNvSpPr>
            <a:spLocks noGrp="1"/>
          </p:cNvSpPr>
          <p:nvPr>
            <p:ph type="title"/>
          </p:nvPr>
        </p:nvSpPr>
        <p:spPr/>
        <p:txBody>
          <a:bodyPr/>
          <a:lstStyle/>
          <a:p>
            <a:r>
              <a:rPr lang="en-US" dirty="0"/>
              <a:t>Monthly Report Review</a:t>
            </a:r>
          </a:p>
        </p:txBody>
      </p:sp>
      <p:sp>
        <p:nvSpPr>
          <p:cNvPr id="3" name="Content Placeholder 2">
            <a:extLst>
              <a:ext uri="{FF2B5EF4-FFF2-40B4-BE49-F238E27FC236}">
                <a16:creationId xmlns:a16="http://schemas.microsoft.com/office/drawing/2014/main" id="{EFF01B8A-C935-F346-96BE-DF84D179872F}"/>
              </a:ext>
            </a:extLst>
          </p:cNvPr>
          <p:cNvSpPr>
            <a:spLocks noGrp="1"/>
          </p:cNvSpPr>
          <p:nvPr>
            <p:ph idx="1"/>
          </p:nvPr>
        </p:nvSpPr>
        <p:spPr/>
        <p:txBody>
          <a:bodyPr>
            <a:normAutofit fontScale="92500" lnSpcReduction="10000"/>
          </a:bodyPr>
          <a:lstStyle/>
          <a:p>
            <a:r>
              <a:rPr lang="en-US" dirty="0"/>
              <a:t>Each month, we review market reports at the request of WMS.</a:t>
            </a:r>
          </a:p>
          <a:p>
            <a:r>
              <a:rPr lang="en-US" dirty="0"/>
              <a:t>This month, discussion focused on the “Percentage of Real-Time Load Transacted in DAM ” report. </a:t>
            </a:r>
          </a:p>
          <a:p>
            <a:r>
              <a:rPr lang="en-US" dirty="0"/>
              <a:t>Questions arose about whether the report is capable of showing the amount of load hedged or provide transparency </a:t>
            </a:r>
          </a:p>
          <a:p>
            <a:r>
              <a:rPr lang="en-US" dirty="0"/>
              <a:t>We request that parties interested in this report provide a statement about what the report is showing.</a:t>
            </a:r>
          </a:p>
          <a:p>
            <a:r>
              <a:rPr lang="en-US" dirty="0"/>
              <a:t>The calculation method for this metric was updated in November 2017. It is now defined as the net withdraw of DAM transactions at Load Zones (including energy purchases, sales, and point-to-point transactions) by QSEs that represent physical Load, divided by the total real-time Load. </a:t>
            </a:r>
            <a:endParaRPr lang="en-US" dirty="0">
              <a:effectLst/>
            </a:endParaRPr>
          </a:p>
          <a:p>
            <a:endParaRPr lang="en-US" dirty="0"/>
          </a:p>
        </p:txBody>
      </p:sp>
    </p:spTree>
    <p:extLst>
      <p:ext uri="{BB962C8B-B14F-4D97-AF65-F5344CB8AC3E}">
        <p14:creationId xmlns:p14="http://schemas.microsoft.com/office/powerpoint/2010/main" val="1894918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D2468-2B14-5E4E-A793-64F1123741DB}"/>
              </a:ext>
            </a:extLst>
          </p:cNvPr>
          <p:cNvSpPr>
            <a:spLocks noGrp="1"/>
          </p:cNvSpPr>
          <p:nvPr>
            <p:ph type="title"/>
          </p:nvPr>
        </p:nvSpPr>
        <p:spPr/>
        <p:txBody>
          <a:bodyPr/>
          <a:lstStyle/>
          <a:p>
            <a:r>
              <a:rPr lang="en-US" dirty="0"/>
              <a:t>Revision and Change Requests</a:t>
            </a:r>
          </a:p>
        </p:txBody>
      </p:sp>
      <p:sp>
        <p:nvSpPr>
          <p:cNvPr id="3" name="Content Placeholder 2">
            <a:extLst>
              <a:ext uri="{FF2B5EF4-FFF2-40B4-BE49-F238E27FC236}">
                <a16:creationId xmlns:a16="http://schemas.microsoft.com/office/drawing/2014/main" id="{551F023B-A217-D246-9007-73BB032FC584}"/>
              </a:ext>
            </a:extLst>
          </p:cNvPr>
          <p:cNvSpPr>
            <a:spLocks noGrp="1"/>
          </p:cNvSpPr>
          <p:nvPr>
            <p:ph idx="1"/>
          </p:nvPr>
        </p:nvSpPr>
        <p:spPr/>
        <p:txBody>
          <a:bodyPr/>
          <a:lstStyle/>
          <a:p>
            <a:r>
              <a:rPr lang="en-US" dirty="0"/>
              <a:t>SCR 795 – Wind forecast added to GTBD to include expected wind ramps over the next 5 minutes so it won’t come from regulation.  We had discussion of how the different K factors can overlap and double count some MW.  Disagreement about whether to this change before seeing more information about accuracy of data.  </a:t>
            </a:r>
          </a:p>
          <a:p>
            <a:r>
              <a:rPr lang="en-US" dirty="0"/>
              <a:t>NPRR 832 – ERCOT study showed that high RENA not associated with PUN LDFs.  Future presentations on high RENA causes.  Next month’s meeting will have more information on this topic.  Two future presentations.- one on the LDF methodology efficacy and one on RENA performances.  Vistra will ask to table for one more month.  </a:t>
            </a:r>
          </a:p>
          <a:p>
            <a:endParaRPr lang="en-US" dirty="0"/>
          </a:p>
        </p:txBody>
      </p:sp>
    </p:spTree>
    <p:extLst>
      <p:ext uri="{BB962C8B-B14F-4D97-AF65-F5344CB8AC3E}">
        <p14:creationId xmlns:p14="http://schemas.microsoft.com/office/powerpoint/2010/main" val="2459505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4C51E-7510-5C44-A1D7-DC6944F10206}"/>
              </a:ext>
            </a:extLst>
          </p:cNvPr>
          <p:cNvSpPr>
            <a:spLocks noGrp="1"/>
          </p:cNvSpPr>
          <p:nvPr>
            <p:ph type="title"/>
          </p:nvPr>
        </p:nvSpPr>
        <p:spPr/>
        <p:txBody>
          <a:bodyPr/>
          <a:lstStyle/>
          <a:p>
            <a:r>
              <a:rPr lang="en-US" dirty="0"/>
              <a:t>Revision and Change Requests</a:t>
            </a:r>
          </a:p>
        </p:txBody>
      </p:sp>
      <p:sp>
        <p:nvSpPr>
          <p:cNvPr id="3" name="Content Placeholder 2">
            <a:extLst>
              <a:ext uri="{FF2B5EF4-FFF2-40B4-BE49-F238E27FC236}">
                <a16:creationId xmlns:a16="http://schemas.microsoft.com/office/drawing/2014/main" id="{97CE7A90-300F-6047-9425-EF86C6C7B30D}"/>
              </a:ext>
            </a:extLst>
          </p:cNvPr>
          <p:cNvSpPr>
            <a:spLocks noGrp="1"/>
          </p:cNvSpPr>
          <p:nvPr>
            <p:ph idx="1"/>
          </p:nvPr>
        </p:nvSpPr>
        <p:spPr/>
        <p:txBody>
          <a:bodyPr>
            <a:normAutofit lnSpcReduction="10000"/>
          </a:bodyPr>
          <a:lstStyle/>
          <a:p>
            <a:r>
              <a:rPr lang="en-US" dirty="0"/>
              <a:t>NPRR 845 – “I can assure you, there are more RMR NPRRs coming”  We looked at the latest comments from ERCOT (Jan 17).  We discussed whether the RMR incentive factor payment should be given to costs that were intended to be capital costs, but no longer are. </a:t>
            </a:r>
          </a:p>
          <a:p>
            <a:r>
              <a:rPr lang="en-US" dirty="0"/>
              <a:t>NPRR 847 – Exceptional fuel costs incorporated in mitigated offer curves– ready to go for our next WMS agenda with ERCOT comments </a:t>
            </a:r>
          </a:p>
          <a:p>
            <a:r>
              <a:rPr lang="en-US" dirty="0"/>
              <a:t>NPRR 848 – discussion of history of curtailed load resources since the 80s.  Concerns that the additional risk in the responsive market could lead to some load resources exiting the market.  Others expressed that price transparency will result in improved load resource behavior. Lack of consensus.  Intend to vote at today’s WMS meeting.  </a:t>
            </a:r>
          </a:p>
          <a:p>
            <a:endParaRPr lang="en-US" dirty="0"/>
          </a:p>
          <a:p>
            <a:endParaRPr lang="en-US" dirty="0"/>
          </a:p>
        </p:txBody>
      </p:sp>
    </p:spTree>
    <p:extLst>
      <p:ext uri="{BB962C8B-B14F-4D97-AF65-F5344CB8AC3E}">
        <p14:creationId xmlns:p14="http://schemas.microsoft.com/office/powerpoint/2010/main" val="2674978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75FE-B6CB-0842-913D-728400008ACE}"/>
              </a:ext>
            </a:extLst>
          </p:cNvPr>
          <p:cNvSpPr>
            <a:spLocks noGrp="1"/>
          </p:cNvSpPr>
          <p:nvPr>
            <p:ph type="title"/>
          </p:nvPr>
        </p:nvSpPr>
        <p:spPr/>
        <p:txBody>
          <a:bodyPr/>
          <a:lstStyle/>
          <a:p>
            <a:r>
              <a:rPr lang="en-US" dirty="0"/>
              <a:t>Revision and Change Requests</a:t>
            </a:r>
          </a:p>
        </p:txBody>
      </p:sp>
      <p:sp>
        <p:nvSpPr>
          <p:cNvPr id="3" name="Content Placeholder 2">
            <a:extLst>
              <a:ext uri="{FF2B5EF4-FFF2-40B4-BE49-F238E27FC236}">
                <a16:creationId xmlns:a16="http://schemas.microsoft.com/office/drawing/2014/main" id="{A66E5A25-AC2F-AA4C-9817-3E0EF17FD14E}"/>
              </a:ext>
            </a:extLst>
          </p:cNvPr>
          <p:cNvSpPr>
            <a:spLocks noGrp="1"/>
          </p:cNvSpPr>
          <p:nvPr>
            <p:ph idx="1"/>
          </p:nvPr>
        </p:nvSpPr>
        <p:spPr/>
        <p:txBody>
          <a:bodyPr>
            <a:normAutofit/>
          </a:bodyPr>
          <a:lstStyle/>
          <a:p>
            <a:r>
              <a:rPr lang="en-US" dirty="0"/>
              <a:t>850 – ERCOT and Eric to work on topics on how to approach this large NPRR.</a:t>
            </a:r>
          </a:p>
          <a:p>
            <a:r>
              <a:rPr lang="en-US" dirty="0"/>
              <a:t>857 – Creation of Market Participant Role for DC Tie Operator – Little discussion occurred – Southern Cross offered that the company has committed to paying for the costs of this revision request.  This NPRR will segregate transmission functions and data availability into TSP and DC Tie Operator, among other changes.</a:t>
            </a:r>
          </a:p>
          <a:p>
            <a:pPr marL="0" indent="0">
              <a:buNone/>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481278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976B4-6A24-124C-B913-BDDD6C59DDAD}"/>
              </a:ext>
            </a:extLst>
          </p:cNvPr>
          <p:cNvSpPr>
            <a:spLocks noGrp="1"/>
          </p:cNvSpPr>
          <p:nvPr>
            <p:ph type="title"/>
          </p:nvPr>
        </p:nvSpPr>
        <p:spPr/>
        <p:txBody>
          <a:bodyPr/>
          <a:lstStyle/>
          <a:p>
            <a:r>
              <a:rPr lang="en-US" dirty="0"/>
              <a:t>Revision and Change Requests</a:t>
            </a:r>
          </a:p>
        </p:txBody>
      </p:sp>
      <p:sp>
        <p:nvSpPr>
          <p:cNvPr id="3" name="Content Placeholder 2">
            <a:extLst>
              <a:ext uri="{FF2B5EF4-FFF2-40B4-BE49-F238E27FC236}">
                <a16:creationId xmlns:a16="http://schemas.microsoft.com/office/drawing/2014/main" id="{B5EB539C-841C-7D4E-8745-EB22DDF0AE75}"/>
              </a:ext>
            </a:extLst>
          </p:cNvPr>
          <p:cNvSpPr>
            <a:spLocks noGrp="1"/>
          </p:cNvSpPr>
          <p:nvPr>
            <p:ph idx="1"/>
          </p:nvPr>
        </p:nvSpPr>
        <p:spPr/>
        <p:txBody>
          <a:bodyPr>
            <a:normAutofit lnSpcReduction="10000"/>
          </a:bodyPr>
          <a:lstStyle/>
          <a:p>
            <a:r>
              <a:rPr lang="en-US" dirty="0"/>
              <a:t>862 – Decision point on MRA evaluation process – will it be a new NPRR or will it be included in this NPRR?  - a mid march workshop will be held.  Next, discuss whether the NPRR is compliant with the rule.  Comments from Vistra and NRG.  Specifically, NRG and other participants want to make sure that ERCOT has broad discretion to not enter into an RMR agreement.  We will discuss this again at next month’s QMWG meeting.  </a:t>
            </a:r>
          </a:p>
          <a:p>
            <a:r>
              <a:rPr lang="en-US" dirty="0"/>
              <a:t>863 – presentations from STEC and Steel Mills on different paths to pay for PFR/governors in service.  No consensus on path forward yet.  Expectation of further comments or new NPRR from ERCOT Steel Mills.</a:t>
            </a:r>
          </a:p>
          <a:p>
            <a:endParaRPr lang="en-US" dirty="0"/>
          </a:p>
          <a:p>
            <a:endParaRPr lang="en-US" dirty="0"/>
          </a:p>
        </p:txBody>
      </p:sp>
    </p:spTree>
    <p:extLst>
      <p:ext uri="{BB962C8B-B14F-4D97-AF65-F5344CB8AC3E}">
        <p14:creationId xmlns:p14="http://schemas.microsoft.com/office/powerpoint/2010/main" val="291858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57A15-552C-0046-96D7-0AA8CA2CA621}"/>
              </a:ext>
            </a:extLst>
          </p:cNvPr>
          <p:cNvSpPr>
            <a:spLocks noGrp="1"/>
          </p:cNvSpPr>
          <p:nvPr>
            <p:ph type="title"/>
          </p:nvPr>
        </p:nvSpPr>
        <p:spPr/>
        <p:txBody>
          <a:bodyPr/>
          <a:lstStyle/>
          <a:p>
            <a:r>
              <a:rPr lang="en-US" dirty="0"/>
              <a:t>NPRR 864</a:t>
            </a:r>
          </a:p>
        </p:txBody>
      </p:sp>
      <p:sp>
        <p:nvSpPr>
          <p:cNvPr id="3" name="Content Placeholder 2">
            <a:extLst>
              <a:ext uri="{FF2B5EF4-FFF2-40B4-BE49-F238E27FC236}">
                <a16:creationId xmlns:a16="http://schemas.microsoft.com/office/drawing/2014/main" id="{39715949-A7E9-0344-B958-6F21A646BDE7}"/>
              </a:ext>
            </a:extLst>
          </p:cNvPr>
          <p:cNvSpPr>
            <a:spLocks noGrp="1"/>
          </p:cNvSpPr>
          <p:nvPr>
            <p:ph idx="1"/>
          </p:nvPr>
        </p:nvSpPr>
        <p:spPr/>
        <p:txBody>
          <a:bodyPr/>
          <a:lstStyle/>
          <a:p>
            <a:r>
              <a:rPr lang="en-US" dirty="0"/>
              <a:t>Discussion from ERCOT of scaling factors for costs for shorter start time units. </a:t>
            </a:r>
          </a:p>
        </p:txBody>
      </p:sp>
    </p:spTree>
    <p:extLst>
      <p:ext uri="{BB962C8B-B14F-4D97-AF65-F5344CB8AC3E}">
        <p14:creationId xmlns:p14="http://schemas.microsoft.com/office/powerpoint/2010/main" val="844369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6F73A-06B0-2A4A-9A63-7495924C2269}"/>
              </a:ext>
            </a:extLst>
          </p:cNvPr>
          <p:cNvSpPr>
            <a:spLocks noGrp="1"/>
          </p:cNvSpPr>
          <p:nvPr>
            <p:ph type="title"/>
          </p:nvPr>
        </p:nvSpPr>
        <p:spPr/>
        <p:txBody>
          <a:bodyPr/>
          <a:lstStyle/>
          <a:p>
            <a:r>
              <a:rPr lang="en-US" dirty="0"/>
              <a:t>Power Balance Penalty Curve Discussion</a:t>
            </a:r>
          </a:p>
        </p:txBody>
      </p:sp>
      <p:sp>
        <p:nvSpPr>
          <p:cNvPr id="3" name="Content Placeholder 2">
            <a:extLst>
              <a:ext uri="{FF2B5EF4-FFF2-40B4-BE49-F238E27FC236}">
                <a16:creationId xmlns:a16="http://schemas.microsoft.com/office/drawing/2014/main" id="{43DD2871-CF6E-3942-9C9D-99AFE46C1411}"/>
              </a:ext>
            </a:extLst>
          </p:cNvPr>
          <p:cNvSpPr>
            <a:spLocks noGrp="1"/>
          </p:cNvSpPr>
          <p:nvPr>
            <p:ph idx="1"/>
          </p:nvPr>
        </p:nvSpPr>
        <p:spPr/>
        <p:txBody>
          <a:bodyPr/>
          <a:lstStyle/>
          <a:p>
            <a:r>
              <a:rPr lang="en-US" dirty="0"/>
              <a:t>Discussion of the history of the curve and how it interacts with ORDC.</a:t>
            </a:r>
          </a:p>
          <a:p>
            <a:r>
              <a:rPr lang="en-US" dirty="0"/>
              <a:t>Next month, we expect discussion of possible revisions to the curve.</a:t>
            </a:r>
          </a:p>
          <a:p>
            <a:r>
              <a:rPr lang="en-US" dirty="0"/>
              <a:t>The curve picks up ramp rate shortages and the curve is currently, </a:t>
            </a:r>
            <a:r>
              <a:rPr lang="en-US" dirty="0" err="1"/>
              <a:t>genrally</a:t>
            </a:r>
            <a:r>
              <a:rPr lang="en-US" dirty="0"/>
              <a:t>, intended to reflect using regulation reserves in SCED.</a:t>
            </a:r>
          </a:p>
        </p:txBody>
      </p:sp>
    </p:spTree>
    <p:extLst>
      <p:ext uri="{BB962C8B-B14F-4D97-AF65-F5344CB8AC3E}">
        <p14:creationId xmlns:p14="http://schemas.microsoft.com/office/powerpoint/2010/main" val="2623609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ACC3B-A359-544D-90E4-363C87752919}"/>
              </a:ext>
            </a:extLst>
          </p:cNvPr>
          <p:cNvSpPr>
            <a:spLocks noGrp="1"/>
          </p:cNvSpPr>
          <p:nvPr>
            <p:ph type="title"/>
          </p:nvPr>
        </p:nvSpPr>
        <p:spPr/>
        <p:txBody>
          <a:bodyPr/>
          <a:lstStyle/>
          <a:p>
            <a:r>
              <a:rPr lang="en-US" dirty="0"/>
              <a:t>Recent High Non-Spin Prices</a:t>
            </a:r>
          </a:p>
        </p:txBody>
      </p:sp>
      <p:sp>
        <p:nvSpPr>
          <p:cNvPr id="3" name="Content Placeholder 2">
            <a:extLst>
              <a:ext uri="{FF2B5EF4-FFF2-40B4-BE49-F238E27FC236}">
                <a16:creationId xmlns:a16="http://schemas.microsoft.com/office/drawing/2014/main" id="{E6556132-53F0-BB4F-9782-7A0D68CC334E}"/>
              </a:ext>
            </a:extLst>
          </p:cNvPr>
          <p:cNvSpPr>
            <a:spLocks noGrp="1"/>
          </p:cNvSpPr>
          <p:nvPr>
            <p:ph idx="1"/>
          </p:nvPr>
        </p:nvSpPr>
        <p:spPr/>
        <p:txBody>
          <a:bodyPr/>
          <a:lstStyle/>
          <a:p>
            <a:r>
              <a:rPr lang="en-US" dirty="0"/>
              <a:t>We reviewed the recent high prices for non-spin in the DAM.  It turns out the reason was because some generators offered to provide responsive but not non-spin.  If they had, they could have provided non-spin at a higher price.  </a:t>
            </a:r>
          </a:p>
          <a:p>
            <a:r>
              <a:rPr lang="en-US" dirty="0"/>
              <a:t>DAM Co-optimization would have given generator the best option for providing different products in the DAM.</a:t>
            </a:r>
          </a:p>
          <a:p>
            <a:r>
              <a:rPr lang="en-US" dirty="0"/>
              <a:t>Summary: Trust the DAM.</a:t>
            </a:r>
          </a:p>
          <a:p>
            <a:endParaRPr lang="en-US" dirty="0"/>
          </a:p>
        </p:txBody>
      </p:sp>
    </p:spTree>
    <p:extLst>
      <p:ext uri="{BB962C8B-B14F-4D97-AF65-F5344CB8AC3E}">
        <p14:creationId xmlns:p14="http://schemas.microsoft.com/office/powerpoint/2010/main" val="12001791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809</Words>
  <Application>Microsoft Macintosh PowerPoint</Application>
  <PresentationFormat>Widescreen</PresentationFormat>
  <Paragraphs>39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QSE Managers Working Group</vt:lpstr>
      <vt:lpstr>Monthly Report Review</vt:lpstr>
      <vt:lpstr>Revision and Change Requests</vt:lpstr>
      <vt:lpstr>Revision and Change Requests</vt:lpstr>
      <vt:lpstr>Revision and Change Requests</vt:lpstr>
      <vt:lpstr>Revision and Change Requests</vt:lpstr>
      <vt:lpstr>NPRR 864</vt:lpstr>
      <vt:lpstr>Power Balance Penalty Curve Discussion</vt:lpstr>
      <vt:lpstr>Recent High Non-Spin Prices</vt:lpstr>
      <vt:lpstr>Recent Increase in the Minimum RRS Requirement</vt:lpstr>
      <vt:lpstr>No Discussion on Southern Cross Directive 10</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QSE Managers Working Group</dc:title>
  <dc:creator>Eric goff</dc:creator>
  <cp:lastModifiedBy>Eric goff</cp:lastModifiedBy>
  <cp:revision>6</cp:revision>
  <dcterms:created xsi:type="dcterms:W3CDTF">2018-02-26T15:37:58Z</dcterms:created>
  <dcterms:modified xsi:type="dcterms:W3CDTF">2018-02-26T16:57:20Z</dcterms:modified>
</cp:coreProperties>
</file>