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theme/theme3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slideLayouts/slideLayout14.xml" ContentType="application/vnd.openxmlformats-officedocument.presentationml.slideLayout+xml"/>
  <Override PartName="/ppt/theme/theme5.xml" ContentType="application/vnd.openxmlformats-officedocument.theme+xml"/>
  <Override PartName="/ppt/slideLayouts/slideLayout15.xml" ContentType="application/vnd.openxmlformats-officedocument.presentationml.slideLayout+xml"/>
  <Override PartName="/ppt/theme/theme6.xml" ContentType="application/vnd.openxmlformats-officedocument.theme+xml"/>
  <Override PartName="/ppt/slideLayouts/slideLayout16.xml" ContentType="application/vnd.openxmlformats-officedocument.presentationml.slideLayout+xml"/>
  <Override PartName="/ppt/theme/theme7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  <p:sldMasterId id="2147493498" r:id="rId6"/>
    <p:sldMasterId id="2147493500" r:id="rId7"/>
    <p:sldMasterId id="2147493503" r:id="rId8"/>
    <p:sldMasterId id="2147493505" r:id="rId9"/>
    <p:sldMasterId id="2147493507" r:id="rId10"/>
    <p:sldMasterId id="2147493509" r:id="rId11"/>
  </p:sldMasterIdLst>
  <p:notesMasterIdLst>
    <p:notesMasterId r:id="rId13"/>
  </p:notesMasterIdLst>
  <p:handoutMasterIdLst>
    <p:handoutMasterId r:id="rId14"/>
  </p:handoutMasterIdLst>
  <p:sldIdLst>
    <p:sldId id="412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7" userDrawn="1">
          <p15:clr>
            <a:srgbClr val="A4A3A4"/>
          </p15:clr>
        </p15:guide>
        <p15:guide id="2" pos="2208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uane, Mark" initials="RM" lastIdx="3" clrIdx="0">
    <p:extLst/>
  </p:cmAuthor>
  <p:cmAuthor id="2" name="Karen Farley" initials="KF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BAB7"/>
    <a:srgbClr val="005386"/>
    <a:srgbClr val="008373"/>
    <a:srgbClr val="9A3647"/>
    <a:srgbClr val="C4E3E1"/>
    <a:srgbClr val="C0D1E2"/>
    <a:srgbClr val="003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11" autoAdjust="0"/>
    <p:restoredTop sz="80332" autoAdjust="0"/>
  </p:normalViewPr>
  <p:slideViewPr>
    <p:cSldViewPr snapToGrid="0" snapToObjects="1">
      <p:cViewPr varScale="1">
        <p:scale>
          <a:sx n="74" d="100"/>
          <a:sy n="74" d="100"/>
        </p:scale>
        <p:origin x="1020" y="6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5580"/>
    </p:cViewPr>
  </p:sorterViewPr>
  <p:notesViewPr>
    <p:cSldViewPr snapToGrid="0" snapToObjects="1" showGuides="1">
      <p:cViewPr varScale="1">
        <p:scale>
          <a:sx n="78" d="100"/>
          <a:sy n="78" d="100"/>
        </p:scale>
        <p:origin x="-2034" y="-102"/>
      </p:cViewPr>
      <p:guideLst>
        <p:guide orient="horz" pos="2947"/>
        <p:guide pos="2208"/>
        <p:guide orient="horz"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1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Master" Target="slideMasters/slideMaster8.xml"/><Relationship Id="rId5" Type="http://schemas.openxmlformats.org/officeDocument/2006/relationships/slideMaster" Target="slideMasters/slideMaster2.xml"/><Relationship Id="rId15" Type="http://schemas.openxmlformats.org/officeDocument/2006/relationships/commentAuthors" Target="commentAuthors.xml"/><Relationship Id="rId10" Type="http://schemas.openxmlformats.org/officeDocument/2006/relationships/slideMaster" Target="slideMasters/slideMaster7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8C313CE-E5A9-4569-AF91-2AC69C51D291}" type="doc">
      <dgm:prSet loTypeId="urn:microsoft.com/office/officeart/2005/8/layout/chevron1" loCatId="process" qsTypeId="urn:microsoft.com/office/officeart/2005/8/quickstyle/simple1" qsCatId="simple" csTypeId="urn:microsoft.com/office/officeart/2005/8/colors/accent2_2" csCatId="accent2" phldr="1"/>
      <dgm:spPr/>
    </dgm:pt>
    <dgm:pt modelId="{0B00C945-EE7B-429A-8ED2-3170B2515963}">
      <dgm:prSet phldrT="[Text]" custT="1"/>
      <dgm:spPr>
        <a:solidFill>
          <a:srgbClr val="55BAB7"/>
        </a:solidFill>
      </dgm:spPr>
      <dgm:t>
        <a:bodyPr/>
        <a:lstStyle/>
        <a:p>
          <a:r>
            <a:rPr lang="en-US" sz="1400" dirty="0" smtClean="0"/>
            <a:t>Real Time Market</a:t>
          </a:r>
          <a:endParaRPr lang="en-US" sz="1400" dirty="0"/>
        </a:p>
      </dgm:t>
    </dgm:pt>
    <dgm:pt modelId="{E497D70E-41F5-469F-BB9E-2B6B8ACA0906}" type="parTrans" cxnId="{7FE356BE-329F-4B5C-A5D3-A9EC21783B1D}">
      <dgm:prSet/>
      <dgm:spPr/>
      <dgm:t>
        <a:bodyPr/>
        <a:lstStyle/>
        <a:p>
          <a:endParaRPr lang="en-US" sz="1200"/>
        </a:p>
      </dgm:t>
    </dgm:pt>
    <dgm:pt modelId="{4399FE14-D9F2-408A-BCAA-F2572461B14D}" type="sibTrans" cxnId="{7FE356BE-329F-4B5C-A5D3-A9EC21783B1D}">
      <dgm:prSet/>
      <dgm:spPr/>
      <dgm:t>
        <a:bodyPr/>
        <a:lstStyle/>
        <a:p>
          <a:endParaRPr lang="en-US" sz="1200"/>
        </a:p>
      </dgm:t>
    </dgm:pt>
    <dgm:pt modelId="{D7105B68-4D31-4045-B84D-7C2B215215BB}">
      <dgm:prSet phldrT="[Text]" custT="1"/>
      <dgm:spPr>
        <a:solidFill>
          <a:srgbClr val="55BAB7"/>
        </a:solidFill>
      </dgm:spPr>
      <dgm:t>
        <a:bodyPr/>
        <a:lstStyle/>
        <a:p>
          <a:r>
            <a:rPr lang="en-US" sz="1400" dirty="0" smtClean="0"/>
            <a:t>CRR</a:t>
          </a:r>
          <a:endParaRPr lang="en-US" sz="1400" dirty="0"/>
        </a:p>
      </dgm:t>
    </dgm:pt>
    <dgm:pt modelId="{D138A525-1C54-43DE-A508-B5345856F4CB}" type="parTrans" cxnId="{4BB513FB-A912-4DF1-8A55-AEAC1087D2DB}">
      <dgm:prSet/>
      <dgm:spPr/>
      <dgm:t>
        <a:bodyPr/>
        <a:lstStyle/>
        <a:p>
          <a:endParaRPr lang="en-US" sz="1200"/>
        </a:p>
      </dgm:t>
    </dgm:pt>
    <dgm:pt modelId="{F177BFFA-4870-4AAC-AA5D-2A2F871475CB}" type="sibTrans" cxnId="{4BB513FB-A912-4DF1-8A55-AEAC1087D2DB}">
      <dgm:prSet/>
      <dgm:spPr/>
      <dgm:t>
        <a:bodyPr/>
        <a:lstStyle/>
        <a:p>
          <a:endParaRPr lang="en-US" sz="1200"/>
        </a:p>
      </dgm:t>
    </dgm:pt>
    <dgm:pt modelId="{F7D4B9C3-7236-46BE-AF73-3449BEC42013}">
      <dgm:prSet phldrT="[Text]" custT="1"/>
      <dgm:spPr>
        <a:solidFill>
          <a:srgbClr val="55BAB7"/>
        </a:solidFill>
      </dgm:spPr>
      <dgm:t>
        <a:bodyPr/>
        <a:lstStyle/>
        <a:p>
          <a:r>
            <a:rPr lang="en-US" sz="1400" dirty="0" smtClean="0"/>
            <a:t>Settlement</a:t>
          </a:r>
          <a:endParaRPr lang="en-US" sz="1400" dirty="0"/>
        </a:p>
      </dgm:t>
    </dgm:pt>
    <dgm:pt modelId="{529EAF08-DE5B-4901-9C6E-4C2FBB906056}" type="parTrans" cxnId="{2FD4970A-DCD9-4831-8409-3041EF74857C}">
      <dgm:prSet/>
      <dgm:spPr/>
      <dgm:t>
        <a:bodyPr/>
        <a:lstStyle/>
        <a:p>
          <a:endParaRPr lang="en-US" sz="1200"/>
        </a:p>
      </dgm:t>
    </dgm:pt>
    <dgm:pt modelId="{1565D4AB-4390-4DFE-93A3-83967CCDDE3D}" type="sibTrans" cxnId="{2FD4970A-DCD9-4831-8409-3041EF74857C}">
      <dgm:prSet/>
      <dgm:spPr/>
      <dgm:t>
        <a:bodyPr/>
        <a:lstStyle/>
        <a:p>
          <a:endParaRPr lang="en-US" sz="1200"/>
        </a:p>
      </dgm:t>
    </dgm:pt>
    <dgm:pt modelId="{F6B762E3-8855-4A74-9262-3F8CE436689F}">
      <dgm:prSet phldrT="[Text]" custT="1"/>
      <dgm:spPr>
        <a:solidFill>
          <a:srgbClr val="55BAB7"/>
        </a:solidFill>
      </dgm:spPr>
      <dgm:t>
        <a:bodyPr/>
        <a:lstStyle/>
        <a:p>
          <a:r>
            <a:rPr lang="en-US" sz="1400" dirty="0" smtClean="0"/>
            <a:t>Retail</a:t>
          </a:r>
          <a:endParaRPr lang="en-US" sz="1400" dirty="0"/>
        </a:p>
      </dgm:t>
    </dgm:pt>
    <dgm:pt modelId="{2D6A97D3-A1C7-4487-BD6D-D7110BA7C86D}" type="parTrans" cxnId="{CB69392A-1EFD-44D0-A5E8-407F3DAE54C3}">
      <dgm:prSet/>
      <dgm:spPr/>
      <dgm:t>
        <a:bodyPr/>
        <a:lstStyle/>
        <a:p>
          <a:endParaRPr lang="en-US" sz="1200"/>
        </a:p>
      </dgm:t>
    </dgm:pt>
    <dgm:pt modelId="{38F6AC3F-2782-46E8-95B3-131C1F529E81}" type="sibTrans" cxnId="{CB69392A-1EFD-44D0-A5E8-407F3DAE54C3}">
      <dgm:prSet/>
      <dgm:spPr/>
      <dgm:t>
        <a:bodyPr/>
        <a:lstStyle/>
        <a:p>
          <a:endParaRPr lang="en-US" sz="1200"/>
        </a:p>
      </dgm:t>
    </dgm:pt>
    <dgm:pt modelId="{EFD89E93-CA34-498E-8CE2-A86ECD79D203}">
      <dgm:prSet phldrT="[Text]" custT="1"/>
      <dgm:spPr>
        <a:solidFill>
          <a:srgbClr val="55BAB7"/>
        </a:solidFill>
      </dgm:spPr>
      <dgm:t>
        <a:bodyPr/>
        <a:lstStyle/>
        <a:p>
          <a:r>
            <a:rPr lang="en-US" sz="1400" dirty="0" smtClean="0"/>
            <a:t>Credit</a:t>
          </a:r>
          <a:endParaRPr lang="en-US" sz="1400" dirty="0"/>
        </a:p>
      </dgm:t>
    </dgm:pt>
    <dgm:pt modelId="{E3586246-57D6-4FC3-ACF4-F2B4A856CFE2}" type="parTrans" cxnId="{84BE169B-8063-4AA5-8DBF-2F09730F96EF}">
      <dgm:prSet/>
      <dgm:spPr/>
      <dgm:t>
        <a:bodyPr/>
        <a:lstStyle/>
        <a:p>
          <a:endParaRPr lang="en-US"/>
        </a:p>
      </dgm:t>
    </dgm:pt>
    <dgm:pt modelId="{608355C1-28CF-4530-AE43-B177582F34A2}" type="sibTrans" cxnId="{84BE169B-8063-4AA5-8DBF-2F09730F96EF}">
      <dgm:prSet/>
      <dgm:spPr/>
      <dgm:t>
        <a:bodyPr/>
        <a:lstStyle/>
        <a:p>
          <a:endParaRPr lang="en-US"/>
        </a:p>
      </dgm:t>
    </dgm:pt>
    <dgm:pt modelId="{E5FF0AD3-6736-43F0-9C60-F78250A7C9FB}">
      <dgm:prSet phldrT="[Text]" custT="1"/>
      <dgm:spPr>
        <a:solidFill>
          <a:srgbClr val="55BAB7"/>
        </a:solidFill>
      </dgm:spPr>
      <dgm:t>
        <a:bodyPr/>
        <a:lstStyle/>
        <a:p>
          <a:r>
            <a:rPr lang="en-US" sz="1400" dirty="0" smtClean="0"/>
            <a:t>Day Ahead Market</a:t>
          </a:r>
          <a:endParaRPr lang="en-US" sz="1400" dirty="0"/>
        </a:p>
      </dgm:t>
    </dgm:pt>
    <dgm:pt modelId="{0FADDFFC-5DD4-4216-8B19-BC8C38C39C7D}" type="parTrans" cxnId="{B9792024-7FF9-4A4E-8BD2-3188000ED39D}">
      <dgm:prSet/>
      <dgm:spPr/>
      <dgm:t>
        <a:bodyPr/>
        <a:lstStyle/>
        <a:p>
          <a:endParaRPr lang="en-US"/>
        </a:p>
      </dgm:t>
    </dgm:pt>
    <dgm:pt modelId="{ACAA3DFE-20A2-4A32-89DB-7D352D97291A}" type="sibTrans" cxnId="{B9792024-7FF9-4A4E-8BD2-3188000ED39D}">
      <dgm:prSet/>
      <dgm:spPr/>
      <dgm:t>
        <a:bodyPr/>
        <a:lstStyle/>
        <a:p>
          <a:endParaRPr lang="en-US"/>
        </a:p>
      </dgm:t>
    </dgm:pt>
    <dgm:pt modelId="{C481533E-A42B-4CF1-8E0E-7F314A64D810}" type="pres">
      <dgm:prSet presAssocID="{18C313CE-E5A9-4569-AF91-2AC69C51D291}" presName="Name0" presStyleCnt="0">
        <dgm:presLayoutVars>
          <dgm:dir/>
          <dgm:animLvl val="lvl"/>
          <dgm:resizeHandles val="exact"/>
        </dgm:presLayoutVars>
      </dgm:prSet>
      <dgm:spPr/>
    </dgm:pt>
    <dgm:pt modelId="{4724ECDF-1ACB-4913-A9B2-F96E1F75DA32}" type="pres">
      <dgm:prSet presAssocID="{0B00C945-EE7B-429A-8ED2-3170B2515963}" presName="parTxOnly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83B765-AD89-4320-82D9-93A89640A5C8}" type="pres">
      <dgm:prSet presAssocID="{4399FE14-D9F2-408A-BCAA-F2572461B14D}" presName="parTxOnlySpace" presStyleCnt="0"/>
      <dgm:spPr/>
    </dgm:pt>
    <dgm:pt modelId="{7E177829-AC8A-42EB-8812-BED86A7DBBB5}" type="pres">
      <dgm:prSet presAssocID="{E5FF0AD3-6736-43F0-9C60-F78250A7C9FB}" presName="parTxOnly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8C1EB4-9726-4AFC-B2AC-231EC7D90BB3}" type="pres">
      <dgm:prSet presAssocID="{ACAA3DFE-20A2-4A32-89DB-7D352D97291A}" presName="parTxOnlySpace" presStyleCnt="0"/>
      <dgm:spPr/>
    </dgm:pt>
    <dgm:pt modelId="{C1393364-761F-42CD-A135-5545DC36E5EA}" type="pres">
      <dgm:prSet presAssocID="{D7105B68-4D31-4045-B84D-7C2B215215BB}" presName="parTxOnly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0D550-4F3C-475E-8701-F840C97CADC1}" type="pres">
      <dgm:prSet presAssocID="{F177BFFA-4870-4AAC-AA5D-2A2F871475CB}" presName="parTxOnlySpace" presStyleCnt="0"/>
      <dgm:spPr/>
    </dgm:pt>
    <dgm:pt modelId="{0E40EFB2-1B6E-450D-9F09-07DB2865C0D2}" type="pres">
      <dgm:prSet presAssocID="{EFD89E93-CA34-498E-8CE2-A86ECD79D203}" presName="parTxOnly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5BCB5E-75C6-45E5-AA0E-392B223C0FD5}" type="pres">
      <dgm:prSet presAssocID="{608355C1-28CF-4530-AE43-B177582F34A2}" presName="parTxOnlySpace" presStyleCnt="0"/>
      <dgm:spPr/>
    </dgm:pt>
    <dgm:pt modelId="{D821F0A2-DC94-4A9B-96B6-E360F42C7ADA}" type="pres">
      <dgm:prSet presAssocID="{F7D4B9C3-7236-46BE-AF73-3449BEC42013}" presName="parTxOnly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C08DBF-450E-41F3-87F5-C2E2DACBD301}" type="pres">
      <dgm:prSet presAssocID="{1565D4AB-4390-4DFE-93A3-83967CCDDE3D}" presName="parTxOnlySpace" presStyleCnt="0"/>
      <dgm:spPr/>
    </dgm:pt>
    <dgm:pt modelId="{00F7E0C8-002E-4265-B2D1-2ACDD1AE55EA}" type="pres">
      <dgm:prSet presAssocID="{F6B762E3-8855-4A74-9262-3F8CE436689F}" presName="parTxOnly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069011-8580-4F92-B505-80C3B0DED762}" type="presOf" srcId="{E5FF0AD3-6736-43F0-9C60-F78250A7C9FB}" destId="{7E177829-AC8A-42EB-8812-BED86A7DBBB5}" srcOrd="0" destOrd="0" presId="urn:microsoft.com/office/officeart/2005/8/layout/chevron1"/>
    <dgm:cxn modelId="{2FD4970A-DCD9-4831-8409-3041EF74857C}" srcId="{18C313CE-E5A9-4569-AF91-2AC69C51D291}" destId="{F7D4B9C3-7236-46BE-AF73-3449BEC42013}" srcOrd="4" destOrd="0" parTransId="{529EAF08-DE5B-4901-9C6E-4C2FBB906056}" sibTransId="{1565D4AB-4390-4DFE-93A3-83967CCDDE3D}"/>
    <dgm:cxn modelId="{B9792024-7FF9-4A4E-8BD2-3188000ED39D}" srcId="{18C313CE-E5A9-4569-AF91-2AC69C51D291}" destId="{E5FF0AD3-6736-43F0-9C60-F78250A7C9FB}" srcOrd="1" destOrd="0" parTransId="{0FADDFFC-5DD4-4216-8B19-BC8C38C39C7D}" sibTransId="{ACAA3DFE-20A2-4A32-89DB-7D352D97291A}"/>
    <dgm:cxn modelId="{CB69392A-1EFD-44D0-A5E8-407F3DAE54C3}" srcId="{18C313CE-E5A9-4569-AF91-2AC69C51D291}" destId="{F6B762E3-8855-4A74-9262-3F8CE436689F}" srcOrd="5" destOrd="0" parTransId="{2D6A97D3-A1C7-4487-BD6D-D7110BA7C86D}" sibTransId="{38F6AC3F-2782-46E8-95B3-131C1F529E81}"/>
    <dgm:cxn modelId="{E0820D73-F7DC-413E-8FA6-EA108DC98848}" type="presOf" srcId="{EFD89E93-CA34-498E-8CE2-A86ECD79D203}" destId="{0E40EFB2-1B6E-450D-9F09-07DB2865C0D2}" srcOrd="0" destOrd="0" presId="urn:microsoft.com/office/officeart/2005/8/layout/chevron1"/>
    <dgm:cxn modelId="{5BA35CF0-F820-4FF8-B32D-903F02B1BFE9}" type="presOf" srcId="{18C313CE-E5A9-4569-AF91-2AC69C51D291}" destId="{C481533E-A42B-4CF1-8E0E-7F314A64D810}" srcOrd="0" destOrd="0" presId="urn:microsoft.com/office/officeart/2005/8/layout/chevron1"/>
    <dgm:cxn modelId="{84BE169B-8063-4AA5-8DBF-2F09730F96EF}" srcId="{18C313CE-E5A9-4569-AF91-2AC69C51D291}" destId="{EFD89E93-CA34-498E-8CE2-A86ECD79D203}" srcOrd="3" destOrd="0" parTransId="{E3586246-57D6-4FC3-ACF4-F2B4A856CFE2}" sibTransId="{608355C1-28CF-4530-AE43-B177582F34A2}"/>
    <dgm:cxn modelId="{DA8953E9-4D78-47B7-BF4E-1FFB104DCE04}" type="presOf" srcId="{F7D4B9C3-7236-46BE-AF73-3449BEC42013}" destId="{D821F0A2-DC94-4A9B-96B6-E360F42C7ADA}" srcOrd="0" destOrd="0" presId="urn:microsoft.com/office/officeart/2005/8/layout/chevron1"/>
    <dgm:cxn modelId="{9C08E4CA-B1AD-46BE-94F9-9279854B64F3}" type="presOf" srcId="{F6B762E3-8855-4A74-9262-3F8CE436689F}" destId="{00F7E0C8-002E-4265-B2D1-2ACDD1AE55EA}" srcOrd="0" destOrd="0" presId="urn:microsoft.com/office/officeart/2005/8/layout/chevron1"/>
    <dgm:cxn modelId="{4BB513FB-A912-4DF1-8A55-AEAC1087D2DB}" srcId="{18C313CE-E5A9-4569-AF91-2AC69C51D291}" destId="{D7105B68-4D31-4045-B84D-7C2B215215BB}" srcOrd="2" destOrd="0" parTransId="{D138A525-1C54-43DE-A508-B5345856F4CB}" sibTransId="{F177BFFA-4870-4AAC-AA5D-2A2F871475CB}"/>
    <dgm:cxn modelId="{7FE356BE-329F-4B5C-A5D3-A9EC21783B1D}" srcId="{18C313CE-E5A9-4569-AF91-2AC69C51D291}" destId="{0B00C945-EE7B-429A-8ED2-3170B2515963}" srcOrd="0" destOrd="0" parTransId="{E497D70E-41F5-469F-BB9E-2B6B8ACA0906}" sibTransId="{4399FE14-D9F2-408A-BCAA-F2572461B14D}"/>
    <dgm:cxn modelId="{67CF699F-7C09-4825-A802-88409D6EE7AD}" type="presOf" srcId="{D7105B68-4D31-4045-B84D-7C2B215215BB}" destId="{C1393364-761F-42CD-A135-5545DC36E5EA}" srcOrd="0" destOrd="0" presId="urn:microsoft.com/office/officeart/2005/8/layout/chevron1"/>
    <dgm:cxn modelId="{9D336734-F86C-4D1F-8DBF-19EAE4F38DA6}" type="presOf" srcId="{0B00C945-EE7B-429A-8ED2-3170B2515963}" destId="{4724ECDF-1ACB-4913-A9B2-F96E1F75DA32}" srcOrd="0" destOrd="0" presId="urn:microsoft.com/office/officeart/2005/8/layout/chevron1"/>
    <dgm:cxn modelId="{379922E0-245E-45B6-96A2-FAA7345ACD96}" type="presParOf" srcId="{C481533E-A42B-4CF1-8E0E-7F314A64D810}" destId="{4724ECDF-1ACB-4913-A9B2-F96E1F75DA32}" srcOrd="0" destOrd="0" presId="urn:microsoft.com/office/officeart/2005/8/layout/chevron1"/>
    <dgm:cxn modelId="{EA3B6AB6-6B0B-4AFB-8DD5-AD9C4B2F0B24}" type="presParOf" srcId="{C481533E-A42B-4CF1-8E0E-7F314A64D810}" destId="{D783B765-AD89-4320-82D9-93A89640A5C8}" srcOrd="1" destOrd="0" presId="urn:microsoft.com/office/officeart/2005/8/layout/chevron1"/>
    <dgm:cxn modelId="{21BD907F-1363-4418-A1FE-A3A0F1B8D4DF}" type="presParOf" srcId="{C481533E-A42B-4CF1-8E0E-7F314A64D810}" destId="{7E177829-AC8A-42EB-8812-BED86A7DBBB5}" srcOrd="2" destOrd="0" presId="urn:microsoft.com/office/officeart/2005/8/layout/chevron1"/>
    <dgm:cxn modelId="{D11DBC31-9DED-4C82-9012-0DC772D95516}" type="presParOf" srcId="{C481533E-A42B-4CF1-8E0E-7F314A64D810}" destId="{098C1EB4-9726-4AFC-B2AC-231EC7D90BB3}" srcOrd="3" destOrd="0" presId="urn:microsoft.com/office/officeart/2005/8/layout/chevron1"/>
    <dgm:cxn modelId="{BA1826EA-E618-4DCB-8DC6-A3768A3C0491}" type="presParOf" srcId="{C481533E-A42B-4CF1-8E0E-7F314A64D810}" destId="{C1393364-761F-42CD-A135-5545DC36E5EA}" srcOrd="4" destOrd="0" presId="urn:microsoft.com/office/officeart/2005/8/layout/chevron1"/>
    <dgm:cxn modelId="{D9308528-FA29-4A20-B7D1-C9F85CC69CBE}" type="presParOf" srcId="{C481533E-A42B-4CF1-8E0E-7F314A64D810}" destId="{AC10D550-4F3C-475E-8701-F840C97CADC1}" srcOrd="5" destOrd="0" presId="urn:microsoft.com/office/officeart/2005/8/layout/chevron1"/>
    <dgm:cxn modelId="{C8E59A50-51C6-420A-96D6-3FA86E92C234}" type="presParOf" srcId="{C481533E-A42B-4CF1-8E0E-7F314A64D810}" destId="{0E40EFB2-1B6E-450D-9F09-07DB2865C0D2}" srcOrd="6" destOrd="0" presId="urn:microsoft.com/office/officeart/2005/8/layout/chevron1"/>
    <dgm:cxn modelId="{79F00A51-1FA3-4BF7-8985-F7E6DC1FB549}" type="presParOf" srcId="{C481533E-A42B-4CF1-8E0E-7F314A64D810}" destId="{725BCB5E-75C6-45E5-AA0E-392B223C0FD5}" srcOrd="7" destOrd="0" presId="urn:microsoft.com/office/officeart/2005/8/layout/chevron1"/>
    <dgm:cxn modelId="{FFA5452C-52C9-4C19-83CC-75E2E8304813}" type="presParOf" srcId="{C481533E-A42B-4CF1-8E0E-7F314A64D810}" destId="{D821F0A2-DC94-4A9B-96B6-E360F42C7ADA}" srcOrd="8" destOrd="0" presId="urn:microsoft.com/office/officeart/2005/8/layout/chevron1"/>
    <dgm:cxn modelId="{95264783-9D82-4250-965D-C5439FEAE0AA}" type="presParOf" srcId="{C481533E-A42B-4CF1-8E0E-7F314A64D810}" destId="{10C08DBF-450E-41F3-87F5-C2E2DACBD301}" srcOrd="9" destOrd="0" presId="urn:microsoft.com/office/officeart/2005/8/layout/chevron1"/>
    <dgm:cxn modelId="{6B7D3206-A44C-437B-BF42-8A585D94683D}" type="presParOf" srcId="{C481533E-A42B-4CF1-8E0E-7F314A64D810}" destId="{00F7E0C8-002E-4265-B2D1-2ACDD1AE55EA}" srcOrd="10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24ECDF-1ACB-4913-A9B2-F96E1F75DA32}">
      <dsp:nvSpPr>
        <dsp:cNvPr id="0" name=""/>
        <dsp:cNvSpPr/>
      </dsp:nvSpPr>
      <dsp:spPr>
        <a:xfrm>
          <a:off x="4210" y="0"/>
          <a:ext cx="1566376" cy="577366"/>
        </a:xfrm>
        <a:prstGeom prst="chevron">
          <a:avLst/>
        </a:prstGeom>
        <a:solidFill>
          <a:srgbClr val="55BAB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Real Time Market</a:t>
          </a:r>
          <a:endParaRPr lang="en-US" sz="1400" kern="1200" dirty="0"/>
        </a:p>
      </dsp:txBody>
      <dsp:txXfrm>
        <a:off x="292893" y="0"/>
        <a:ext cx="989010" cy="577366"/>
      </dsp:txXfrm>
    </dsp:sp>
    <dsp:sp modelId="{7E177829-AC8A-42EB-8812-BED86A7DBBB5}">
      <dsp:nvSpPr>
        <dsp:cNvPr id="0" name=""/>
        <dsp:cNvSpPr/>
      </dsp:nvSpPr>
      <dsp:spPr>
        <a:xfrm>
          <a:off x="1413949" y="0"/>
          <a:ext cx="1566376" cy="577366"/>
        </a:xfrm>
        <a:prstGeom prst="chevron">
          <a:avLst/>
        </a:prstGeom>
        <a:solidFill>
          <a:srgbClr val="55BAB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Day Ahead Market</a:t>
          </a:r>
          <a:endParaRPr lang="en-US" sz="1400" kern="1200" dirty="0"/>
        </a:p>
      </dsp:txBody>
      <dsp:txXfrm>
        <a:off x="1702632" y="0"/>
        <a:ext cx="989010" cy="577366"/>
      </dsp:txXfrm>
    </dsp:sp>
    <dsp:sp modelId="{C1393364-761F-42CD-A135-5545DC36E5EA}">
      <dsp:nvSpPr>
        <dsp:cNvPr id="0" name=""/>
        <dsp:cNvSpPr/>
      </dsp:nvSpPr>
      <dsp:spPr>
        <a:xfrm>
          <a:off x="2823689" y="0"/>
          <a:ext cx="1566376" cy="577366"/>
        </a:xfrm>
        <a:prstGeom prst="chevron">
          <a:avLst/>
        </a:prstGeom>
        <a:solidFill>
          <a:srgbClr val="55BAB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CRR</a:t>
          </a:r>
          <a:endParaRPr lang="en-US" sz="1400" kern="1200" dirty="0"/>
        </a:p>
      </dsp:txBody>
      <dsp:txXfrm>
        <a:off x="3112372" y="0"/>
        <a:ext cx="989010" cy="577366"/>
      </dsp:txXfrm>
    </dsp:sp>
    <dsp:sp modelId="{0E40EFB2-1B6E-450D-9F09-07DB2865C0D2}">
      <dsp:nvSpPr>
        <dsp:cNvPr id="0" name=""/>
        <dsp:cNvSpPr/>
      </dsp:nvSpPr>
      <dsp:spPr>
        <a:xfrm>
          <a:off x="4233428" y="0"/>
          <a:ext cx="1566376" cy="577366"/>
        </a:xfrm>
        <a:prstGeom prst="chevron">
          <a:avLst/>
        </a:prstGeom>
        <a:solidFill>
          <a:srgbClr val="55BAB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Credit</a:t>
          </a:r>
          <a:endParaRPr lang="en-US" sz="1400" kern="1200" dirty="0"/>
        </a:p>
      </dsp:txBody>
      <dsp:txXfrm>
        <a:off x="4522111" y="0"/>
        <a:ext cx="989010" cy="577366"/>
      </dsp:txXfrm>
    </dsp:sp>
    <dsp:sp modelId="{D821F0A2-DC94-4A9B-96B6-E360F42C7ADA}">
      <dsp:nvSpPr>
        <dsp:cNvPr id="0" name=""/>
        <dsp:cNvSpPr/>
      </dsp:nvSpPr>
      <dsp:spPr>
        <a:xfrm>
          <a:off x="5643167" y="0"/>
          <a:ext cx="1566376" cy="577366"/>
        </a:xfrm>
        <a:prstGeom prst="chevron">
          <a:avLst/>
        </a:prstGeom>
        <a:solidFill>
          <a:srgbClr val="55BAB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Settlement</a:t>
          </a:r>
          <a:endParaRPr lang="en-US" sz="1400" kern="1200" dirty="0"/>
        </a:p>
      </dsp:txBody>
      <dsp:txXfrm>
        <a:off x="5931850" y="0"/>
        <a:ext cx="989010" cy="577366"/>
      </dsp:txXfrm>
    </dsp:sp>
    <dsp:sp modelId="{00F7E0C8-002E-4265-B2D1-2ACDD1AE55EA}">
      <dsp:nvSpPr>
        <dsp:cNvPr id="0" name=""/>
        <dsp:cNvSpPr/>
      </dsp:nvSpPr>
      <dsp:spPr>
        <a:xfrm>
          <a:off x="7052906" y="0"/>
          <a:ext cx="1566376" cy="577366"/>
        </a:xfrm>
        <a:prstGeom prst="chevron">
          <a:avLst/>
        </a:prstGeom>
        <a:solidFill>
          <a:srgbClr val="55BAB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18669" rIns="18669" bIns="18669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Retail</a:t>
          </a:r>
          <a:endParaRPr lang="en-US" sz="1400" kern="1200" dirty="0"/>
        </a:p>
      </dsp:txBody>
      <dsp:txXfrm>
        <a:off x="7341589" y="0"/>
        <a:ext cx="989010" cy="5773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2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2/21/2018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7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2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3424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7307036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3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4584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8512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4507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0530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9247" y="6561138"/>
            <a:ext cx="748553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4759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5106" y="6561138"/>
            <a:ext cx="712694" cy="1970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7691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14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15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16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theme" Target="../theme/theme8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1085849" y="6010274"/>
            <a:ext cx="686752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050" b="1" dirty="0" smtClean="0"/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50" b="1" dirty="0" smtClean="0"/>
              <a:t>				</a:t>
            </a:r>
            <a:fld id="{49486E62-95B4-4F6D-B8CE-32A4032D4A48}" type="datetimeFigureOut">
              <a:rPr lang="en-US" sz="1050" smtClean="0"/>
              <a:pPr marL="0" marR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2/21/2018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Hello I'm a slide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4320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9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2205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1" r:id="rId1"/>
    <p:sldLayoutId id="2147493502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407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4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/>
            <a:endParaRPr lang="en-US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354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6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622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0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19247" y="6569075"/>
            <a:ext cx="672353" cy="238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en-US" sz="1000" b="1" dirty="0" smtClean="0">
                <a:solidFill>
                  <a:srgbClr val="5B6770"/>
                </a:solidFill>
              </a:rPr>
              <a:t>PUBLIC</a:t>
            </a:r>
            <a:endParaRPr lang="en-US" sz="1000" b="1" dirty="0">
              <a:solidFill>
                <a:srgbClr val="5B67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3779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510" r:id="rId1"/>
    <p:sldLayoutId id="214749351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410023" y="2515531"/>
            <a:ext cx="7053943" cy="11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8315" y="1604375"/>
            <a:ext cx="866898" cy="461665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lIns="45720" rIns="0" rtlCol="0">
            <a:spAutoFit/>
          </a:bodyPr>
          <a:lstStyle/>
          <a:p>
            <a:r>
              <a:rPr lang="en-US" sz="1200" dirty="0" smtClean="0"/>
              <a:t>RT / DAM / CRR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1141570" y="944445"/>
            <a:ext cx="660171" cy="461665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0" rIns="0" rtlCol="0">
            <a:spAutoFit/>
          </a:bodyPr>
          <a:lstStyle/>
          <a:p>
            <a:pPr algn="ctr"/>
            <a:r>
              <a:rPr lang="en-US" sz="1200" dirty="0" smtClean="0"/>
              <a:t>Event declared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3163673" y="1255207"/>
            <a:ext cx="874402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dirty="0" smtClean="0"/>
              <a:t>SCED restart using mitigated offer</a:t>
            </a:r>
            <a:endParaRPr lang="en-US" sz="1200" baseline="30000" dirty="0"/>
          </a:p>
        </p:txBody>
      </p:sp>
      <p:sp>
        <p:nvSpPr>
          <p:cNvPr id="11" name="TextBox 10"/>
          <p:cNvSpPr txBox="1"/>
          <p:nvPr/>
        </p:nvSpPr>
        <p:spPr>
          <a:xfrm>
            <a:off x="384096" y="4250024"/>
            <a:ext cx="866898" cy="276999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lIns="45720" rIns="0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Settlements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452635" y="5080935"/>
            <a:ext cx="7053943" cy="11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588758" y="1445864"/>
            <a:ext cx="86689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dirty="0" smtClean="0"/>
              <a:t>DAM/CRR restart</a:t>
            </a:r>
            <a:endParaRPr lang="en-US" sz="1200" dirty="0"/>
          </a:p>
        </p:txBody>
      </p:sp>
      <p:sp>
        <p:nvSpPr>
          <p:cNvPr id="14" name="Right Arrow Callout 13"/>
          <p:cNvSpPr/>
          <p:nvPr/>
        </p:nvSpPr>
        <p:spPr>
          <a:xfrm>
            <a:off x="2086488" y="5968771"/>
            <a:ext cx="1068096" cy="276999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80698"/>
            </a:avLst>
          </a:prstGeom>
          <a:solidFill>
            <a:schemeClr val="accent4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lIns="91440" rIns="0" rtlCol="0">
            <a:spAutoFit/>
          </a:bodyPr>
          <a:lstStyle/>
          <a:p>
            <a:r>
              <a:rPr lang="en-US" sz="1200" dirty="0" smtClean="0"/>
              <a:t>No market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5" name="Right Arrow Callout 14"/>
          <p:cNvSpPr/>
          <p:nvPr/>
        </p:nvSpPr>
        <p:spPr>
          <a:xfrm>
            <a:off x="3205877" y="5956967"/>
            <a:ext cx="4015601" cy="276999"/>
          </a:xfrm>
          <a:prstGeom prst="rightArrowCallout">
            <a:avLst>
              <a:gd name="adj1" fmla="val 33574"/>
              <a:gd name="adj2" fmla="val 25000"/>
              <a:gd name="adj3" fmla="val 25000"/>
              <a:gd name="adj4" fmla="val 24648"/>
            </a:avLst>
          </a:prstGeom>
          <a:solidFill>
            <a:schemeClr val="accent4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lIns="91440" rIns="0" rtlCol="0">
            <a:spAutoFit/>
          </a:bodyPr>
          <a:lstStyle/>
          <a:p>
            <a:r>
              <a:rPr lang="en-US" sz="1200" dirty="0" smtClean="0"/>
              <a:t>RT only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6" name="Right Arrow Callout 15"/>
          <p:cNvSpPr/>
          <p:nvPr/>
        </p:nvSpPr>
        <p:spPr>
          <a:xfrm>
            <a:off x="7380805" y="5826513"/>
            <a:ext cx="1366722" cy="461665"/>
          </a:xfrm>
          <a:prstGeom prst="rightArrowCallout">
            <a:avLst>
              <a:gd name="adj1" fmla="val 25000"/>
              <a:gd name="adj2" fmla="val 25000"/>
              <a:gd name="adj3" fmla="val 25000"/>
              <a:gd name="adj4" fmla="val 56164"/>
            </a:avLst>
          </a:prstGeom>
          <a:solidFill>
            <a:schemeClr val="accent4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lIns="91440" rIns="0" rtlCol="0">
            <a:spAutoFit/>
          </a:bodyPr>
          <a:lstStyle/>
          <a:p>
            <a:r>
              <a:rPr lang="en-US" sz="1200" dirty="0" smtClean="0"/>
              <a:t>All markets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2324" y="2804660"/>
            <a:ext cx="866898" cy="276999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lIns="45720" rIns="0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/>
              <a:t>Credit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1808688" y="1196926"/>
            <a:ext cx="0" cy="45944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087398" y="1196926"/>
            <a:ext cx="0" cy="45944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279158" y="1227724"/>
            <a:ext cx="0" cy="459444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Diamond 20"/>
          <p:cNvSpPr/>
          <p:nvPr/>
        </p:nvSpPr>
        <p:spPr>
          <a:xfrm>
            <a:off x="4471491" y="1276878"/>
            <a:ext cx="1245939" cy="794802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Successful?</a:t>
            </a:r>
            <a:endParaRPr lang="en-US" sz="1000" dirty="0">
              <a:solidFill>
                <a:schemeClr val="tx1"/>
              </a:solidFill>
            </a:endParaRPr>
          </a:p>
        </p:txBody>
      </p:sp>
      <p:cxnSp>
        <p:nvCxnSpPr>
          <p:cNvPr id="22" name="Straight Arrow Connector 21"/>
          <p:cNvCxnSpPr>
            <a:stCxn id="10" idx="3"/>
            <a:endCxn id="21" idx="1"/>
          </p:cNvCxnSpPr>
          <p:nvPr/>
        </p:nvCxnSpPr>
        <p:spPr>
          <a:xfrm>
            <a:off x="4038075" y="1670706"/>
            <a:ext cx="433416" cy="357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21" idx="3"/>
            <a:endCxn id="26" idx="1"/>
          </p:cNvCxnSpPr>
          <p:nvPr/>
        </p:nvCxnSpPr>
        <p:spPr>
          <a:xfrm>
            <a:off x="5717430" y="1674279"/>
            <a:ext cx="362248" cy="70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Elbow Connector 23"/>
          <p:cNvCxnSpPr>
            <a:stCxn id="21" idx="2"/>
            <a:endCxn id="10" idx="2"/>
          </p:cNvCxnSpPr>
          <p:nvPr/>
        </p:nvCxnSpPr>
        <p:spPr>
          <a:xfrm rot="5400000">
            <a:off x="4340406" y="1332149"/>
            <a:ext cx="14524" cy="1493587"/>
          </a:xfrm>
          <a:prstGeom prst="bentConnector3">
            <a:avLst>
              <a:gd name="adj1" fmla="val 1673947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26" idx="3"/>
            <a:endCxn id="13" idx="1"/>
          </p:cNvCxnSpPr>
          <p:nvPr/>
        </p:nvCxnSpPr>
        <p:spPr>
          <a:xfrm flipV="1">
            <a:off x="7231391" y="1676697"/>
            <a:ext cx="357367" cy="464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Diamond 25"/>
          <p:cNvSpPr/>
          <p:nvPr/>
        </p:nvSpPr>
        <p:spPr>
          <a:xfrm>
            <a:off x="6079678" y="1131090"/>
            <a:ext cx="1151713" cy="1100495"/>
          </a:xfrm>
          <a:prstGeom prst="diamond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000" dirty="0" smtClean="0">
                <a:solidFill>
                  <a:schemeClr val="tx1"/>
                </a:solidFill>
              </a:rPr>
              <a:t>Sufficient DAM offers?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660700" y="1742875"/>
            <a:ext cx="4757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Yes</a:t>
            </a:r>
            <a:endParaRPr lang="en-US" sz="900" dirty="0"/>
          </a:p>
        </p:txBody>
      </p:sp>
      <p:sp>
        <p:nvSpPr>
          <p:cNvPr id="28" name="TextBox 27"/>
          <p:cNvSpPr txBox="1"/>
          <p:nvPr/>
        </p:nvSpPr>
        <p:spPr>
          <a:xfrm>
            <a:off x="4232823" y="2312835"/>
            <a:ext cx="47570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No</a:t>
            </a:r>
            <a:endParaRPr lang="en-US" sz="900" dirty="0"/>
          </a:p>
        </p:txBody>
      </p:sp>
      <p:sp>
        <p:nvSpPr>
          <p:cNvPr id="29" name="TextBox 28"/>
          <p:cNvSpPr txBox="1"/>
          <p:nvPr/>
        </p:nvSpPr>
        <p:spPr>
          <a:xfrm>
            <a:off x="4371929" y="2741269"/>
            <a:ext cx="61874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dirty="0" smtClean="0"/>
              <a:t>Manual ACLs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3193527" y="2732851"/>
            <a:ext cx="718183" cy="47008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dirty="0" smtClean="0"/>
              <a:t>Market Notice</a:t>
            </a:r>
            <a:endParaRPr lang="en-US" sz="1200" dirty="0"/>
          </a:p>
        </p:txBody>
      </p:sp>
      <p:cxnSp>
        <p:nvCxnSpPr>
          <p:cNvPr id="31" name="Straight Arrow Connector 30"/>
          <p:cNvCxnSpPr>
            <a:stCxn id="29" idx="3"/>
            <a:endCxn id="48" idx="1"/>
          </p:cNvCxnSpPr>
          <p:nvPr/>
        </p:nvCxnSpPr>
        <p:spPr>
          <a:xfrm>
            <a:off x="4990672" y="2972102"/>
            <a:ext cx="311905" cy="1141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30" idx="3"/>
            <a:endCxn id="29" idx="1"/>
          </p:cNvCxnSpPr>
          <p:nvPr/>
        </p:nvCxnSpPr>
        <p:spPr>
          <a:xfrm>
            <a:off x="3911710" y="2967893"/>
            <a:ext cx="460219" cy="420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410023" y="3504911"/>
            <a:ext cx="7053943" cy="118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5907262" y="3779918"/>
            <a:ext cx="86689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dirty="0" smtClean="0"/>
              <a:t>RT settlement</a:t>
            </a:r>
            <a:endParaRPr lang="en-US" sz="1200" dirty="0"/>
          </a:p>
        </p:txBody>
      </p:sp>
      <p:sp>
        <p:nvSpPr>
          <p:cNvPr id="35" name="TextBox 34"/>
          <p:cNvSpPr txBox="1"/>
          <p:nvPr/>
        </p:nvSpPr>
        <p:spPr>
          <a:xfrm>
            <a:off x="7384674" y="4527023"/>
            <a:ext cx="98013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dirty="0" smtClean="0"/>
              <a:t>Reconciliation / True Up</a:t>
            </a:r>
            <a:endParaRPr lang="en-US" sz="1200" dirty="0"/>
          </a:p>
        </p:txBody>
      </p:sp>
      <p:sp>
        <p:nvSpPr>
          <p:cNvPr id="36" name="TextBox 35"/>
          <p:cNvSpPr txBox="1"/>
          <p:nvPr/>
        </p:nvSpPr>
        <p:spPr>
          <a:xfrm>
            <a:off x="1990524" y="3691856"/>
            <a:ext cx="99813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dirty="0" smtClean="0"/>
              <a:t>Daily </a:t>
            </a:r>
            <a:r>
              <a:rPr lang="en-US" sz="1200" dirty="0"/>
              <a:t>compensation for fuel cost</a:t>
            </a:r>
            <a:endParaRPr lang="en-US" sz="1200" baseline="30000" dirty="0"/>
          </a:p>
        </p:txBody>
      </p:sp>
      <p:cxnSp>
        <p:nvCxnSpPr>
          <p:cNvPr id="37" name="Straight Arrow Connector 36"/>
          <p:cNvCxnSpPr>
            <a:stCxn id="36" idx="3"/>
            <a:endCxn id="34" idx="1"/>
          </p:cNvCxnSpPr>
          <p:nvPr/>
        </p:nvCxnSpPr>
        <p:spPr>
          <a:xfrm flipV="1">
            <a:off x="2988656" y="4010751"/>
            <a:ext cx="2918606" cy="4271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34" idx="3"/>
            <a:endCxn id="39" idx="1"/>
          </p:cNvCxnSpPr>
          <p:nvPr/>
        </p:nvCxnSpPr>
        <p:spPr>
          <a:xfrm flipV="1">
            <a:off x="6774160" y="4005291"/>
            <a:ext cx="670355" cy="546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444515" y="3774458"/>
            <a:ext cx="86689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dirty="0" smtClean="0"/>
              <a:t>DAM &amp; RT settlement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388315" y="5207544"/>
            <a:ext cx="866898" cy="276999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1"/>
            </a:solidFill>
          </a:ln>
        </p:spPr>
        <p:txBody>
          <a:bodyPr wrap="square" lIns="45720" rIns="0" rtlCol="0">
            <a:spAutoFit/>
          </a:bodyPr>
          <a:lstStyle>
            <a:defPPr>
              <a:defRPr lang="en-US"/>
            </a:defPPr>
            <a:lvl1pPr>
              <a:defRPr sz="1200"/>
            </a:lvl1pPr>
          </a:lstStyle>
          <a:p>
            <a:r>
              <a:rPr lang="en-US" dirty="0" smtClean="0"/>
              <a:t>Retail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3193527" y="5200582"/>
            <a:ext cx="10296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dirty="0" smtClean="0"/>
              <a:t>Queue transactions</a:t>
            </a:r>
            <a:endParaRPr lang="en-US" sz="1200" baseline="30000" dirty="0"/>
          </a:p>
        </p:txBody>
      </p:sp>
      <p:sp>
        <p:nvSpPr>
          <p:cNvPr id="42" name="TextBox 41"/>
          <p:cNvSpPr txBox="1"/>
          <p:nvPr/>
        </p:nvSpPr>
        <p:spPr>
          <a:xfrm>
            <a:off x="4785858" y="5196070"/>
            <a:ext cx="140430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dirty="0" smtClean="0"/>
              <a:t>Confirm TDSP / REP readiness</a:t>
            </a:r>
            <a:endParaRPr lang="en-US" sz="1200" baseline="30000" dirty="0"/>
          </a:p>
        </p:txBody>
      </p:sp>
      <p:sp>
        <p:nvSpPr>
          <p:cNvPr id="43" name="TextBox 42"/>
          <p:cNvSpPr txBox="1"/>
          <p:nvPr/>
        </p:nvSpPr>
        <p:spPr>
          <a:xfrm>
            <a:off x="7419776" y="5200966"/>
            <a:ext cx="1029612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dirty="0" smtClean="0"/>
              <a:t>Resume processing</a:t>
            </a:r>
            <a:endParaRPr lang="en-US" sz="1200" baseline="30000" dirty="0"/>
          </a:p>
        </p:txBody>
      </p:sp>
      <p:cxnSp>
        <p:nvCxnSpPr>
          <p:cNvPr id="44" name="Straight Arrow Connector 43"/>
          <p:cNvCxnSpPr/>
          <p:nvPr/>
        </p:nvCxnSpPr>
        <p:spPr>
          <a:xfrm flipV="1">
            <a:off x="4223139" y="5414203"/>
            <a:ext cx="562719" cy="451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6190162" y="5414203"/>
            <a:ext cx="1229614" cy="489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9" idx="2"/>
            <a:endCxn id="35" idx="0"/>
          </p:cNvCxnSpPr>
          <p:nvPr/>
        </p:nvCxnSpPr>
        <p:spPr>
          <a:xfrm flipH="1">
            <a:off x="7874741" y="4236123"/>
            <a:ext cx="3223" cy="290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7279158" y="934189"/>
            <a:ext cx="660171" cy="461665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lIns="0" rIns="0" rtlCol="0">
            <a:spAutoFit/>
          </a:bodyPr>
          <a:lstStyle/>
          <a:p>
            <a:pPr algn="ctr"/>
            <a:r>
              <a:rPr lang="en-US" sz="1200" dirty="0" smtClean="0"/>
              <a:t>Close the event</a:t>
            </a:r>
            <a:endParaRPr lang="en-US" sz="1200" dirty="0"/>
          </a:p>
        </p:txBody>
      </p:sp>
      <p:sp>
        <p:nvSpPr>
          <p:cNvPr id="48" name="TextBox 47"/>
          <p:cNvSpPr txBox="1"/>
          <p:nvPr/>
        </p:nvSpPr>
        <p:spPr>
          <a:xfrm>
            <a:off x="5302577" y="2660352"/>
            <a:ext cx="1197012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dirty="0" smtClean="0"/>
              <a:t>Grant unsecured credit </a:t>
            </a:r>
            <a:r>
              <a:rPr lang="en-US" sz="1200" dirty="0"/>
              <a:t>if necessary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415277" y="2663097"/>
            <a:ext cx="117985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dirty="0" smtClean="0"/>
              <a:t>Revoke uns. Credit / Market Notice</a:t>
            </a:r>
            <a:endParaRPr lang="en-US" sz="1200" dirty="0"/>
          </a:p>
        </p:txBody>
      </p:sp>
      <p:cxnSp>
        <p:nvCxnSpPr>
          <p:cNvPr id="50" name="Straight Arrow Connector 49"/>
          <p:cNvCxnSpPr>
            <a:stCxn id="48" idx="3"/>
            <a:endCxn id="49" idx="1"/>
          </p:cNvCxnSpPr>
          <p:nvPr/>
        </p:nvCxnSpPr>
        <p:spPr>
          <a:xfrm>
            <a:off x="6499589" y="2983518"/>
            <a:ext cx="915688" cy="274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8064166" y="1966586"/>
            <a:ext cx="86689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0" rIns="0" rtlCol="0">
            <a:spAutoFit/>
          </a:bodyPr>
          <a:lstStyle/>
          <a:p>
            <a:pPr algn="ctr"/>
            <a:r>
              <a:rPr lang="en-US" sz="1200" dirty="0"/>
              <a:t>CRR Settlement</a:t>
            </a:r>
          </a:p>
        </p:txBody>
      </p:sp>
      <p:graphicFrame>
        <p:nvGraphicFramePr>
          <p:cNvPr id="52" name="Diagram 51"/>
          <p:cNvGraphicFramePr/>
          <p:nvPr>
            <p:extLst>
              <p:ext uri="{D42A27DB-BD31-4B8C-83A1-F6EECF244321}">
                <p14:modId xmlns:p14="http://schemas.microsoft.com/office/powerpoint/2010/main" val="980111830"/>
              </p:ext>
            </p:extLst>
          </p:nvPr>
        </p:nvGraphicFramePr>
        <p:xfrm>
          <a:off x="422256" y="268986"/>
          <a:ext cx="8623494" cy="577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26780" y="6561138"/>
            <a:ext cx="464820" cy="212725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36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74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Option 1" id="{A58BD072-03D3-4879-A73E-AB66FD2980FC}" vid="{7F1E8AC0-07DA-4D6F-9811-7E98E67473BC}"/>
    </a:ext>
  </a:extLst>
</a:theme>
</file>

<file path=ppt/theme/theme4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Option 1" id="{A58BD072-03D3-4879-A73E-AB66FD2980FC}" vid="{B0B479B2-8502-4989-A27F-E86B3EBCDBA7}"/>
    </a:ext>
  </a:extLst>
</a:theme>
</file>

<file path=ppt/theme/theme5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Option 1" id="{A58BD072-03D3-4879-A73E-AB66FD2980FC}" vid="{28A8D96F-5CC3-4848-9334-1735D4302237}"/>
    </a:ext>
  </a:extLst>
</a:theme>
</file>

<file path=ppt/theme/theme6.xml><?xml version="1.0" encoding="utf-8"?>
<a:theme xmlns:a="http://schemas.openxmlformats.org/drawingml/2006/main" name="3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Option 1" id="{A58BD072-03D3-4879-A73E-AB66FD2980FC}" vid="{7F1E8AC0-07DA-4D6F-9811-7E98E67473BC}"/>
    </a:ext>
  </a:extLst>
</a:theme>
</file>

<file path=ppt/theme/theme7.xml><?xml version="1.0" encoding="utf-8"?>
<a:theme xmlns:a="http://schemas.openxmlformats.org/drawingml/2006/main" name="4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Option 1" id="{A58BD072-03D3-4879-A73E-AB66FD2980FC}" vid="{28A8D96F-5CC3-4848-9334-1735D4302237}"/>
    </a:ext>
  </a:extLst>
</a:theme>
</file>

<file path=ppt/theme/theme8.xml><?xml version="1.0" encoding="utf-8"?>
<a:theme xmlns:a="http://schemas.openxmlformats.org/drawingml/2006/main" name="2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RCOT PowerPoint Option 1" id="{A58BD072-03D3-4879-A73E-AB66FD2980FC}" vid="{B0B479B2-8502-4989-A27F-E86B3EBCDBA7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www.w3.org/XML/1998/namespace"/>
    <ds:schemaRef ds:uri="http://purl.org/dc/elements/1.1/"/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schemas.microsoft.com/office/infopath/2007/PartnerControls"/>
    <ds:schemaRef ds:uri="c34af464-7aa1-4edd-9be4-83dffc1cb926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10762</TotalTime>
  <Words>88</Words>
  <Application>Microsoft Office PowerPoint</Application>
  <PresentationFormat>On-screen Show (4:3)</PresentationFormat>
  <Paragraphs>35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Calibri</vt:lpstr>
      <vt:lpstr>Office Theme</vt:lpstr>
      <vt:lpstr>Custom Design</vt:lpstr>
      <vt:lpstr>1_Custom Design</vt:lpstr>
      <vt:lpstr>1_Office Theme</vt:lpstr>
      <vt:lpstr>2_Custom Design</vt:lpstr>
      <vt:lpstr>3_Custom Design</vt:lpstr>
      <vt:lpstr>4_Custom Design</vt:lpstr>
      <vt:lpstr>2_Office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Ruane, Mark</cp:lastModifiedBy>
  <cp:revision>382</cp:revision>
  <cp:lastPrinted>2015-09-23T14:09:43Z</cp:lastPrinted>
  <dcterms:created xsi:type="dcterms:W3CDTF">2010-04-12T23:12:02Z</dcterms:created>
  <dcterms:modified xsi:type="dcterms:W3CDTF">2018-02-21T20:00:08Z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