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56" r:id="rId2"/>
    <p:sldId id="338" r:id="rId3"/>
    <p:sldId id="339" r:id="rId4"/>
    <p:sldId id="341" r:id="rId5"/>
    <p:sldId id="268" r:id="rId6"/>
    <p:sldId id="279" r:id="rId7"/>
    <p:sldId id="295" r:id="rId8"/>
    <p:sldId id="273" r:id="rId9"/>
    <p:sldId id="274" r:id="rId10"/>
    <p:sldId id="277" r:id="rId11"/>
    <p:sldId id="288" r:id="rId12"/>
    <p:sldId id="284" r:id="rId13"/>
    <p:sldId id="285" r:id="rId14"/>
    <p:sldId id="352" r:id="rId15"/>
    <p:sldId id="315" r:id="rId16"/>
    <p:sldId id="349" r:id="rId17"/>
    <p:sldId id="350" r:id="rId18"/>
    <p:sldId id="351" r:id="rId19"/>
    <p:sldId id="344" r:id="rId20"/>
    <p:sldId id="302" r:id="rId21"/>
    <p:sldId id="345" r:id="rId22"/>
    <p:sldId id="303" r:id="rId23"/>
    <p:sldId id="260" r:id="rId24"/>
    <p:sldId id="310" r:id="rId25"/>
    <p:sldId id="348" r:id="rId26"/>
    <p:sldId id="346" r:id="rId27"/>
    <p:sldId id="34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44" autoAdjust="0"/>
    <p:restoredTop sz="94660"/>
  </p:normalViewPr>
  <p:slideViewPr>
    <p:cSldViewPr snapToGrid="0">
      <p:cViewPr varScale="1">
        <p:scale>
          <a:sx n="72" d="100"/>
          <a:sy n="72" d="100"/>
        </p:scale>
        <p:origin x="5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DDF27-1898-4CF8-BC0B-997F3A5CFB6A}" type="datetimeFigureOut">
              <a:rPr lang="en-US" smtClean="0"/>
              <a:t>2/22/2018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83CAF-0991-40BA-9647-3054347C58CE}" type="slidenum">
              <a:rPr lang="en-US" smtClean="0"/>
              <a:t>‹#›</a:t>
            </a:fld>
            <a:endParaRPr lang="en-US"/>
          </a:p>
        </p:txBody>
      </p:sp>
    </p:spTree>
    <p:extLst>
      <p:ext uri="{BB962C8B-B14F-4D97-AF65-F5344CB8AC3E}">
        <p14:creationId xmlns:p14="http://schemas.microsoft.com/office/powerpoint/2010/main" val="106030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1</a:t>
            </a:fld>
            <a:endParaRPr lang="en-US"/>
          </a:p>
        </p:txBody>
      </p:sp>
    </p:spTree>
    <p:extLst>
      <p:ext uri="{BB962C8B-B14F-4D97-AF65-F5344CB8AC3E}">
        <p14:creationId xmlns:p14="http://schemas.microsoft.com/office/powerpoint/2010/main" val="77762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12</a:t>
            </a:fld>
            <a:endParaRPr lang="en-US"/>
          </a:p>
        </p:txBody>
      </p:sp>
    </p:spTree>
    <p:extLst>
      <p:ext uri="{BB962C8B-B14F-4D97-AF65-F5344CB8AC3E}">
        <p14:creationId xmlns:p14="http://schemas.microsoft.com/office/powerpoint/2010/main" val="252723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13</a:t>
            </a:fld>
            <a:endParaRPr lang="en-US"/>
          </a:p>
        </p:txBody>
      </p:sp>
    </p:spTree>
    <p:extLst>
      <p:ext uri="{BB962C8B-B14F-4D97-AF65-F5344CB8AC3E}">
        <p14:creationId xmlns:p14="http://schemas.microsoft.com/office/powerpoint/2010/main" val="3431854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15</a:t>
            </a:fld>
            <a:endParaRPr lang="en-US"/>
          </a:p>
        </p:txBody>
      </p:sp>
    </p:spTree>
    <p:extLst>
      <p:ext uri="{BB962C8B-B14F-4D97-AF65-F5344CB8AC3E}">
        <p14:creationId xmlns:p14="http://schemas.microsoft.com/office/powerpoint/2010/main" val="1690392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16</a:t>
            </a:fld>
            <a:endParaRPr lang="en-US"/>
          </a:p>
        </p:txBody>
      </p:sp>
    </p:spTree>
    <p:extLst>
      <p:ext uri="{BB962C8B-B14F-4D97-AF65-F5344CB8AC3E}">
        <p14:creationId xmlns:p14="http://schemas.microsoft.com/office/powerpoint/2010/main" val="2411669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17</a:t>
            </a:fld>
            <a:endParaRPr lang="en-US"/>
          </a:p>
        </p:txBody>
      </p:sp>
    </p:spTree>
    <p:extLst>
      <p:ext uri="{BB962C8B-B14F-4D97-AF65-F5344CB8AC3E}">
        <p14:creationId xmlns:p14="http://schemas.microsoft.com/office/powerpoint/2010/main" val="751314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18</a:t>
            </a:fld>
            <a:endParaRPr lang="en-US"/>
          </a:p>
        </p:txBody>
      </p:sp>
    </p:spTree>
    <p:extLst>
      <p:ext uri="{BB962C8B-B14F-4D97-AF65-F5344CB8AC3E}">
        <p14:creationId xmlns:p14="http://schemas.microsoft.com/office/powerpoint/2010/main" val="1687026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19</a:t>
            </a:fld>
            <a:endParaRPr lang="en-US"/>
          </a:p>
        </p:txBody>
      </p:sp>
    </p:spTree>
    <p:extLst>
      <p:ext uri="{BB962C8B-B14F-4D97-AF65-F5344CB8AC3E}">
        <p14:creationId xmlns:p14="http://schemas.microsoft.com/office/powerpoint/2010/main" val="3898315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20</a:t>
            </a:fld>
            <a:endParaRPr lang="en-US"/>
          </a:p>
        </p:txBody>
      </p:sp>
    </p:spTree>
    <p:extLst>
      <p:ext uri="{BB962C8B-B14F-4D97-AF65-F5344CB8AC3E}">
        <p14:creationId xmlns:p14="http://schemas.microsoft.com/office/powerpoint/2010/main" val="60437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21</a:t>
            </a:fld>
            <a:endParaRPr lang="en-US"/>
          </a:p>
        </p:txBody>
      </p:sp>
    </p:spTree>
    <p:extLst>
      <p:ext uri="{BB962C8B-B14F-4D97-AF65-F5344CB8AC3E}">
        <p14:creationId xmlns:p14="http://schemas.microsoft.com/office/powerpoint/2010/main" val="3092882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22</a:t>
            </a:fld>
            <a:endParaRPr lang="en-US"/>
          </a:p>
        </p:txBody>
      </p:sp>
    </p:spTree>
    <p:extLst>
      <p:ext uri="{BB962C8B-B14F-4D97-AF65-F5344CB8AC3E}">
        <p14:creationId xmlns:p14="http://schemas.microsoft.com/office/powerpoint/2010/main" val="251773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2</a:t>
            </a:fld>
            <a:endParaRPr lang="en-US"/>
          </a:p>
        </p:txBody>
      </p:sp>
    </p:spTree>
    <p:extLst>
      <p:ext uri="{BB962C8B-B14F-4D97-AF65-F5344CB8AC3E}">
        <p14:creationId xmlns:p14="http://schemas.microsoft.com/office/powerpoint/2010/main" val="19922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23</a:t>
            </a:fld>
            <a:endParaRPr lang="en-US"/>
          </a:p>
        </p:txBody>
      </p:sp>
    </p:spTree>
    <p:extLst>
      <p:ext uri="{BB962C8B-B14F-4D97-AF65-F5344CB8AC3E}">
        <p14:creationId xmlns:p14="http://schemas.microsoft.com/office/powerpoint/2010/main" val="2137188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24</a:t>
            </a:fld>
            <a:endParaRPr lang="en-US"/>
          </a:p>
        </p:txBody>
      </p:sp>
    </p:spTree>
    <p:extLst>
      <p:ext uri="{BB962C8B-B14F-4D97-AF65-F5344CB8AC3E}">
        <p14:creationId xmlns:p14="http://schemas.microsoft.com/office/powerpoint/2010/main" val="2909536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25</a:t>
            </a:fld>
            <a:endParaRPr lang="en-US"/>
          </a:p>
        </p:txBody>
      </p:sp>
    </p:spTree>
    <p:extLst>
      <p:ext uri="{BB962C8B-B14F-4D97-AF65-F5344CB8AC3E}">
        <p14:creationId xmlns:p14="http://schemas.microsoft.com/office/powerpoint/2010/main" val="1757924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26</a:t>
            </a:fld>
            <a:endParaRPr lang="en-US"/>
          </a:p>
        </p:txBody>
      </p:sp>
    </p:spTree>
    <p:extLst>
      <p:ext uri="{BB962C8B-B14F-4D97-AF65-F5344CB8AC3E}">
        <p14:creationId xmlns:p14="http://schemas.microsoft.com/office/powerpoint/2010/main" val="1679195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27</a:t>
            </a:fld>
            <a:endParaRPr lang="en-US"/>
          </a:p>
        </p:txBody>
      </p:sp>
    </p:spTree>
    <p:extLst>
      <p:ext uri="{BB962C8B-B14F-4D97-AF65-F5344CB8AC3E}">
        <p14:creationId xmlns:p14="http://schemas.microsoft.com/office/powerpoint/2010/main" val="22711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5</a:t>
            </a:fld>
            <a:endParaRPr lang="en-US"/>
          </a:p>
        </p:txBody>
      </p:sp>
    </p:spTree>
    <p:extLst>
      <p:ext uri="{BB962C8B-B14F-4D97-AF65-F5344CB8AC3E}">
        <p14:creationId xmlns:p14="http://schemas.microsoft.com/office/powerpoint/2010/main" val="3583089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6</a:t>
            </a:fld>
            <a:endParaRPr lang="en-US"/>
          </a:p>
        </p:txBody>
      </p:sp>
    </p:spTree>
    <p:extLst>
      <p:ext uri="{BB962C8B-B14F-4D97-AF65-F5344CB8AC3E}">
        <p14:creationId xmlns:p14="http://schemas.microsoft.com/office/powerpoint/2010/main" val="260736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7</a:t>
            </a:fld>
            <a:endParaRPr lang="en-US"/>
          </a:p>
        </p:txBody>
      </p:sp>
    </p:spTree>
    <p:extLst>
      <p:ext uri="{BB962C8B-B14F-4D97-AF65-F5344CB8AC3E}">
        <p14:creationId xmlns:p14="http://schemas.microsoft.com/office/powerpoint/2010/main" val="2242743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8</a:t>
            </a:fld>
            <a:endParaRPr lang="en-US"/>
          </a:p>
        </p:txBody>
      </p:sp>
    </p:spTree>
    <p:extLst>
      <p:ext uri="{BB962C8B-B14F-4D97-AF65-F5344CB8AC3E}">
        <p14:creationId xmlns:p14="http://schemas.microsoft.com/office/powerpoint/2010/main" val="154188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9</a:t>
            </a:fld>
            <a:endParaRPr lang="en-US"/>
          </a:p>
        </p:txBody>
      </p:sp>
    </p:spTree>
    <p:extLst>
      <p:ext uri="{BB962C8B-B14F-4D97-AF65-F5344CB8AC3E}">
        <p14:creationId xmlns:p14="http://schemas.microsoft.com/office/powerpoint/2010/main" val="2806295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10</a:t>
            </a:fld>
            <a:endParaRPr lang="en-US"/>
          </a:p>
        </p:txBody>
      </p:sp>
    </p:spTree>
    <p:extLst>
      <p:ext uri="{BB962C8B-B14F-4D97-AF65-F5344CB8AC3E}">
        <p14:creationId xmlns:p14="http://schemas.microsoft.com/office/powerpoint/2010/main" val="2814982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083CAF-0991-40BA-9647-3054347C58CE}" type="slidenum">
              <a:rPr lang="en-US" smtClean="0"/>
              <a:t>11</a:t>
            </a:fld>
            <a:endParaRPr lang="en-US"/>
          </a:p>
        </p:txBody>
      </p:sp>
    </p:spTree>
    <p:extLst>
      <p:ext uri="{BB962C8B-B14F-4D97-AF65-F5344CB8AC3E}">
        <p14:creationId xmlns:p14="http://schemas.microsoft.com/office/powerpoint/2010/main" val="2752647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6B912AF9-5A8F-470E-B24E-85B954F8BA4A}" type="datetime1">
              <a:rPr lang="en-US" smtClean="0"/>
              <a:t>2/22/2018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a:t>Confidential and Private, See Safe-Harbor and Fair Use Statement </a:t>
            </a:r>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D0BBCB-FD88-4DE7-89B3-5D12FA67C529}" type="datetime1">
              <a:rPr lang="en-US" smtClean="0"/>
              <a:t>2/22/2018</a:t>
            </a:fld>
            <a:endParaRPr lang="en-US" dirty="0"/>
          </a:p>
        </p:txBody>
      </p:sp>
      <p:sp>
        <p:nvSpPr>
          <p:cNvPr id="6" name="Footer Placeholder 5"/>
          <p:cNvSpPr>
            <a:spLocks noGrp="1"/>
          </p:cNvSpPr>
          <p:nvPr>
            <p:ph type="ftr" sz="quarter" idx="11"/>
          </p:nvPr>
        </p:nvSpPr>
        <p:spPr/>
        <p:txBody>
          <a:bodyPr/>
          <a:lstStyle/>
          <a:p>
            <a:r>
              <a:rPr lang="en-US"/>
              <a:t>Confidential and Private, See Safe-Harbor and Fair Use Statement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F9D99BD-7D34-4B29-9E22-1A8B85E67D79}" type="datetime1">
              <a:rPr lang="en-US" smtClean="0"/>
              <a:t>2/22/2018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r>
              <a:rPr lang="en-US"/>
              <a:t>Confidential and Private, See Safe-Harbor and Fair Use Statement </a:t>
            </a:r>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40BB238-6FF9-4C5B-87C5-92BED2B6125D}" type="datetime1">
              <a:rPr lang="en-US" smtClean="0"/>
              <a:t>2/22/2018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r>
              <a:rPr lang="en-US"/>
              <a:t>Confidential and Private, See Safe-Harbor and Fair Use Statement </a:t>
            </a:r>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F5DAD0B8-6B03-4055-BB69-BB43B6BE9EB2}" type="datetime1">
              <a:rPr lang="en-US" smtClean="0"/>
              <a:t>2/22/2018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r>
              <a:rPr lang="en-US"/>
              <a:t>Confidential and Private, See Safe-Harbor and Fair Use Statement </a:t>
            </a:r>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CBCD088-4C7F-43EA-9CA0-E7521DACB31D}" type="datetime1">
              <a:rPr lang="en-US" smtClean="0"/>
              <a:t>2/22/2018</a:t>
            </a:fld>
            <a:endParaRPr lang="en-US" dirty="0"/>
          </a:p>
        </p:txBody>
      </p:sp>
      <p:sp>
        <p:nvSpPr>
          <p:cNvPr id="4" name="Footer Placeholder 3"/>
          <p:cNvSpPr>
            <a:spLocks noGrp="1"/>
          </p:cNvSpPr>
          <p:nvPr>
            <p:ph type="ftr" sz="quarter" idx="11"/>
          </p:nvPr>
        </p:nvSpPr>
        <p:spPr/>
        <p:txBody>
          <a:bodyPr/>
          <a:lstStyle/>
          <a:p>
            <a:r>
              <a:rPr lang="en-US"/>
              <a:t>Confidential and Private, See Safe-Harbor and Fair Use Statement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8A62F98-D559-47C2-A6CB-661C3766E988}" type="datetime1">
              <a:rPr lang="en-US" smtClean="0"/>
              <a:t>2/22/2018</a:t>
            </a:fld>
            <a:endParaRPr lang="en-US" dirty="0"/>
          </a:p>
        </p:txBody>
      </p:sp>
      <p:sp>
        <p:nvSpPr>
          <p:cNvPr id="4" name="Footer Placeholder 3"/>
          <p:cNvSpPr>
            <a:spLocks noGrp="1"/>
          </p:cNvSpPr>
          <p:nvPr>
            <p:ph type="ftr" sz="quarter" idx="11"/>
          </p:nvPr>
        </p:nvSpPr>
        <p:spPr/>
        <p:txBody>
          <a:bodyPr/>
          <a:lstStyle/>
          <a:p>
            <a:r>
              <a:rPr lang="en-US"/>
              <a:t>Confidential and Private, See Safe-Harbor and Fair Use Statement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15C929-32A9-4559-A87B-7B794A5B1C6B}" type="datetime1">
              <a:rPr lang="en-US" smtClean="0"/>
              <a:t>2/22/2018</a:t>
            </a:fld>
            <a:endParaRPr lang="en-US" dirty="0"/>
          </a:p>
        </p:txBody>
      </p:sp>
      <p:sp>
        <p:nvSpPr>
          <p:cNvPr id="5" name="Footer Placeholder 4"/>
          <p:cNvSpPr>
            <a:spLocks noGrp="1"/>
          </p:cNvSpPr>
          <p:nvPr>
            <p:ph type="ftr" sz="quarter" idx="11"/>
          </p:nvPr>
        </p:nvSpPr>
        <p:spPr/>
        <p:txBody>
          <a:bodyPr/>
          <a:lstStyle/>
          <a:p>
            <a:r>
              <a:rPr lang="en-US"/>
              <a:t>Confidential and Private, See Safe-Harbor and Fair Use Statement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B8D117E-C835-4CF6-8850-977276634E46}" type="datetime1">
              <a:rPr lang="en-US" smtClean="0"/>
              <a:t>2/22/2018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r>
              <a:rPr lang="en-US"/>
              <a:t>Confidential and Private, See Safe-Harbor and Fair Use Statement </a:t>
            </a:r>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0A6DB6-7029-4D3F-9ACB-007CAEB3AD78}" type="datetime1">
              <a:rPr lang="en-US" smtClean="0"/>
              <a:t>2/22/2018</a:t>
            </a:fld>
            <a:endParaRPr lang="en-US" dirty="0"/>
          </a:p>
        </p:txBody>
      </p:sp>
      <p:sp>
        <p:nvSpPr>
          <p:cNvPr id="5" name="Footer Placeholder 4"/>
          <p:cNvSpPr>
            <a:spLocks noGrp="1"/>
          </p:cNvSpPr>
          <p:nvPr>
            <p:ph type="ftr" sz="quarter" idx="11"/>
          </p:nvPr>
        </p:nvSpPr>
        <p:spPr/>
        <p:txBody>
          <a:bodyPr/>
          <a:lstStyle/>
          <a:p>
            <a:r>
              <a:rPr lang="en-US"/>
              <a:t>Confidential and Private, See Safe-Harbor and Fair Use Statement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64CB0F4-A1D7-4220-81E7-0988207159BA}" type="datetime1">
              <a:rPr lang="en-US" smtClean="0"/>
              <a:t>2/22/2018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r>
              <a:rPr lang="en-US"/>
              <a:t>Confidential and Private, See Safe-Harbor and Fair Use Statement </a:t>
            </a:r>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E72A6A-0E05-4C2C-9A3F-C2F6D0CF9E6C}" type="datetime1">
              <a:rPr lang="en-US" smtClean="0"/>
              <a:t>2/22/2018</a:t>
            </a:fld>
            <a:endParaRPr lang="en-US" dirty="0"/>
          </a:p>
        </p:txBody>
      </p:sp>
      <p:sp>
        <p:nvSpPr>
          <p:cNvPr id="6" name="Footer Placeholder 5"/>
          <p:cNvSpPr>
            <a:spLocks noGrp="1"/>
          </p:cNvSpPr>
          <p:nvPr>
            <p:ph type="ftr" sz="quarter" idx="11"/>
          </p:nvPr>
        </p:nvSpPr>
        <p:spPr/>
        <p:txBody>
          <a:bodyPr/>
          <a:lstStyle/>
          <a:p>
            <a:r>
              <a:rPr lang="en-US"/>
              <a:t>Confidential and Private, See Safe-Harbor and Fair Use Statement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6CB11D-DB30-48AC-B72D-94DD781B3218}" type="datetime1">
              <a:rPr lang="en-US" smtClean="0"/>
              <a:t>2/22/2018</a:t>
            </a:fld>
            <a:endParaRPr lang="en-US" dirty="0"/>
          </a:p>
        </p:txBody>
      </p:sp>
      <p:sp>
        <p:nvSpPr>
          <p:cNvPr id="8" name="Footer Placeholder 7"/>
          <p:cNvSpPr>
            <a:spLocks noGrp="1"/>
          </p:cNvSpPr>
          <p:nvPr>
            <p:ph type="ftr" sz="quarter" idx="11"/>
          </p:nvPr>
        </p:nvSpPr>
        <p:spPr/>
        <p:txBody>
          <a:bodyPr/>
          <a:lstStyle/>
          <a:p>
            <a:r>
              <a:rPr lang="en-US"/>
              <a:t>Confidential and Private, See Safe-Harbor and Fair Use Statement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DBCB04-FB0E-44CC-AC14-AF08600C4742}" type="datetime1">
              <a:rPr lang="en-US" smtClean="0"/>
              <a:t>2/22/2018</a:t>
            </a:fld>
            <a:endParaRPr lang="en-US" dirty="0"/>
          </a:p>
        </p:txBody>
      </p:sp>
      <p:sp>
        <p:nvSpPr>
          <p:cNvPr id="4" name="Footer Placeholder 3"/>
          <p:cNvSpPr>
            <a:spLocks noGrp="1"/>
          </p:cNvSpPr>
          <p:nvPr>
            <p:ph type="ftr" sz="quarter" idx="11"/>
          </p:nvPr>
        </p:nvSpPr>
        <p:spPr/>
        <p:txBody>
          <a:bodyPr/>
          <a:lstStyle/>
          <a:p>
            <a:r>
              <a:rPr lang="en-US"/>
              <a:t>Confidential and Private, See Safe-Harbor and Fair Use Statement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D45FFC-7273-4F0F-BF5D-4CAB21F63797}" type="datetime1">
              <a:rPr lang="en-US" smtClean="0"/>
              <a:t>2/22/2018</a:t>
            </a:fld>
            <a:endParaRPr lang="en-US" dirty="0"/>
          </a:p>
        </p:txBody>
      </p:sp>
      <p:sp>
        <p:nvSpPr>
          <p:cNvPr id="3" name="Footer Placeholder 2"/>
          <p:cNvSpPr>
            <a:spLocks noGrp="1"/>
          </p:cNvSpPr>
          <p:nvPr>
            <p:ph type="ftr" sz="quarter" idx="11"/>
          </p:nvPr>
        </p:nvSpPr>
        <p:spPr/>
        <p:txBody>
          <a:bodyPr/>
          <a:lstStyle/>
          <a:p>
            <a:r>
              <a:rPr lang="en-US"/>
              <a:t>Confidential and Private, See Safe-Harbor and Fair Use Statement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2319E7-140B-4968-A291-F5D602773064}" type="datetime1">
              <a:rPr lang="en-US" smtClean="0"/>
              <a:t>2/22/2018</a:t>
            </a:fld>
            <a:endParaRPr lang="en-US" dirty="0"/>
          </a:p>
        </p:txBody>
      </p:sp>
      <p:sp>
        <p:nvSpPr>
          <p:cNvPr id="6" name="Footer Placeholder 5"/>
          <p:cNvSpPr>
            <a:spLocks noGrp="1"/>
          </p:cNvSpPr>
          <p:nvPr>
            <p:ph type="ftr" sz="quarter" idx="11"/>
          </p:nvPr>
        </p:nvSpPr>
        <p:spPr/>
        <p:txBody>
          <a:bodyPr/>
          <a:lstStyle/>
          <a:p>
            <a:r>
              <a:rPr lang="en-US"/>
              <a:t>Confidential and Private, See Safe-Harbor and Fair Use Statement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153338-31A3-4E35-8D10-A0619439AEB6}" type="datetime1">
              <a:rPr lang="en-US" smtClean="0"/>
              <a:t>2/22/2018</a:t>
            </a:fld>
            <a:endParaRPr lang="en-US" dirty="0"/>
          </a:p>
        </p:txBody>
      </p:sp>
      <p:sp>
        <p:nvSpPr>
          <p:cNvPr id="6" name="Footer Placeholder 5"/>
          <p:cNvSpPr>
            <a:spLocks noGrp="1"/>
          </p:cNvSpPr>
          <p:nvPr>
            <p:ph type="ftr" sz="quarter" idx="11"/>
          </p:nvPr>
        </p:nvSpPr>
        <p:spPr/>
        <p:txBody>
          <a:bodyPr/>
          <a:lstStyle/>
          <a:p>
            <a:r>
              <a:rPr lang="en-US"/>
              <a:t>Confidential and Private, See Safe-Harbor and Fair Use Statement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009F40D-0759-48EA-A985-879544F820F7}" type="datetime1">
              <a:rPr lang="en-US" smtClean="0"/>
              <a:t>2/22/2018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Confidential and Private, See Safe-Harbor and Fair Use Statement </a:t>
            </a:r>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3E5E-5FE6-41EA-B5AB-AEB0CA810CC4}"/>
              </a:ext>
            </a:extLst>
          </p:cNvPr>
          <p:cNvSpPr>
            <a:spLocks noGrp="1"/>
          </p:cNvSpPr>
          <p:nvPr>
            <p:ph type="ctrTitle"/>
          </p:nvPr>
        </p:nvSpPr>
        <p:spPr>
          <a:xfrm>
            <a:off x="1142172" y="734786"/>
            <a:ext cx="10436087" cy="3872641"/>
          </a:xfrm>
        </p:spPr>
        <p:txBody>
          <a:bodyPr>
            <a:normAutofit fontScale="90000"/>
          </a:bodyPr>
          <a:lstStyle/>
          <a:p>
            <a:pPr algn="ctr">
              <a:lnSpc>
                <a:spcPct val="100000"/>
              </a:lnSpc>
            </a:pPr>
            <a:r>
              <a:rPr lang="en-US" sz="4000" dirty="0">
                <a:latin typeface="Times New Roman" panose="02020603050405020304" pitchFamily="18" charset="0"/>
                <a:ea typeface="Calibri" panose="020F0502020204030204" pitchFamily="34" charset="0"/>
                <a:cs typeface="Times New Roman" panose="02020603050405020304" pitchFamily="18" charset="0"/>
              </a:rPr>
              <a:t>WPP/SPP Collection System(S)</a:t>
            </a:r>
            <a:br>
              <a:rPr lang="en-US" sz="4000" dirty="0">
                <a:latin typeface="Times New Roman" panose="02020603050405020304" pitchFamily="18" charset="0"/>
                <a:ea typeface="Calibri" panose="020F0502020204030204" pitchFamily="34" charset="0"/>
                <a:cs typeface="Times New Roman" panose="02020603050405020304" pitchFamily="18" charset="0"/>
              </a:rPr>
            </a:br>
            <a:r>
              <a:rPr lang="en-US" sz="4000" dirty="0">
                <a:latin typeface="Times New Roman" panose="02020603050405020304" pitchFamily="18" charset="0"/>
                <a:ea typeface="Calibri" panose="020F0502020204030204" pitchFamily="34" charset="0"/>
                <a:cs typeface="Times New Roman" panose="02020603050405020304" pitchFamily="18" charset="0"/>
              </a:rPr>
              <a:t>&amp;   finding “safe harbor” </a:t>
            </a:r>
            <a:br>
              <a:rPr lang="en-US" sz="4000" dirty="0">
                <a:latin typeface="Times New Roman" panose="02020603050405020304" pitchFamily="18" charset="0"/>
                <a:ea typeface="Calibri" panose="020F0502020204030204" pitchFamily="34" charset="0"/>
                <a:cs typeface="Times New Roman" panose="02020603050405020304" pitchFamily="18" charset="0"/>
              </a:rPr>
            </a:br>
            <a:r>
              <a:rPr lang="en-US" sz="4000" dirty="0">
                <a:latin typeface="Times New Roman" panose="02020603050405020304" pitchFamily="18" charset="0"/>
                <a:ea typeface="Calibri" panose="020F0502020204030204" pitchFamily="34" charset="0"/>
                <a:cs typeface="Times New Roman" panose="02020603050405020304" pitchFamily="18" charset="0"/>
              </a:rPr>
              <a:t>Concerning  FERC ORDERS &amp;   NERC STD(s)</a:t>
            </a:r>
            <a:br>
              <a:rPr lang="en-US" sz="4800" dirty="0">
                <a:latin typeface="Times New Roman" panose="02020603050405020304" pitchFamily="18" charset="0"/>
                <a:ea typeface="Calibri" panose="020F0502020204030204" pitchFamily="34" charset="0"/>
                <a:cs typeface="Times New Roman" panose="02020603050405020304" pitchFamily="18" charset="0"/>
              </a:rPr>
            </a:br>
            <a:r>
              <a:rPr lang="en-US" sz="4800" dirty="0">
                <a:latin typeface="Times New Roman" panose="02020603050405020304" pitchFamily="18" charset="0"/>
                <a:ea typeface="Calibri" panose="020F0502020204030204" pitchFamily="34" charset="0"/>
                <a:cs typeface="Times New Roman" panose="02020603050405020304" pitchFamily="18" charset="0"/>
              </a:rPr>
              <a:t> </a:t>
            </a:r>
            <a:br>
              <a:rPr lang="en-US" sz="4800" dirty="0">
                <a:latin typeface="Times New Roman" panose="02020603050405020304" pitchFamily="18" charset="0"/>
                <a:ea typeface="Calibri" panose="020F0502020204030204" pitchFamily="34" charset="0"/>
                <a:cs typeface="Times New Roman" panose="02020603050405020304" pitchFamily="18" charset="0"/>
              </a:rPr>
            </a:br>
            <a:r>
              <a:rPr lang="en-US" sz="4800" dirty="0">
                <a:latin typeface="Times New Roman" panose="02020603050405020304" pitchFamily="18" charset="0"/>
                <a:ea typeface="Calibri" panose="020F0502020204030204" pitchFamily="34" charset="0"/>
                <a:cs typeface="Times New Roman" panose="02020603050405020304" pitchFamily="18" charset="0"/>
              </a:rPr>
              <a:t>By </a:t>
            </a:r>
            <a:br>
              <a:rPr lang="en-US" sz="4800" dirty="0">
                <a:latin typeface="Times New Roman" panose="02020603050405020304" pitchFamily="18" charset="0"/>
                <a:ea typeface="Calibri" panose="020F0502020204030204" pitchFamily="34" charset="0"/>
                <a:cs typeface="Times New Roman" panose="02020603050405020304" pitchFamily="18" charset="0"/>
              </a:rPr>
            </a:br>
            <a:r>
              <a:rPr lang="en-US" sz="4800" dirty="0">
                <a:latin typeface="Times New Roman" panose="02020603050405020304" pitchFamily="18" charset="0"/>
                <a:ea typeface="Calibri" panose="020F0502020204030204" pitchFamily="34" charset="0"/>
                <a:cs typeface="Times New Roman" panose="02020603050405020304" pitchFamily="18" charset="0"/>
              </a:rPr>
              <a:t>Thomas Wilkins &amp; Miles Downing</a:t>
            </a:r>
            <a:endParaRPr lang="en-US" sz="4800" dirty="0"/>
          </a:p>
        </p:txBody>
      </p:sp>
      <p:sp>
        <p:nvSpPr>
          <p:cNvPr id="8" name="Footer Placeholder 7">
            <a:extLst>
              <a:ext uri="{FF2B5EF4-FFF2-40B4-BE49-F238E27FC236}">
                <a16:creationId xmlns:a16="http://schemas.microsoft.com/office/drawing/2014/main" id="{95DFA9C4-209C-4DA4-8891-B763D1C0E50C}"/>
              </a:ext>
            </a:extLst>
          </p:cNvPr>
          <p:cNvSpPr>
            <a:spLocks noGrp="1"/>
          </p:cNvSpPr>
          <p:nvPr>
            <p:ph type="ftr" sz="quarter" idx="11"/>
          </p:nvPr>
        </p:nvSpPr>
        <p:spPr>
          <a:xfrm>
            <a:off x="3531704" y="6264988"/>
            <a:ext cx="6400800" cy="365125"/>
          </a:xfrm>
        </p:spPr>
        <p:txBody>
          <a:bodyPr/>
          <a:lstStyle/>
          <a:p>
            <a:r>
              <a:rPr lang="en-US" dirty="0"/>
              <a:t>See Safe-Harbor and Fair Use Statement </a:t>
            </a:r>
          </a:p>
        </p:txBody>
      </p:sp>
    </p:spTree>
    <p:extLst>
      <p:ext uri="{BB962C8B-B14F-4D97-AF65-F5344CB8AC3E}">
        <p14:creationId xmlns:p14="http://schemas.microsoft.com/office/powerpoint/2010/main" val="1464263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A135-23C2-4889-978B-2D20857F4CB9}"/>
              </a:ext>
            </a:extLst>
          </p:cNvPr>
          <p:cNvSpPr>
            <a:spLocks noGrp="1"/>
          </p:cNvSpPr>
          <p:nvPr>
            <p:ph type="title"/>
          </p:nvPr>
        </p:nvSpPr>
        <p:spPr>
          <a:xfrm>
            <a:off x="1155148" y="147254"/>
            <a:ext cx="8610600" cy="1293028"/>
          </a:xfrm>
        </p:spPr>
        <p:txBody>
          <a:bodyPr/>
          <a:lstStyle/>
          <a:p>
            <a:r>
              <a:rPr lang="en-US" dirty="0"/>
              <a:t>The August 2016 CAISO event</a:t>
            </a:r>
          </a:p>
        </p:txBody>
      </p:sp>
      <p:sp>
        <p:nvSpPr>
          <p:cNvPr id="3" name="Content Placeholder 2">
            <a:extLst>
              <a:ext uri="{FF2B5EF4-FFF2-40B4-BE49-F238E27FC236}">
                <a16:creationId xmlns:a16="http://schemas.microsoft.com/office/drawing/2014/main" id="{887B7C51-C464-44B1-A0F0-950720DFAA72}"/>
              </a:ext>
            </a:extLst>
          </p:cNvPr>
          <p:cNvSpPr>
            <a:spLocks noGrp="1"/>
          </p:cNvSpPr>
          <p:nvPr>
            <p:ph idx="1"/>
          </p:nvPr>
        </p:nvSpPr>
        <p:spPr>
          <a:xfrm>
            <a:off x="1981200" y="1255944"/>
            <a:ext cx="8229600" cy="1252537"/>
          </a:xfrm>
        </p:spPr>
        <p:txBody>
          <a:bodyPr>
            <a:normAutofit lnSpcReduction="10000"/>
          </a:bodyPr>
          <a:lstStyle/>
          <a:p>
            <a:pPr marL="0" indent="0">
              <a:buNone/>
            </a:pPr>
            <a:r>
              <a:rPr lang="en-US" sz="1800" dirty="0"/>
              <a:t>The CAISO event high lighted the fragile support that renewable generation provides to the transmission system during an event.  The ISO’s and other authorities are acutely aware of the situation, and are rightly concerned now that renewables have achieve 100% saturation at low demand.</a:t>
            </a:r>
          </a:p>
        </p:txBody>
      </p:sp>
      <p:pic>
        <p:nvPicPr>
          <p:cNvPr id="4" name="Picture 3">
            <a:extLst>
              <a:ext uri="{FF2B5EF4-FFF2-40B4-BE49-F238E27FC236}">
                <a16:creationId xmlns:a16="http://schemas.microsoft.com/office/drawing/2014/main" id="{62FA9530-C263-40DA-99C1-F1E7DC5066A5}"/>
              </a:ext>
            </a:extLst>
          </p:cNvPr>
          <p:cNvPicPr>
            <a:picLocks noChangeAspect="1"/>
          </p:cNvPicPr>
          <p:nvPr/>
        </p:nvPicPr>
        <p:blipFill>
          <a:blip r:embed="rId3"/>
          <a:stretch>
            <a:fillRect/>
          </a:stretch>
        </p:blipFill>
        <p:spPr>
          <a:xfrm>
            <a:off x="4457700" y="2508481"/>
            <a:ext cx="3276600" cy="2944088"/>
          </a:xfrm>
          <a:prstGeom prst="rect">
            <a:avLst/>
          </a:prstGeom>
        </p:spPr>
      </p:pic>
      <p:sp>
        <p:nvSpPr>
          <p:cNvPr id="5" name="Content Placeholder 2">
            <a:extLst>
              <a:ext uri="{FF2B5EF4-FFF2-40B4-BE49-F238E27FC236}">
                <a16:creationId xmlns:a16="http://schemas.microsoft.com/office/drawing/2014/main" id="{D7483C0A-8701-4C40-AFEE-60575EDCA58A}"/>
              </a:ext>
            </a:extLst>
          </p:cNvPr>
          <p:cNvSpPr txBox="1">
            <a:spLocks/>
          </p:cNvSpPr>
          <p:nvPr/>
        </p:nvSpPr>
        <p:spPr bwMode="auto">
          <a:xfrm>
            <a:off x="1155148" y="5796865"/>
            <a:ext cx="9055652" cy="50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1" fontAlgn="base" hangingPunct="1">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1" fontAlgn="base" hangingPunct="1">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1" fontAlgn="base" hangingPunct="1">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0" indent="0" algn="ctr">
              <a:buNone/>
            </a:pPr>
            <a:r>
              <a:rPr lang="en-US" sz="1800" kern="0" dirty="0"/>
              <a:t>So, how do we take a renewable project, and find the up side to the situation?</a:t>
            </a:r>
          </a:p>
          <a:p>
            <a:pPr marL="0" indent="0">
              <a:buNone/>
            </a:pPr>
            <a:endParaRPr lang="en-US" sz="1800" kern="0" dirty="0"/>
          </a:p>
        </p:txBody>
      </p:sp>
      <p:sp>
        <p:nvSpPr>
          <p:cNvPr id="13" name="Footer Placeholder 12">
            <a:extLst>
              <a:ext uri="{FF2B5EF4-FFF2-40B4-BE49-F238E27FC236}">
                <a16:creationId xmlns:a16="http://schemas.microsoft.com/office/drawing/2014/main" id="{8954B52A-4B50-4FFA-9EE0-65F2CBD8D714}"/>
              </a:ext>
            </a:extLst>
          </p:cNvPr>
          <p:cNvSpPr>
            <a:spLocks noGrp="1"/>
          </p:cNvSpPr>
          <p:nvPr>
            <p:ph type="ftr" sz="quarter" idx="11"/>
          </p:nvPr>
        </p:nvSpPr>
        <p:spPr>
          <a:xfrm>
            <a:off x="4174435" y="6303755"/>
            <a:ext cx="2796208" cy="365125"/>
          </a:xfrm>
        </p:spPr>
        <p:txBody>
          <a:bodyPr/>
          <a:lstStyle/>
          <a:p>
            <a:r>
              <a:rPr lang="en-US" dirty="0"/>
              <a:t>See Safe-Harbor and Fair Use Statement </a:t>
            </a:r>
          </a:p>
        </p:txBody>
      </p:sp>
      <p:sp>
        <p:nvSpPr>
          <p:cNvPr id="14" name="Slide Number Placeholder 13">
            <a:extLst>
              <a:ext uri="{FF2B5EF4-FFF2-40B4-BE49-F238E27FC236}">
                <a16:creationId xmlns:a16="http://schemas.microsoft.com/office/drawing/2014/main" id="{2433F2F2-820C-436F-A40A-2495DEDC38F2}"/>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64856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CC2A9C-8AB6-4C1F-A42B-541F965F80BB}"/>
              </a:ext>
            </a:extLst>
          </p:cNvPr>
          <p:cNvSpPr txBox="1"/>
          <p:nvPr/>
        </p:nvSpPr>
        <p:spPr>
          <a:xfrm>
            <a:off x="1631452" y="2010112"/>
            <a:ext cx="9046066" cy="3970318"/>
          </a:xfrm>
          <a:prstGeom prst="rect">
            <a:avLst/>
          </a:prstGeom>
          <a:noFill/>
        </p:spPr>
        <p:txBody>
          <a:bodyPr wrap="none" rtlCol="0">
            <a:spAutoFit/>
          </a:bodyPr>
          <a:lstStyle/>
          <a:p>
            <a:r>
              <a:rPr lang="en-US" dirty="0"/>
              <a:t>Please find the words “Bulk Power System”                       16 U.S.C. 824o (a)(1)</a:t>
            </a:r>
          </a:p>
          <a:p>
            <a:endParaRPr lang="en-US" dirty="0"/>
          </a:p>
          <a:p>
            <a:r>
              <a:rPr lang="en-US" dirty="0"/>
              <a:t>Please find the words “Electric Reliability Organization” 16 U.S.C 824o (a)(2)</a:t>
            </a:r>
          </a:p>
          <a:p>
            <a:endParaRPr lang="en-US" dirty="0"/>
          </a:p>
          <a:p>
            <a:r>
              <a:rPr lang="en-US" dirty="0"/>
              <a:t>Please find the words “Reliability Standard”                      16 U.S.C 824o (a)(3), (d)</a:t>
            </a:r>
          </a:p>
          <a:p>
            <a:endParaRPr lang="en-US" dirty="0"/>
          </a:p>
          <a:p>
            <a:r>
              <a:rPr lang="en-US" dirty="0"/>
              <a:t>Please find the words  “Reliable Operation”                      16 U.S.C 824o(a)(4)</a:t>
            </a:r>
          </a:p>
          <a:p>
            <a:endParaRPr lang="en-US" dirty="0"/>
          </a:p>
          <a:p>
            <a:r>
              <a:rPr lang="en-US" dirty="0"/>
              <a:t>Please find the  word  “Interconnection”                           16 U.S.C 824o (a)(5)</a:t>
            </a:r>
          </a:p>
          <a:p>
            <a:endParaRPr lang="en-US" dirty="0"/>
          </a:p>
          <a:p>
            <a:r>
              <a:rPr lang="en-US" dirty="0"/>
              <a:t>Please find the word  “enforcement”                                 16 U.S.C. 824o (e)  </a:t>
            </a:r>
          </a:p>
          <a:p>
            <a:r>
              <a:rPr lang="en-US" dirty="0"/>
              <a:t> </a:t>
            </a:r>
          </a:p>
          <a:p>
            <a:endParaRPr lang="en-US" dirty="0"/>
          </a:p>
          <a:p>
            <a:r>
              <a:rPr lang="en-US" dirty="0"/>
              <a:t> </a:t>
            </a:r>
          </a:p>
        </p:txBody>
      </p:sp>
      <p:sp>
        <p:nvSpPr>
          <p:cNvPr id="3" name="TextBox 2">
            <a:extLst>
              <a:ext uri="{FF2B5EF4-FFF2-40B4-BE49-F238E27FC236}">
                <a16:creationId xmlns:a16="http://schemas.microsoft.com/office/drawing/2014/main" id="{D7B211F2-0626-4FF6-B6B8-B7627996FCCA}"/>
              </a:ext>
            </a:extLst>
          </p:cNvPr>
          <p:cNvSpPr txBox="1"/>
          <p:nvPr/>
        </p:nvSpPr>
        <p:spPr>
          <a:xfrm>
            <a:off x="1041009" y="6400800"/>
            <a:ext cx="248786" cy="369332"/>
          </a:xfrm>
          <a:prstGeom prst="rect">
            <a:avLst/>
          </a:prstGeom>
          <a:noFill/>
        </p:spPr>
        <p:txBody>
          <a:bodyPr wrap="none" rtlCol="0">
            <a:spAutoFit/>
          </a:bodyPr>
          <a:lstStyle/>
          <a:p>
            <a:r>
              <a:rPr lang="en-US" dirty="0"/>
              <a:t> </a:t>
            </a:r>
          </a:p>
        </p:txBody>
      </p:sp>
      <p:sp>
        <p:nvSpPr>
          <p:cNvPr id="9" name="Footer Placeholder 8">
            <a:extLst>
              <a:ext uri="{FF2B5EF4-FFF2-40B4-BE49-F238E27FC236}">
                <a16:creationId xmlns:a16="http://schemas.microsoft.com/office/drawing/2014/main" id="{1F90A70E-F3F3-4052-8867-1F4295FB86A9}"/>
              </a:ext>
            </a:extLst>
          </p:cNvPr>
          <p:cNvSpPr>
            <a:spLocks noGrp="1"/>
          </p:cNvSpPr>
          <p:nvPr>
            <p:ph type="ftr" sz="quarter" idx="11"/>
          </p:nvPr>
        </p:nvSpPr>
        <p:spPr>
          <a:xfrm>
            <a:off x="4151247" y="6063239"/>
            <a:ext cx="2859153" cy="364065"/>
          </a:xfrm>
        </p:spPr>
        <p:txBody>
          <a:bodyPr/>
          <a:lstStyle/>
          <a:p>
            <a:r>
              <a:rPr lang="en-US" dirty="0"/>
              <a:t>See Safe-Harbor and Fair Use Statement </a:t>
            </a:r>
          </a:p>
        </p:txBody>
      </p:sp>
      <p:sp>
        <p:nvSpPr>
          <p:cNvPr id="10" name="Slide Number Placeholder 9">
            <a:extLst>
              <a:ext uri="{FF2B5EF4-FFF2-40B4-BE49-F238E27FC236}">
                <a16:creationId xmlns:a16="http://schemas.microsoft.com/office/drawing/2014/main" id="{3D342FC6-1159-4BBE-8C0A-E5F41E2C6DB8}"/>
              </a:ext>
            </a:extLst>
          </p:cNvPr>
          <p:cNvSpPr>
            <a:spLocks noGrp="1"/>
          </p:cNvSpPr>
          <p:nvPr>
            <p:ph type="sldNum" sz="quarter" idx="12"/>
          </p:nvPr>
        </p:nvSpPr>
        <p:spPr/>
        <p:txBody>
          <a:bodyPr/>
          <a:lstStyle/>
          <a:p>
            <a:fld id="{6D22F896-40B5-4ADD-8801-0D06FADFA095}" type="slidenum">
              <a:rPr lang="en-US" smtClean="0"/>
              <a:t>11</a:t>
            </a:fld>
            <a:endParaRPr lang="en-US" dirty="0"/>
          </a:p>
        </p:txBody>
      </p:sp>
      <p:sp>
        <p:nvSpPr>
          <p:cNvPr id="5" name="Rectangle 4">
            <a:extLst>
              <a:ext uri="{FF2B5EF4-FFF2-40B4-BE49-F238E27FC236}">
                <a16:creationId xmlns:a16="http://schemas.microsoft.com/office/drawing/2014/main" id="{6A7C3AB3-D4AB-4C47-8F78-31515C2031EA}"/>
              </a:ext>
            </a:extLst>
          </p:cNvPr>
          <p:cNvSpPr/>
          <p:nvPr/>
        </p:nvSpPr>
        <p:spPr>
          <a:xfrm>
            <a:off x="1736563" y="361466"/>
            <a:ext cx="8420895" cy="1446550"/>
          </a:xfrm>
          <a:prstGeom prst="rect">
            <a:avLst/>
          </a:prstGeom>
        </p:spPr>
        <p:txBody>
          <a:bodyPr wrap="none">
            <a:spAutoFit/>
          </a:bodyPr>
          <a:lstStyle/>
          <a:p>
            <a:pPr algn="ctr"/>
            <a:r>
              <a:rPr lang="en-US" sz="4400" dirty="0"/>
              <a:t>Please find the U.S. Congress’s</a:t>
            </a:r>
          </a:p>
          <a:p>
            <a:pPr algn="ctr"/>
            <a:r>
              <a:rPr lang="en-US" sz="4400" dirty="0"/>
              <a:t>Declaration of policy at:</a:t>
            </a:r>
          </a:p>
        </p:txBody>
      </p:sp>
    </p:spTree>
    <p:extLst>
      <p:ext uri="{BB962C8B-B14F-4D97-AF65-F5344CB8AC3E}">
        <p14:creationId xmlns:p14="http://schemas.microsoft.com/office/powerpoint/2010/main" val="2276565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86C48D-5A82-410A-A84B-77F6C4705487}"/>
              </a:ext>
            </a:extLst>
          </p:cNvPr>
          <p:cNvSpPr/>
          <p:nvPr/>
        </p:nvSpPr>
        <p:spPr>
          <a:xfrm>
            <a:off x="172279" y="1432017"/>
            <a:ext cx="11913704" cy="5693866"/>
          </a:xfrm>
          <a:prstGeom prst="rect">
            <a:avLst/>
          </a:prstGeom>
        </p:spPr>
        <p:txBody>
          <a:bodyPr wrap="square" numCol="1">
            <a:spAutoFit/>
          </a:bodyPr>
          <a:lstStyle/>
          <a:p>
            <a:pPr marR="0" lvl="0">
              <a:lnSpc>
                <a:spcPct val="200000"/>
              </a:lnSpc>
              <a:spcBef>
                <a:spcPts val="0"/>
              </a:spcBef>
              <a:spcAft>
                <a:spcPts val="0"/>
              </a:spcAft>
            </a:pPr>
            <a:r>
              <a:rPr lang="en-US" sz="2800" dirty="0">
                <a:latin typeface="+mj-lt"/>
                <a:ea typeface="Calibri" panose="020F0502020204030204" pitchFamily="34" charset="0"/>
                <a:cs typeface="Times New Roman" panose="02020603050405020304" pitchFamily="18" charset="0"/>
              </a:rPr>
              <a:t>FERC ORDER 661, 2005 Wind Exemption</a:t>
            </a:r>
          </a:p>
          <a:p>
            <a:pPr marR="0" lvl="0">
              <a:lnSpc>
                <a:spcPct val="200000"/>
              </a:lnSpc>
              <a:spcBef>
                <a:spcPts val="0"/>
              </a:spcBef>
              <a:spcAft>
                <a:spcPts val="0"/>
              </a:spcAft>
            </a:pPr>
            <a:r>
              <a:rPr lang="en-US" sz="2800" dirty="0">
                <a:latin typeface="+mj-lt"/>
                <a:ea typeface="Calibri" panose="020F0502020204030204" pitchFamily="34" charset="0"/>
                <a:cs typeface="Times New Roman" panose="02020603050405020304" pitchFamily="18" charset="0"/>
              </a:rPr>
              <a:t>FERC ORDER 827, 2016 Wind Exemption Eliminated. </a:t>
            </a:r>
            <a:r>
              <a:rPr lang="en-US" sz="2800" dirty="0" err="1">
                <a:latin typeface="+mj-lt"/>
                <a:ea typeface="Calibri" panose="020F0502020204030204" pitchFamily="34" charset="0"/>
                <a:cs typeface="Times New Roman" panose="02020603050405020304" pitchFamily="18" charset="0"/>
              </a:rPr>
              <a:t>Dyn</a:t>
            </a:r>
            <a:r>
              <a:rPr lang="en-US" sz="2800" dirty="0">
                <a:latin typeface="+mj-lt"/>
                <a:ea typeface="Calibri" panose="020F0502020204030204" pitchFamily="34" charset="0"/>
                <a:cs typeface="Times New Roman" panose="02020603050405020304" pitchFamily="18" charset="0"/>
              </a:rPr>
              <a:t>. Reactive</a:t>
            </a:r>
          </a:p>
          <a:p>
            <a:pPr marR="0" lvl="0">
              <a:lnSpc>
                <a:spcPct val="200000"/>
              </a:lnSpc>
              <a:spcBef>
                <a:spcPts val="0"/>
              </a:spcBef>
              <a:spcAft>
                <a:spcPts val="0"/>
              </a:spcAft>
            </a:pPr>
            <a:r>
              <a:rPr lang="en-US" sz="2800" dirty="0">
                <a:latin typeface="+mj-lt"/>
                <a:ea typeface="Calibri" panose="020F0502020204030204" pitchFamily="34" charset="0"/>
                <a:cs typeface="Times New Roman" panose="02020603050405020304" pitchFamily="18" charset="0"/>
              </a:rPr>
              <a:t>FERC ORDER 693, 2007, Mandatory Reliability Standards for the BES</a:t>
            </a:r>
          </a:p>
          <a:p>
            <a:pPr marR="0" lvl="0">
              <a:lnSpc>
                <a:spcPct val="200000"/>
              </a:lnSpc>
              <a:spcBef>
                <a:spcPts val="0"/>
              </a:spcBef>
              <a:spcAft>
                <a:spcPts val="0"/>
              </a:spcAft>
            </a:pPr>
            <a:r>
              <a:rPr lang="en-US" sz="2800" dirty="0">
                <a:latin typeface="+mj-lt"/>
                <a:ea typeface="Calibri" panose="020F0502020204030204" pitchFamily="34" charset="0"/>
                <a:cs typeface="Times New Roman" panose="02020603050405020304" pitchFamily="18" charset="0"/>
              </a:rPr>
              <a:t>FERC ORDER 796, 2014, Gen. Verification of Reliability Standards</a:t>
            </a:r>
          </a:p>
          <a:p>
            <a:pPr marR="0" lvl="0">
              <a:lnSpc>
                <a:spcPct val="200000"/>
              </a:lnSpc>
              <a:spcBef>
                <a:spcPts val="0"/>
              </a:spcBef>
              <a:spcAft>
                <a:spcPts val="0"/>
              </a:spcAft>
            </a:pPr>
            <a:endParaRPr lang="en-US" sz="2800" dirty="0">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pPr>
            <a:endParaRPr lang="en-US" sz="2800" dirty="0">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pPr>
            <a:endParaRPr lang="en-US" sz="1400" dirty="0">
              <a:effectLst/>
              <a:latin typeface="+mj-lt"/>
              <a:ea typeface="Calibri" panose="020F0502020204030204" pitchFamily="34" charset="0"/>
              <a:cs typeface="Times New Roman" panose="02020603050405020304" pitchFamily="18" charset="0"/>
            </a:endParaRPr>
          </a:p>
        </p:txBody>
      </p:sp>
      <p:sp>
        <p:nvSpPr>
          <p:cNvPr id="7" name="Footer Placeholder 6">
            <a:extLst>
              <a:ext uri="{FF2B5EF4-FFF2-40B4-BE49-F238E27FC236}">
                <a16:creationId xmlns:a16="http://schemas.microsoft.com/office/drawing/2014/main" id="{29FEFDA8-B19D-488B-BAC5-8EDB86FFF400}"/>
              </a:ext>
            </a:extLst>
          </p:cNvPr>
          <p:cNvSpPr>
            <a:spLocks noGrp="1"/>
          </p:cNvSpPr>
          <p:nvPr>
            <p:ph type="ftr" sz="quarter" idx="11"/>
          </p:nvPr>
        </p:nvSpPr>
        <p:spPr>
          <a:xfrm>
            <a:off x="3824738" y="6162631"/>
            <a:ext cx="6991492" cy="364065"/>
          </a:xfrm>
        </p:spPr>
        <p:txBody>
          <a:bodyPr/>
          <a:lstStyle/>
          <a:p>
            <a:r>
              <a:rPr lang="en-US" dirty="0"/>
              <a:t> See Safe-Harbor and Fair Use Statement </a:t>
            </a:r>
          </a:p>
        </p:txBody>
      </p:sp>
      <p:sp>
        <p:nvSpPr>
          <p:cNvPr id="8" name="Slide Number Placeholder 7">
            <a:extLst>
              <a:ext uri="{FF2B5EF4-FFF2-40B4-BE49-F238E27FC236}">
                <a16:creationId xmlns:a16="http://schemas.microsoft.com/office/drawing/2014/main" id="{852EA78E-9945-417A-B467-B98B9C85F608}"/>
              </a:ext>
            </a:extLst>
          </p:cNvPr>
          <p:cNvSpPr>
            <a:spLocks noGrp="1"/>
          </p:cNvSpPr>
          <p:nvPr>
            <p:ph type="sldNum" sz="quarter" idx="12"/>
          </p:nvPr>
        </p:nvSpPr>
        <p:spPr/>
        <p:txBody>
          <a:bodyPr/>
          <a:lstStyle/>
          <a:p>
            <a:fld id="{6D22F896-40B5-4ADD-8801-0D06FADFA095}" type="slidenum">
              <a:rPr lang="en-US" smtClean="0"/>
              <a:t>12</a:t>
            </a:fld>
            <a:endParaRPr lang="en-US" dirty="0"/>
          </a:p>
        </p:txBody>
      </p:sp>
      <p:sp>
        <p:nvSpPr>
          <p:cNvPr id="2" name="Rectangle 1">
            <a:extLst>
              <a:ext uri="{FF2B5EF4-FFF2-40B4-BE49-F238E27FC236}">
                <a16:creationId xmlns:a16="http://schemas.microsoft.com/office/drawing/2014/main" id="{5EBC9BA8-A1C6-405E-91B3-E6FBC4230737}"/>
              </a:ext>
            </a:extLst>
          </p:cNvPr>
          <p:cNvSpPr/>
          <p:nvPr/>
        </p:nvSpPr>
        <p:spPr>
          <a:xfrm>
            <a:off x="969670" y="448043"/>
            <a:ext cx="10717999" cy="830997"/>
          </a:xfrm>
          <a:prstGeom prst="rect">
            <a:avLst/>
          </a:prstGeom>
        </p:spPr>
        <p:txBody>
          <a:bodyPr wrap="none">
            <a:spAutoFit/>
          </a:bodyPr>
          <a:lstStyle/>
          <a:p>
            <a:r>
              <a:rPr lang="en-US" sz="4800" cap="all" dirty="0"/>
              <a:t>VARIOUS Changing FERC ORDERS</a:t>
            </a:r>
          </a:p>
        </p:txBody>
      </p:sp>
    </p:spTree>
    <p:extLst>
      <p:ext uri="{BB962C8B-B14F-4D97-AF65-F5344CB8AC3E}">
        <p14:creationId xmlns:p14="http://schemas.microsoft.com/office/powerpoint/2010/main" val="2676522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86C48D-5A82-410A-A84B-77F6C4705487}"/>
              </a:ext>
            </a:extLst>
          </p:cNvPr>
          <p:cNvSpPr/>
          <p:nvPr/>
        </p:nvSpPr>
        <p:spPr>
          <a:xfrm>
            <a:off x="1021079" y="351955"/>
            <a:ext cx="11913704" cy="714619"/>
          </a:xfrm>
          <a:prstGeom prst="rect">
            <a:avLst/>
          </a:prstGeom>
        </p:spPr>
        <p:txBody>
          <a:bodyPr wrap="square" numCol="1">
            <a:spAutoFit/>
          </a:bodyPr>
          <a:lstStyle/>
          <a:p>
            <a:pPr marR="0" lvl="0">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FERC ORDER 693, 2007, Mandatory Reliability Standards for the BES</a:t>
            </a:r>
          </a:p>
        </p:txBody>
      </p:sp>
      <p:sp>
        <p:nvSpPr>
          <p:cNvPr id="4" name="Rectangle 3">
            <a:extLst>
              <a:ext uri="{FF2B5EF4-FFF2-40B4-BE49-F238E27FC236}">
                <a16:creationId xmlns:a16="http://schemas.microsoft.com/office/drawing/2014/main" id="{94A4F492-F233-4CB6-B0BD-392B244E92B1}"/>
              </a:ext>
            </a:extLst>
          </p:cNvPr>
          <p:cNvSpPr/>
          <p:nvPr/>
        </p:nvSpPr>
        <p:spPr>
          <a:xfrm>
            <a:off x="2205579" y="1066574"/>
            <a:ext cx="11913704" cy="830997"/>
          </a:xfrm>
          <a:prstGeom prst="rect">
            <a:avLst/>
          </a:prstGeom>
        </p:spPr>
        <p:txBody>
          <a:bodyPr wrap="square" numCol="1">
            <a:spAutoFit/>
          </a:bodyPr>
          <a:lstStyle/>
          <a:p>
            <a:pPr marR="0" lvl="0">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FERC ORDER 693, 2007 Terms(still changing today in 2018!)</a:t>
            </a:r>
          </a:p>
        </p:txBody>
      </p:sp>
      <p:sp>
        <p:nvSpPr>
          <p:cNvPr id="7" name="Rectangle 6">
            <a:extLst>
              <a:ext uri="{FF2B5EF4-FFF2-40B4-BE49-F238E27FC236}">
                <a16:creationId xmlns:a16="http://schemas.microsoft.com/office/drawing/2014/main" id="{CF50D5D2-2277-4DC7-8FAF-443245F9419E}"/>
              </a:ext>
            </a:extLst>
          </p:cNvPr>
          <p:cNvSpPr/>
          <p:nvPr/>
        </p:nvSpPr>
        <p:spPr>
          <a:xfrm>
            <a:off x="3228236" y="1946795"/>
            <a:ext cx="7184572" cy="4524315"/>
          </a:xfrm>
          <a:prstGeom prst="rect">
            <a:avLst/>
          </a:prstGeom>
        </p:spPr>
        <p:txBody>
          <a:bodyPr wrap="square" numCol="3">
            <a:spAutoFit/>
          </a:bodyPr>
          <a:lstStyle/>
          <a:p>
            <a:pPr marR="0" lvl="0" algn="ctr">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BAL pg. 305</a:t>
            </a:r>
          </a:p>
          <a:p>
            <a:pPr marR="0" lvl="0" algn="ctr">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CIP  pg. 445</a:t>
            </a:r>
          </a:p>
          <a:p>
            <a:pPr marR="0" lvl="0" algn="ctr">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EOP pg. 541</a:t>
            </a:r>
          </a:p>
          <a:p>
            <a:pPr marR="0" lvl="0" algn="ctr">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FAC pg. 677 </a:t>
            </a:r>
          </a:p>
          <a:p>
            <a:pPr marR="0" lvl="0" algn="ctr">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INT pg. 795</a:t>
            </a:r>
          </a:p>
          <a:p>
            <a:pPr marR="0" lvl="0" algn="ctr">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IRO pg. 888</a:t>
            </a:r>
          </a:p>
          <a:p>
            <a:pPr marR="0" lvl="0" algn="ctr">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MOD pg. 1006</a:t>
            </a:r>
          </a:p>
          <a:p>
            <a:pPr marR="0" lvl="0" algn="ctr">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PER pg. 1324</a:t>
            </a:r>
          </a:p>
          <a:p>
            <a:pPr marR="0" lvl="0" algn="ctr">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PRC pg. 1418</a:t>
            </a:r>
          </a:p>
          <a:p>
            <a:pPr marR="0" lvl="0" algn="ctr">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TOP pg. 1567</a:t>
            </a:r>
          </a:p>
          <a:p>
            <a:pPr marR="0" lvl="0" algn="ctr">
              <a:lnSpc>
                <a:spcPct val="200000"/>
              </a:lnSpc>
              <a:spcBef>
                <a:spcPts val="0"/>
              </a:spcBef>
              <a:spcAft>
                <a:spcPts val="0"/>
              </a:spcAft>
            </a:pPr>
            <a:r>
              <a:rPr lang="en-US" sz="2400" dirty="0">
                <a:ea typeface="Calibri" panose="020F0502020204030204" pitchFamily="34" charset="0"/>
                <a:cs typeface="Times New Roman" panose="02020603050405020304" pitchFamily="18" charset="0"/>
              </a:rPr>
              <a:t>VAR pg. 1847</a:t>
            </a:r>
          </a:p>
        </p:txBody>
      </p:sp>
      <p:sp>
        <p:nvSpPr>
          <p:cNvPr id="9" name="Footer Placeholder 8">
            <a:extLst>
              <a:ext uri="{FF2B5EF4-FFF2-40B4-BE49-F238E27FC236}">
                <a16:creationId xmlns:a16="http://schemas.microsoft.com/office/drawing/2014/main" id="{3D81F51D-2E9E-48CC-BE97-5482FC4531CC}"/>
              </a:ext>
            </a:extLst>
          </p:cNvPr>
          <p:cNvSpPr>
            <a:spLocks noGrp="1"/>
          </p:cNvSpPr>
          <p:nvPr>
            <p:ph type="ftr" sz="quarter" idx="11"/>
          </p:nvPr>
        </p:nvSpPr>
        <p:spPr>
          <a:xfrm>
            <a:off x="3482185" y="6471110"/>
            <a:ext cx="6991492" cy="364065"/>
          </a:xfrm>
        </p:spPr>
        <p:txBody>
          <a:bodyPr/>
          <a:lstStyle/>
          <a:p>
            <a:r>
              <a:rPr lang="en-US" dirty="0"/>
              <a:t> See Safe-Harbor and Fair Use Statement </a:t>
            </a:r>
          </a:p>
        </p:txBody>
      </p:sp>
      <p:sp>
        <p:nvSpPr>
          <p:cNvPr id="10" name="Slide Number Placeholder 9">
            <a:extLst>
              <a:ext uri="{FF2B5EF4-FFF2-40B4-BE49-F238E27FC236}">
                <a16:creationId xmlns:a16="http://schemas.microsoft.com/office/drawing/2014/main" id="{2001F804-C5F2-4384-A51A-DD6D269C709E}"/>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2088341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31A5F2-F479-4804-B0B4-217B188E135A}"/>
              </a:ext>
            </a:extLst>
          </p:cNvPr>
          <p:cNvSpPr>
            <a:spLocks noGrp="1"/>
          </p:cNvSpPr>
          <p:nvPr>
            <p:ph type="ftr" sz="quarter" idx="11"/>
          </p:nvPr>
        </p:nvSpPr>
        <p:spPr>
          <a:xfrm>
            <a:off x="4025348" y="6294967"/>
            <a:ext cx="6991492" cy="364065"/>
          </a:xfrm>
        </p:spPr>
        <p:txBody>
          <a:bodyPr/>
          <a:lstStyle/>
          <a:p>
            <a:r>
              <a:rPr lang="en-US" dirty="0"/>
              <a:t> See Safe-Harbor and Fair Use Statement </a:t>
            </a:r>
          </a:p>
        </p:txBody>
      </p:sp>
      <p:sp>
        <p:nvSpPr>
          <p:cNvPr id="5" name="Slide Number Placeholder 4">
            <a:extLst>
              <a:ext uri="{FF2B5EF4-FFF2-40B4-BE49-F238E27FC236}">
                <a16:creationId xmlns:a16="http://schemas.microsoft.com/office/drawing/2014/main" id="{3C68D3D7-6B8E-40E4-8D14-8E4E6937BDF7}"/>
              </a:ext>
            </a:extLst>
          </p:cNvPr>
          <p:cNvSpPr>
            <a:spLocks noGrp="1"/>
          </p:cNvSpPr>
          <p:nvPr>
            <p:ph type="sldNum" sz="quarter" idx="12"/>
          </p:nvPr>
        </p:nvSpPr>
        <p:spPr/>
        <p:txBody>
          <a:bodyPr/>
          <a:lstStyle/>
          <a:p>
            <a:fld id="{6D22F896-40B5-4ADD-8801-0D06FADFA095}" type="slidenum">
              <a:rPr lang="en-US" smtClean="0"/>
              <a:t>14</a:t>
            </a:fld>
            <a:endParaRPr lang="en-US" dirty="0"/>
          </a:p>
        </p:txBody>
      </p:sp>
      <p:pic>
        <p:nvPicPr>
          <p:cNvPr id="6" name="BOX5">
            <a:hlinkClick r:id="" action="ppaction://media"/>
            <a:extLst>
              <a:ext uri="{FF2B5EF4-FFF2-40B4-BE49-F238E27FC236}">
                <a16:creationId xmlns:a16="http://schemas.microsoft.com/office/drawing/2014/main" id="{9DA42245-A896-4EE5-A7B9-86934AB1FE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2688" y="318051"/>
            <a:ext cx="8575482" cy="6440557"/>
          </a:xfrm>
          <a:prstGeom prst="rect">
            <a:avLst/>
          </a:prstGeom>
        </p:spPr>
      </p:pic>
    </p:spTree>
    <p:extLst>
      <p:ext uri="{BB962C8B-B14F-4D97-AF65-F5344CB8AC3E}">
        <p14:creationId xmlns:p14="http://schemas.microsoft.com/office/powerpoint/2010/main" val="270935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3A1E5D-CF9C-4685-B1C9-3D5AA23B595E}"/>
              </a:ext>
            </a:extLst>
          </p:cNvPr>
          <p:cNvSpPr txBox="1"/>
          <p:nvPr/>
        </p:nvSpPr>
        <p:spPr>
          <a:xfrm>
            <a:off x="1168208" y="258074"/>
            <a:ext cx="10092828" cy="830997"/>
          </a:xfrm>
          <a:prstGeom prst="rect">
            <a:avLst/>
          </a:prstGeom>
          <a:noFill/>
        </p:spPr>
        <p:txBody>
          <a:bodyPr wrap="none" rtlCol="0">
            <a:spAutoFit/>
          </a:bodyPr>
          <a:lstStyle/>
          <a:p>
            <a:r>
              <a:rPr lang="en-US" sz="4800" dirty="0"/>
              <a:t>JUST A PART OF THE REQUIREMENT</a:t>
            </a:r>
          </a:p>
        </p:txBody>
      </p:sp>
      <p:sp>
        <p:nvSpPr>
          <p:cNvPr id="8" name="Footer Placeholder 7">
            <a:extLst>
              <a:ext uri="{FF2B5EF4-FFF2-40B4-BE49-F238E27FC236}">
                <a16:creationId xmlns:a16="http://schemas.microsoft.com/office/drawing/2014/main" id="{DCD6518A-62CC-411E-ACCA-FAA15A504EE4}"/>
              </a:ext>
            </a:extLst>
          </p:cNvPr>
          <p:cNvSpPr>
            <a:spLocks noGrp="1"/>
          </p:cNvSpPr>
          <p:nvPr>
            <p:ph type="ftr" sz="quarter" idx="11"/>
          </p:nvPr>
        </p:nvSpPr>
        <p:spPr>
          <a:xfrm>
            <a:off x="3824738" y="6331186"/>
            <a:ext cx="6991492" cy="364065"/>
          </a:xfrm>
        </p:spPr>
        <p:txBody>
          <a:bodyPr/>
          <a:lstStyle/>
          <a:p>
            <a:r>
              <a:rPr lang="en-US"/>
              <a:t>Confidential and Private, See Safe-Harbor and Fair Use Statement </a:t>
            </a:r>
            <a:endParaRPr lang="en-US" dirty="0"/>
          </a:p>
        </p:txBody>
      </p:sp>
      <p:sp>
        <p:nvSpPr>
          <p:cNvPr id="9" name="Slide Number Placeholder 8">
            <a:extLst>
              <a:ext uri="{FF2B5EF4-FFF2-40B4-BE49-F238E27FC236}">
                <a16:creationId xmlns:a16="http://schemas.microsoft.com/office/drawing/2014/main" id="{A0437EEF-CF28-487B-8392-23E7B131ADC6}"/>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2" name="TextBox 1">
            <a:extLst>
              <a:ext uri="{FF2B5EF4-FFF2-40B4-BE49-F238E27FC236}">
                <a16:creationId xmlns:a16="http://schemas.microsoft.com/office/drawing/2014/main" id="{FF06DFA1-228C-4785-96FF-4CCCA1D0E084}"/>
              </a:ext>
            </a:extLst>
          </p:cNvPr>
          <p:cNvSpPr txBox="1"/>
          <p:nvPr/>
        </p:nvSpPr>
        <p:spPr>
          <a:xfrm>
            <a:off x="1636287" y="1089071"/>
            <a:ext cx="8919429" cy="5601533"/>
          </a:xfrm>
          <a:prstGeom prst="rect">
            <a:avLst/>
          </a:prstGeom>
          <a:noFill/>
        </p:spPr>
        <p:txBody>
          <a:bodyPr wrap="none" rtlCol="0">
            <a:spAutoFit/>
          </a:bodyPr>
          <a:lstStyle/>
          <a:p>
            <a:pPr marR="0" lvl="0" algn="ctr">
              <a:lnSpc>
                <a:spcPct val="200000"/>
              </a:lnSpc>
              <a:spcBef>
                <a:spcPts val="0"/>
              </a:spcBef>
              <a:spcAft>
                <a:spcPts val="0"/>
              </a:spcAft>
            </a:pPr>
            <a:r>
              <a:rPr lang="en-US" sz="2800" cap="all" dirty="0">
                <a:ea typeface="Calibri" panose="020F0502020204030204" pitchFamily="34" charset="0"/>
                <a:cs typeface="Times New Roman" panose="02020603050405020304" pitchFamily="18" charset="0"/>
              </a:rPr>
              <a:t>Please Find </a:t>
            </a:r>
            <a:r>
              <a:rPr lang="en-US" sz="2800" b="1" cap="all" dirty="0">
                <a:solidFill>
                  <a:srgbClr val="FFCCFF"/>
                </a:solidFill>
                <a:ea typeface="Calibri" panose="020F0502020204030204" pitchFamily="34" charset="0"/>
                <a:cs typeface="Times New Roman" panose="02020603050405020304" pitchFamily="18" charset="0"/>
              </a:rPr>
              <a:t>ERCOT PLANNING GUIDE </a:t>
            </a:r>
            <a:r>
              <a:rPr lang="en-US" sz="2800" cap="all" dirty="0">
                <a:ea typeface="Calibri" panose="020F0502020204030204" pitchFamily="34" charset="0"/>
                <a:cs typeface="Times New Roman" panose="02020603050405020304" pitchFamily="18" charset="0"/>
              </a:rPr>
              <a:t>MAY 1, 2015</a:t>
            </a:r>
          </a:p>
          <a:p>
            <a:pPr marR="0" lvl="0" algn="ctr">
              <a:lnSpc>
                <a:spcPct val="200000"/>
              </a:lnSpc>
              <a:spcBef>
                <a:spcPts val="0"/>
              </a:spcBef>
              <a:spcAft>
                <a:spcPts val="0"/>
              </a:spcAft>
            </a:pPr>
            <a:r>
              <a:rPr lang="en-US" sz="2800" cap="all" dirty="0">
                <a:ea typeface="Calibri" panose="020F0502020204030204" pitchFamily="34" charset="0"/>
                <a:cs typeface="Times New Roman" panose="02020603050405020304" pitchFamily="18" charset="0"/>
              </a:rPr>
              <a:t>SECTION  4.1.1.4 STEADY STATE VOLAGE RESPONSE</a:t>
            </a:r>
          </a:p>
          <a:p>
            <a:pPr marR="0" lvl="0" algn="ctr">
              <a:lnSpc>
                <a:spcPct val="200000"/>
              </a:lnSpc>
              <a:spcBef>
                <a:spcPts val="0"/>
              </a:spcBef>
              <a:spcAft>
                <a:spcPts val="0"/>
              </a:spcAft>
            </a:pPr>
            <a:r>
              <a:rPr lang="en-US" sz="2800" cap="all" dirty="0">
                <a:ea typeface="Calibri" panose="020F0502020204030204" pitchFamily="34" charset="0"/>
                <a:cs typeface="Times New Roman" panose="02020603050405020304" pitchFamily="18" charset="0"/>
              </a:rPr>
              <a:t>NORMAL CONDITIONS</a:t>
            </a:r>
          </a:p>
          <a:p>
            <a:pPr marR="0" lvl="0" algn="ctr">
              <a:lnSpc>
                <a:spcPct val="200000"/>
              </a:lnSpc>
              <a:spcBef>
                <a:spcPts val="0"/>
              </a:spcBef>
              <a:spcAft>
                <a:spcPts val="0"/>
              </a:spcAft>
            </a:pPr>
            <a:r>
              <a:rPr lang="en-US" sz="2800" cap="all" dirty="0">
                <a:ea typeface="Calibri" panose="020F0502020204030204" pitchFamily="34" charset="0"/>
                <a:cs typeface="Times New Roman" panose="02020603050405020304" pitchFamily="18" charset="0"/>
              </a:rPr>
              <a:t> </a:t>
            </a:r>
            <a:r>
              <a:rPr lang="en-US" sz="3200" b="1" cap="all" dirty="0">
                <a:ea typeface="Calibri" panose="020F0502020204030204" pitchFamily="34" charset="0"/>
                <a:cs typeface="Times New Roman" panose="02020603050405020304" pitchFamily="18" charset="0"/>
              </a:rPr>
              <a:t>Voltage 0.95pu to 1.05pu</a:t>
            </a:r>
          </a:p>
          <a:p>
            <a:pPr marR="0" lvl="0">
              <a:lnSpc>
                <a:spcPct val="200000"/>
              </a:lnSpc>
              <a:spcBef>
                <a:spcPts val="0"/>
              </a:spcBef>
              <a:spcAft>
                <a:spcPts val="0"/>
              </a:spcAft>
            </a:pPr>
            <a:endParaRPr lang="en-US" dirty="0">
              <a:ea typeface="Calibri" panose="020F0502020204030204" pitchFamily="34" charset="0"/>
              <a:cs typeface="Times New Roman" panose="02020603050405020304" pitchFamily="18" charset="0"/>
            </a:endParaRPr>
          </a:p>
          <a:p>
            <a:pPr marR="0" lvl="0">
              <a:lnSpc>
                <a:spcPct val="200000"/>
              </a:lnSpc>
              <a:spcBef>
                <a:spcPts val="0"/>
              </a:spcBef>
              <a:spcAft>
                <a:spcPts val="0"/>
              </a:spcAft>
            </a:pPr>
            <a:endParaRPr lang="en-US" dirty="0">
              <a:ea typeface="Calibri" panose="020F0502020204030204" pitchFamily="34" charset="0"/>
              <a:cs typeface="Times New Roman" panose="02020603050405020304" pitchFamily="18" charset="0"/>
            </a:endParaRPr>
          </a:p>
          <a:p>
            <a:pPr marR="0" lvl="0">
              <a:lnSpc>
                <a:spcPct val="200000"/>
              </a:lnSpc>
              <a:spcBef>
                <a:spcPts val="0"/>
              </a:spcBef>
              <a:spcAft>
                <a:spcPts val="0"/>
              </a:spcAft>
            </a:pPr>
            <a:endParaRPr lang="en-US"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83479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3A1E5D-CF9C-4685-B1C9-3D5AA23B595E}"/>
              </a:ext>
            </a:extLst>
          </p:cNvPr>
          <p:cNvSpPr txBox="1"/>
          <p:nvPr/>
        </p:nvSpPr>
        <p:spPr>
          <a:xfrm>
            <a:off x="1168208" y="258074"/>
            <a:ext cx="10092828" cy="830997"/>
          </a:xfrm>
          <a:prstGeom prst="rect">
            <a:avLst/>
          </a:prstGeom>
          <a:noFill/>
        </p:spPr>
        <p:txBody>
          <a:bodyPr wrap="none" rtlCol="0">
            <a:spAutoFit/>
          </a:bodyPr>
          <a:lstStyle/>
          <a:p>
            <a:r>
              <a:rPr lang="en-US" sz="4800" dirty="0"/>
              <a:t>JUST A PART OF THE REQUIREMENT</a:t>
            </a:r>
          </a:p>
        </p:txBody>
      </p:sp>
      <p:sp>
        <p:nvSpPr>
          <p:cNvPr id="8" name="Footer Placeholder 7">
            <a:extLst>
              <a:ext uri="{FF2B5EF4-FFF2-40B4-BE49-F238E27FC236}">
                <a16:creationId xmlns:a16="http://schemas.microsoft.com/office/drawing/2014/main" id="{DCD6518A-62CC-411E-ACCA-FAA15A504EE4}"/>
              </a:ext>
            </a:extLst>
          </p:cNvPr>
          <p:cNvSpPr>
            <a:spLocks noGrp="1"/>
          </p:cNvSpPr>
          <p:nvPr>
            <p:ph type="ftr" sz="quarter" idx="11"/>
          </p:nvPr>
        </p:nvSpPr>
        <p:spPr>
          <a:xfrm>
            <a:off x="3824738" y="6331186"/>
            <a:ext cx="6991492" cy="364065"/>
          </a:xfrm>
        </p:spPr>
        <p:txBody>
          <a:bodyPr/>
          <a:lstStyle/>
          <a:p>
            <a:r>
              <a:rPr lang="en-US"/>
              <a:t>Confidential and Private, See Safe-Harbor and Fair Use Statement </a:t>
            </a:r>
            <a:endParaRPr lang="en-US" dirty="0"/>
          </a:p>
        </p:txBody>
      </p:sp>
      <p:sp>
        <p:nvSpPr>
          <p:cNvPr id="9" name="Slide Number Placeholder 8">
            <a:extLst>
              <a:ext uri="{FF2B5EF4-FFF2-40B4-BE49-F238E27FC236}">
                <a16:creationId xmlns:a16="http://schemas.microsoft.com/office/drawing/2014/main" id="{A0437EEF-CF28-487B-8392-23E7B131ADC6}"/>
              </a:ext>
            </a:extLst>
          </p:cNvPr>
          <p:cNvSpPr>
            <a:spLocks noGrp="1"/>
          </p:cNvSpPr>
          <p:nvPr>
            <p:ph type="sldNum" sz="quarter" idx="12"/>
          </p:nvPr>
        </p:nvSpPr>
        <p:spPr/>
        <p:txBody>
          <a:bodyPr/>
          <a:lstStyle/>
          <a:p>
            <a:fld id="{6D22F896-40B5-4ADD-8801-0D06FADFA095}" type="slidenum">
              <a:rPr lang="en-US" smtClean="0"/>
              <a:t>16</a:t>
            </a:fld>
            <a:endParaRPr lang="en-US" dirty="0"/>
          </a:p>
        </p:txBody>
      </p:sp>
      <p:sp>
        <p:nvSpPr>
          <p:cNvPr id="2" name="TextBox 1">
            <a:extLst>
              <a:ext uri="{FF2B5EF4-FFF2-40B4-BE49-F238E27FC236}">
                <a16:creationId xmlns:a16="http://schemas.microsoft.com/office/drawing/2014/main" id="{FF06DFA1-228C-4785-96FF-4CCCA1D0E084}"/>
              </a:ext>
            </a:extLst>
          </p:cNvPr>
          <p:cNvSpPr txBox="1"/>
          <p:nvPr/>
        </p:nvSpPr>
        <p:spPr>
          <a:xfrm>
            <a:off x="1665557" y="1089071"/>
            <a:ext cx="8860887" cy="5601533"/>
          </a:xfrm>
          <a:prstGeom prst="rect">
            <a:avLst/>
          </a:prstGeom>
          <a:noFill/>
        </p:spPr>
        <p:txBody>
          <a:bodyPr wrap="none" rtlCol="0">
            <a:spAutoFit/>
          </a:bodyPr>
          <a:lstStyle/>
          <a:p>
            <a:pPr marR="0" lvl="0" algn="ctr">
              <a:lnSpc>
                <a:spcPct val="200000"/>
              </a:lnSpc>
              <a:spcBef>
                <a:spcPts val="0"/>
              </a:spcBef>
              <a:spcAft>
                <a:spcPts val="0"/>
              </a:spcAft>
            </a:pPr>
            <a:r>
              <a:rPr lang="en-US" sz="2800" cap="all" dirty="0">
                <a:ea typeface="Calibri" panose="020F0502020204030204" pitchFamily="34" charset="0"/>
                <a:cs typeface="Times New Roman" panose="02020603050405020304" pitchFamily="18" charset="0"/>
              </a:rPr>
              <a:t>Please Find </a:t>
            </a:r>
            <a:r>
              <a:rPr lang="en-US" sz="2800" b="1" cap="all" dirty="0">
                <a:solidFill>
                  <a:srgbClr val="FFCCFF"/>
                </a:solidFill>
                <a:ea typeface="Calibri" panose="020F0502020204030204" pitchFamily="34" charset="0"/>
                <a:cs typeface="Times New Roman" panose="02020603050405020304" pitchFamily="18" charset="0"/>
              </a:rPr>
              <a:t>SGIA</a:t>
            </a:r>
          </a:p>
          <a:p>
            <a:pPr marR="0" lvl="0" algn="ctr">
              <a:lnSpc>
                <a:spcPct val="200000"/>
              </a:lnSpc>
              <a:spcBef>
                <a:spcPts val="0"/>
              </a:spcBef>
              <a:spcAft>
                <a:spcPts val="0"/>
              </a:spcAft>
            </a:pPr>
            <a:r>
              <a:rPr lang="en-US" sz="2800" cap="all" dirty="0">
                <a:ea typeface="Calibri" panose="020F0502020204030204" pitchFamily="34" charset="0"/>
                <a:cs typeface="Times New Roman" panose="02020603050405020304" pitchFamily="18" charset="0"/>
              </a:rPr>
              <a:t>SECTION  4.1.1.4 STEADY STATE VOLAGE RESPONSE</a:t>
            </a:r>
          </a:p>
          <a:p>
            <a:pPr marR="0" lvl="0" algn="ctr">
              <a:lnSpc>
                <a:spcPct val="200000"/>
              </a:lnSpc>
              <a:spcBef>
                <a:spcPts val="0"/>
              </a:spcBef>
              <a:spcAft>
                <a:spcPts val="0"/>
              </a:spcAft>
            </a:pPr>
            <a:r>
              <a:rPr lang="en-US" sz="2800" cap="all" dirty="0">
                <a:ea typeface="Calibri" panose="020F0502020204030204" pitchFamily="34" charset="0"/>
                <a:cs typeface="Times New Roman" panose="02020603050405020304" pitchFamily="18" charset="0"/>
              </a:rPr>
              <a:t>NORMAL CONDITIONS</a:t>
            </a:r>
          </a:p>
          <a:p>
            <a:pPr marR="0" lvl="0" algn="ctr">
              <a:lnSpc>
                <a:spcPct val="200000"/>
              </a:lnSpc>
              <a:spcBef>
                <a:spcPts val="0"/>
              </a:spcBef>
              <a:spcAft>
                <a:spcPts val="0"/>
              </a:spcAft>
            </a:pPr>
            <a:r>
              <a:rPr lang="en-US" sz="3200" b="1" cap="all" dirty="0">
                <a:cs typeface="Times New Roman" panose="02020603050405020304" pitchFamily="18" charset="0"/>
              </a:rPr>
              <a:t>Voltage 0.95pu to 1.05pu</a:t>
            </a:r>
          </a:p>
          <a:p>
            <a:pPr marR="0" lvl="0">
              <a:lnSpc>
                <a:spcPct val="200000"/>
              </a:lnSpc>
              <a:spcBef>
                <a:spcPts val="0"/>
              </a:spcBef>
              <a:spcAft>
                <a:spcPts val="0"/>
              </a:spcAft>
            </a:pPr>
            <a:endParaRPr lang="en-US" dirty="0">
              <a:ea typeface="Calibri" panose="020F0502020204030204" pitchFamily="34" charset="0"/>
              <a:cs typeface="Times New Roman" panose="02020603050405020304" pitchFamily="18" charset="0"/>
            </a:endParaRPr>
          </a:p>
          <a:p>
            <a:pPr marR="0" lvl="0">
              <a:lnSpc>
                <a:spcPct val="200000"/>
              </a:lnSpc>
              <a:spcBef>
                <a:spcPts val="0"/>
              </a:spcBef>
              <a:spcAft>
                <a:spcPts val="0"/>
              </a:spcAft>
            </a:pPr>
            <a:endParaRPr lang="en-US" dirty="0">
              <a:ea typeface="Calibri" panose="020F0502020204030204" pitchFamily="34" charset="0"/>
              <a:cs typeface="Times New Roman" panose="02020603050405020304" pitchFamily="18" charset="0"/>
            </a:endParaRPr>
          </a:p>
          <a:p>
            <a:pPr marR="0" lvl="0">
              <a:lnSpc>
                <a:spcPct val="200000"/>
              </a:lnSpc>
              <a:spcBef>
                <a:spcPts val="0"/>
              </a:spcBef>
              <a:spcAft>
                <a:spcPts val="0"/>
              </a:spcAft>
            </a:pPr>
            <a:endParaRPr lang="en-US"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22125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3A1E5D-CF9C-4685-B1C9-3D5AA23B595E}"/>
              </a:ext>
            </a:extLst>
          </p:cNvPr>
          <p:cNvSpPr txBox="1"/>
          <p:nvPr/>
        </p:nvSpPr>
        <p:spPr>
          <a:xfrm>
            <a:off x="1168208" y="258074"/>
            <a:ext cx="10092828" cy="830997"/>
          </a:xfrm>
          <a:prstGeom prst="rect">
            <a:avLst/>
          </a:prstGeom>
          <a:noFill/>
        </p:spPr>
        <p:txBody>
          <a:bodyPr wrap="none" rtlCol="0">
            <a:spAutoFit/>
          </a:bodyPr>
          <a:lstStyle/>
          <a:p>
            <a:r>
              <a:rPr lang="en-US" sz="4800" dirty="0"/>
              <a:t>JUST A PART OF THE REQUIREMENT</a:t>
            </a:r>
          </a:p>
        </p:txBody>
      </p:sp>
      <p:sp>
        <p:nvSpPr>
          <p:cNvPr id="8" name="Footer Placeholder 7">
            <a:extLst>
              <a:ext uri="{FF2B5EF4-FFF2-40B4-BE49-F238E27FC236}">
                <a16:creationId xmlns:a16="http://schemas.microsoft.com/office/drawing/2014/main" id="{DCD6518A-62CC-411E-ACCA-FAA15A504EE4}"/>
              </a:ext>
            </a:extLst>
          </p:cNvPr>
          <p:cNvSpPr>
            <a:spLocks noGrp="1"/>
          </p:cNvSpPr>
          <p:nvPr>
            <p:ph type="ftr" sz="quarter" idx="11"/>
          </p:nvPr>
        </p:nvSpPr>
        <p:spPr>
          <a:xfrm>
            <a:off x="3824738" y="6331186"/>
            <a:ext cx="6991492" cy="364065"/>
          </a:xfrm>
        </p:spPr>
        <p:txBody>
          <a:bodyPr/>
          <a:lstStyle/>
          <a:p>
            <a:r>
              <a:rPr lang="en-US"/>
              <a:t>Confidential and Private, See Safe-Harbor and Fair Use Statement </a:t>
            </a:r>
            <a:endParaRPr lang="en-US" dirty="0"/>
          </a:p>
        </p:txBody>
      </p:sp>
      <p:sp>
        <p:nvSpPr>
          <p:cNvPr id="9" name="Slide Number Placeholder 8">
            <a:extLst>
              <a:ext uri="{FF2B5EF4-FFF2-40B4-BE49-F238E27FC236}">
                <a16:creationId xmlns:a16="http://schemas.microsoft.com/office/drawing/2014/main" id="{A0437EEF-CF28-487B-8392-23E7B131ADC6}"/>
              </a:ext>
            </a:extLst>
          </p:cNvPr>
          <p:cNvSpPr>
            <a:spLocks noGrp="1"/>
          </p:cNvSpPr>
          <p:nvPr>
            <p:ph type="sldNum" sz="quarter" idx="12"/>
          </p:nvPr>
        </p:nvSpPr>
        <p:spPr/>
        <p:txBody>
          <a:bodyPr/>
          <a:lstStyle/>
          <a:p>
            <a:fld id="{6D22F896-40B5-4ADD-8801-0D06FADFA095}" type="slidenum">
              <a:rPr lang="en-US" smtClean="0"/>
              <a:t>17</a:t>
            </a:fld>
            <a:endParaRPr lang="en-US" dirty="0"/>
          </a:p>
        </p:txBody>
      </p:sp>
      <p:sp>
        <p:nvSpPr>
          <p:cNvPr id="2" name="TextBox 1">
            <a:extLst>
              <a:ext uri="{FF2B5EF4-FFF2-40B4-BE49-F238E27FC236}">
                <a16:creationId xmlns:a16="http://schemas.microsoft.com/office/drawing/2014/main" id="{FF06DFA1-228C-4785-96FF-4CCCA1D0E084}"/>
              </a:ext>
            </a:extLst>
          </p:cNvPr>
          <p:cNvSpPr txBox="1"/>
          <p:nvPr/>
        </p:nvSpPr>
        <p:spPr>
          <a:xfrm>
            <a:off x="1931657" y="1089071"/>
            <a:ext cx="8328690" cy="6463308"/>
          </a:xfrm>
          <a:prstGeom prst="rect">
            <a:avLst/>
          </a:prstGeom>
          <a:noFill/>
        </p:spPr>
        <p:txBody>
          <a:bodyPr wrap="none" rtlCol="0">
            <a:spAutoFit/>
          </a:bodyPr>
          <a:lstStyle/>
          <a:p>
            <a:pPr marR="0" lvl="0" algn="ctr">
              <a:lnSpc>
                <a:spcPct val="200000"/>
              </a:lnSpc>
              <a:spcBef>
                <a:spcPts val="0"/>
              </a:spcBef>
              <a:spcAft>
                <a:spcPts val="0"/>
              </a:spcAft>
            </a:pPr>
            <a:r>
              <a:rPr lang="en-US" sz="2800" cap="all" dirty="0">
                <a:ea typeface="Calibri" panose="020F0502020204030204" pitchFamily="34" charset="0"/>
                <a:cs typeface="Times New Roman" panose="02020603050405020304" pitchFamily="18" charset="0"/>
              </a:rPr>
              <a:t>Please Find </a:t>
            </a:r>
            <a:r>
              <a:rPr lang="en-US" sz="2800" b="1" cap="all" dirty="0">
                <a:solidFill>
                  <a:srgbClr val="FFCCFF"/>
                </a:solidFill>
                <a:ea typeface="Calibri" panose="020F0502020204030204" pitchFamily="34" charset="0"/>
                <a:cs typeface="Times New Roman" panose="02020603050405020304" pitchFamily="18" charset="0"/>
              </a:rPr>
              <a:t>GUIDE TO THE INTERCONNECTION </a:t>
            </a:r>
          </a:p>
          <a:p>
            <a:pPr marR="0" lvl="0" algn="ctr">
              <a:lnSpc>
                <a:spcPct val="200000"/>
              </a:lnSpc>
              <a:spcBef>
                <a:spcPts val="0"/>
              </a:spcBef>
              <a:spcAft>
                <a:spcPts val="0"/>
              </a:spcAft>
            </a:pPr>
            <a:r>
              <a:rPr lang="en-US" sz="2800" cap="all" dirty="0">
                <a:ea typeface="Calibri" panose="020F0502020204030204" pitchFamily="34" charset="0"/>
                <a:cs typeface="Times New Roman" panose="02020603050405020304" pitchFamily="18" charset="0"/>
              </a:rPr>
              <a:t>PROCESS APPENDIX F</a:t>
            </a:r>
          </a:p>
          <a:p>
            <a:pPr marR="0" lvl="0" algn="ctr">
              <a:lnSpc>
                <a:spcPct val="200000"/>
              </a:lnSpc>
              <a:spcBef>
                <a:spcPts val="0"/>
              </a:spcBef>
              <a:spcAft>
                <a:spcPts val="0"/>
              </a:spcAft>
            </a:pPr>
            <a:r>
              <a:rPr lang="en-US" sz="3600" b="1" cap="all" dirty="0">
                <a:ea typeface="Calibri" panose="020F0502020204030204" pitchFamily="34" charset="0"/>
                <a:cs typeface="Times New Roman" panose="02020603050405020304" pitchFamily="18" charset="0"/>
              </a:rPr>
              <a:t>+/-</a:t>
            </a:r>
            <a:r>
              <a:rPr lang="en-US" sz="3200" b="1" cap="all" dirty="0">
                <a:ea typeface="Calibri" panose="020F0502020204030204" pitchFamily="34" charset="0"/>
                <a:cs typeface="Times New Roman" panose="02020603050405020304" pitchFamily="18" charset="0"/>
              </a:rPr>
              <a:t> 0.95 pf at all MW LEVELS</a:t>
            </a:r>
          </a:p>
          <a:p>
            <a:pPr marR="0" lvl="0" algn="ctr">
              <a:lnSpc>
                <a:spcPct val="200000"/>
              </a:lnSpc>
              <a:spcBef>
                <a:spcPts val="0"/>
              </a:spcBef>
              <a:spcAft>
                <a:spcPts val="0"/>
              </a:spcAft>
            </a:pPr>
            <a:r>
              <a:rPr lang="en-US" sz="2800" cap="all" dirty="0">
                <a:ea typeface="Calibri" panose="020F0502020204030204" pitchFamily="34" charset="0"/>
                <a:cs typeface="Times New Roman" panose="02020603050405020304" pitchFamily="18" charset="0"/>
              </a:rPr>
              <a:t>Determined at POI</a:t>
            </a:r>
          </a:p>
          <a:p>
            <a:pPr marR="0" lvl="0" algn="ctr">
              <a:lnSpc>
                <a:spcPct val="200000"/>
              </a:lnSpc>
              <a:spcBef>
                <a:spcPts val="0"/>
              </a:spcBef>
              <a:spcAft>
                <a:spcPts val="0"/>
              </a:spcAft>
            </a:pPr>
            <a:r>
              <a:rPr lang="en-US" sz="2400" cap="all" dirty="0">
                <a:ea typeface="Calibri" panose="020F0502020204030204" pitchFamily="34" charset="0"/>
                <a:cs typeface="Times New Roman" panose="02020603050405020304" pitchFamily="18" charset="0"/>
              </a:rPr>
              <a:t> </a:t>
            </a:r>
          </a:p>
          <a:p>
            <a:pPr marR="0" lvl="0">
              <a:lnSpc>
                <a:spcPct val="200000"/>
              </a:lnSpc>
              <a:spcBef>
                <a:spcPts val="0"/>
              </a:spcBef>
              <a:spcAft>
                <a:spcPts val="0"/>
              </a:spcAft>
            </a:pPr>
            <a:endParaRPr lang="en-US" dirty="0">
              <a:ea typeface="Calibri" panose="020F0502020204030204" pitchFamily="34" charset="0"/>
              <a:cs typeface="Times New Roman" panose="02020603050405020304" pitchFamily="18" charset="0"/>
            </a:endParaRPr>
          </a:p>
          <a:p>
            <a:pPr marR="0" lvl="0">
              <a:lnSpc>
                <a:spcPct val="200000"/>
              </a:lnSpc>
              <a:spcBef>
                <a:spcPts val="0"/>
              </a:spcBef>
              <a:spcAft>
                <a:spcPts val="0"/>
              </a:spcAft>
            </a:pPr>
            <a:endParaRPr lang="en-US" dirty="0">
              <a:ea typeface="Calibri" panose="020F0502020204030204" pitchFamily="34" charset="0"/>
              <a:cs typeface="Times New Roman" panose="02020603050405020304" pitchFamily="18" charset="0"/>
            </a:endParaRPr>
          </a:p>
          <a:p>
            <a:pPr marR="0" lvl="0">
              <a:lnSpc>
                <a:spcPct val="200000"/>
              </a:lnSpc>
              <a:spcBef>
                <a:spcPts val="0"/>
              </a:spcBef>
              <a:spcAft>
                <a:spcPts val="0"/>
              </a:spcAft>
            </a:pPr>
            <a:endParaRPr lang="en-US"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17418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10" descr="A picture containing indoor, sitting&#10;&#10;Description generated with high confidence">
            <a:extLst>
              <a:ext uri="{FF2B5EF4-FFF2-40B4-BE49-F238E27FC236}">
                <a16:creationId xmlns:a16="http://schemas.microsoft.com/office/drawing/2014/main" id="{CFD580F5-E7BF-4C1D-BEFD-4A4601EBA87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8" name="Picture 12" descr="A picture containing sitting&#10;&#10;Description generated with high confidence">
            <a:extLst>
              <a:ext uri="{FF2B5EF4-FFF2-40B4-BE49-F238E27FC236}">
                <a16:creationId xmlns:a16="http://schemas.microsoft.com/office/drawing/2014/main" id="{F0F06750-78FE-4472-8DA5-14CF3336F81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9" name="Rectangle 14">
            <a:extLst>
              <a:ext uri="{FF2B5EF4-FFF2-40B4-BE49-F238E27FC236}">
                <a16:creationId xmlns:a16="http://schemas.microsoft.com/office/drawing/2014/main" id="{11432301-4726-4BC7-A053-C83570C664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6">
            <a:extLst>
              <a:ext uri="{FF2B5EF4-FFF2-40B4-BE49-F238E27FC236}">
                <a16:creationId xmlns:a16="http://schemas.microsoft.com/office/drawing/2014/main" id="{3FF533E5-9750-4E88-96EA-897A0D703F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9467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1">
            <a:extLst>
              <a:ext uri="{FF2B5EF4-FFF2-40B4-BE49-F238E27FC236}">
                <a16:creationId xmlns:a16="http://schemas.microsoft.com/office/drawing/2014/main" id="{F41BBC71-7D18-4156-8DE4-06F1CB298F5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6638814"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886C48D-5A82-410A-A84B-77F6C4705487}"/>
              </a:ext>
            </a:extLst>
          </p:cNvPr>
          <p:cNvSpPr/>
          <p:nvPr/>
        </p:nvSpPr>
        <p:spPr>
          <a:xfrm>
            <a:off x="172279" y="1432017"/>
            <a:ext cx="11913704" cy="523220"/>
          </a:xfrm>
          <a:prstGeom prst="rect">
            <a:avLst/>
          </a:prstGeom>
        </p:spPr>
        <p:txBody>
          <a:bodyPr wrap="square" numCol="2">
            <a:spAutoFit/>
          </a:bodyPr>
          <a:lstStyle/>
          <a:p>
            <a:pPr marL="342900" marR="0" lvl="0" indent="-342900">
              <a:lnSpc>
                <a:spcPct val="200000"/>
              </a:lnSpc>
              <a:spcBef>
                <a:spcPts val="0"/>
              </a:spcBef>
              <a:spcAft>
                <a:spcPts val="0"/>
              </a:spcAft>
              <a:buFont typeface="+mj-lt"/>
              <a:buAutoNum type="arabicPeriod"/>
            </a:pPr>
            <a:endParaRPr lang="en-US" sz="1400" dirty="0">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C3A1E5D-CF9C-4685-B1C9-3D5AA23B595E}"/>
              </a:ext>
            </a:extLst>
          </p:cNvPr>
          <p:cNvSpPr txBox="1"/>
          <p:nvPr/>
        </p:nvSpPr>
        <p:spPr>
          <a:xfrm>
            <a:off x="8266820" y="673240"/>
            <a:ext cx="3300981" cy="3408903"/>
          </a:xfrm>
          <a:prstGeom prst="rect">
            <a:avLst/>
          </a:prstGeom>
          <a:noFill/>
          <a:ln w="19050">
            <a:noFill/>
            <a:prstDash val="dash"/>
          </a:ln>
        </p:spPr>
        <p:txBody>
          <a:bodyPr vert="horz" lIns="91440" tIns="45720" rIns="91440" bIns="45720" rtlCol="0" anchor="b">
            <a:normAutofit/>
          </a:bodyPr>
          <a:lstStyle/>
          <a:p>
            <a:pPr algn="ctr" defTabSz="914400">
              <a:lnSpc>
                <a:spcPct val="90000"/>
              </a:lnSpc>
              <a:spcBef>
                <a:spcPct val="0"/>
              </a:spcBef>
              <a:spcAft>
                <a:spcPts val="600"/>
              </a:spcAft>
            </a:pPr>
            <a:r>
              <a:rPr lang="en-US" sz="4000" cap="all" dirty="0">
                <a:latin typeface="+mj-lt"/>
                <a:ea typeface="+mj-ea"/>
                <a:cs typeface="+mj-cs"/>
              </a:rPr>
              <a:t>ERCOT REQUIRE A  </a:t>
            </a:r>
          </a:p>
          <a:p>
            <a:pPr algn="ctr" defTabSz="914400">
              <a:lnSpc>
                <a:spcPct val="90000"/>
              </a:lnSpc>
              <a:spcBef>
                <a:spcPct val="0"/>
              </a:spcBef>
              <a:spcAft>
                <a:spcPts val="600"/>
              </a:spcAft>
            </a:pPr>
            <a:r>
              <a:rPr lang="en-US" sz="4000" cap="all" dirty="0">
                <a:latin typeface="+mj-lt"/>
                <a:ea typeface="+mj-ea"/>
                <a:cs typeface="+mj-cs"/>
              </a:rPr>
              <a:t>P.Q,V </a:t>
            </a:r>
          </a:p>
          <a:p>
            <a:pPr algn="ctr" defTabSz="914400">
              <a:lnSpc>
                <a:spcPct val="90000"/>
              </a:lnSpc>
              <a:spcBef>
                <a:spcPct val="0"/>
              </a:spcBef>
              <a:spcAft>
                <a:spcPts val="600"/>
              </a:spcAft>
            </a:pPr>
            <a:r>
              <a:rPr lang="en-US" sz="4000" cap="all" dirty="0">
                <a:latin typeface="+mj-lt"/>
                <a:ea typeface="+mj-ea"/>
                <a:cs typeface="+mj-cs"/>
              </a:rPr>
              <a:t> WEDGE!</a:t>
            </a:r>
          </a:p>
        </p:txBody>
      </p:sp>
      <p:sp>
        <p:nvSpPr>
          <p:cNvPr id="8" name="Footer Placeholder 7">
            <a:extLst>
              <a:ext uri="{FF2B5EF4-FFF2-40B4-BE49-F238E27FC236}">
                <a16:creationId xmlns:a16="http://schemas.microsoft.com/office/drawing/2014/main" id="{00E76BF7-51C0-4C92-8B93-473886901CA6}"/>
              </a:ext>
            </a:extLst>
          </p:cNvPr>
          <p:cNvSpPr>
            <a:spLocks noGrp="1"/>
          </p:cNvSpPr>
          <p:nvPr>
            <p:ph type="ftr" sz="quarter" idx="11"/>
          </p:nvPr>
        </p:nvSpPr>
        <p:spPr/>
        <p:txBody>
          <a:bodyPr/>
          <a:lstStyle/>
          <a:p>
            <a:r>
              <a:rPr lang="en-US"/>
              <a:t>Confidential and Private, See Safe-Harbor and Fair Use Statement </a:t>
            </a:r>
            <a:endParaRPr lang="en-US" dirty="0"/>
          </a:p>
        </p:txBody>
      </p:sp>
      <p:sp>
        <p:nvSpPr>
          <p:cNvPr id="9" name="Slide Number Placeholder 8">
            <a:extLst>
              <a:ext uri="{FF2B5EF4-FFF2-40B4-BE49-F238E27FC236}">
                <a16:creationId xmlns:a16="http://schemas.microsoft.com/office/drawing/2014/main" id="{5D6409D1-9E59-4336-BACB-828D3744CFD2}"/>
              </a:ext>
            </a:extLst>
          </p:cNvPr>
          <p:cNvSpPr>
            <a:spLocks noGrp="1"/>
          </p:cNvSpPr>
          <p:nvPr>
            <p:ph type="sldNum" sz="quarter" idx="12"/>
          </p:nvPr>
        </p:nvSpPr>
        <p:spPr/>
        <p:txBody>
          <a:bodyPr/>
          <a:lstStyle/>
          <a:p>
            <a:fld id="{6D22F896-40B5-4ADD-8801-0D06FADFA095}" type="slidenum">
              <a:rPr lang="en-US" smtClean="0"/>
              <a:t>18</a:t>
            </a:fld>
            <a:endParaRPr lang="en-US" dirty="0"/>
          </a:p>
        </p:txBody>
      </p:sp>
      <p:sp>
        <p:nvSpPr>
          <p:cNvPr id="7" name="Rectangle 6">
            <a:extLst>
              <a:ext uri="{FF2B5EF4-FFF2-40B4-BE49-F238E27FC236}">
                <a16:creationId xmlns:a16="http://schemas.microsoft.com/office/drawing/2014/main" id="{39FA0AAB-87CA-46D1-B6B5-CFFFC14002B3}"/>
              </a:ext>
            </a:extLst>
          </p:cNvPr>
          <p:cNvSpPr/>
          <p:nvPr/>
        </p:nvSpPr>
        <p:spPr>
          <a:xfrm>
            <a:off x="2392372" y="6351602"/>
            <a:ext cx="4717958" cy="369332"/>
          </a:xfrm>
          <a:prstGeom prst="rect">
            <a:avLst/>
          </a:prstGeom>
        </p:spPr>
        <p:txBody>
          <a:bodyPr wrap="none">
            <a:spAutoFit/>
          </a:bodyPr>
          <a:lstStyle/>
          <a:p>
            <a:r>
              <a:rPr lang="en-US" dirty="0"/>
              <a:t>See Safe-Harbor and Fair Use Statement </a:t>
            </a:r>
          </a:p>
        </p:txBody>
      </p:sp>
      <p:pic>
        <p:nvPicPr>
          <p:cNvPr id="11" name="Picture 10">
            <a:extLst>
              <a:ext uri="{FF2B5EF4-FFF2-40B4-BE49-F238E27FC236}">
                <a16:creationId xmlns:a16="http://schemas.microsoft.com/office/drawing/2014/main" id="{DCD63F6E-7AC2-48B9-BE8C-B6F993268A4D}"/>
              </a:ext>
            </a:extLst>
          </p:cNvPr>
          <p:cNvPicPr>
            <a:picLocks noChangeAspect="1"/>
          </p:cNvPicPr>
          <p:nvPr/>
        </p:nvPicPr>
        <p:blipFill>
          <a:blip r:embed="rId5"/>
          <a:stretch>
            <a:fillRect/>
          </a:stretch>
        </p:blipFill>
        <p:spPr>
          <a:xfrm>
            <a:off x="1165791" y="1289905"/>
            <a:ext cx="5878550" cy="4448286"/>
          </a:xfrm>
          <a:prstGeom prst="rect">
            <a:avLst/>
          </a:prstGeom>
        </p:spPr>
      </p:pic>
    </p:spTree>
    <p:extLst>
      <p:ext uri="{BB962C8B-B14F-4D97-AF65-F5344CB8AC3E}">
        <p14:creationId xmlns:p14="http://schemas.microsoft.com/office/powerpoint/2010/main" val="2958002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10" descr="A picture containing indoor, sitting&#10;&#10;Description generated with high confidence">
            <a:extLst>
              <a:ext uri="{FF2B5EF4-FFF2-40B4-BE49-F238E27FC236}">
                <a16:creationId xmlns:a16="http://schemas.microsoft.com/office/drawing/2014/main" id="{CFD580F5-E7BF-4C1D-BEFD-4A4601EBA87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8" name="Picture 12" descr="A picture containing sitting&#10;&#10;Description generated with high confidence">
            <a:extLst>
              <a:ext uri="{FF2B5EF4-FFF2-40B4-BE49-F238E27FC236}">
                <a16:creationId xmlns:a16="http://schemas.microsoft.com/office/drawing/2014/main" id="{F0F06750-78FE-4472-8DA5-14CF3336F81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9" name="Rectangle 14">
            <a:extLst>
              <a:ext uri="{FF2B5EF4-FFF2-40B4-BE49-F238E27FC236}">
                <a16:creationId xmlns:a16="http://schemas.microsoft.com/office/drawing/2014/main" id="{11432301-4726-4BC7-A053-C83570C664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6">
            <a:extLst>
              <a:ext uri="{FF2B5EF4-FFF2-40B4-BE49-F238E27FC236}">
                <a16:creationId xmlns:a16="http://schemas.microsoft.com/office/drawing/2014/main" id="{3FF533E5-9750-4E88-96EA-897A0D703F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9467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1">
            <a:extLst>
              <a:ext uri="{FF2B5EF4-FFF2-40B4-BE49-F238E27FC236}">
                <a16:creationId xmlns:a16="http://schemas.microsoft.com/office/drawing/2014/main" id="{F41BBC71-7D18-4156-8DE4-06F1CB298F5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6638814"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886C48D-5A82-410A-A84B-77F6C4705487}"/>
              </a:ext>
            </a:extLst>
          </p:cNvPr>
          <p:cNvSpPr/>
          <p:nvPr/>
        </p:nvSpPr>
        <p:spPr>
          <a:xfrm>
            <a:off x="172279" y="1432017"/>
            <a:ext cx="11913704" cy="523220"/>
          </a:xfrm>
          <a:prstGeom prst="rect">
            <a:avLst/>
          </a:prstGeom>
        </p:spPr>
        <p:txBody>
          <a:bodyPr wrap="square" numCol="2">
            <a:spAutoFit/>
          </a:bodyPr>
          <a:lstStyle/>
          <a:p>
            <a:pPr marL="342900" marR="0" lvl="0" indent="-342900">
              <a:lnSpc>
                <a:spcPct val="200000"/>
              </a:lnSpc>
              <a:spcBef>
                <a:spcPts val="0"/>
              </a:spcBef>
              <a:spcAft>
                <a:spcPts val="0"/>
              </a:spcAft>
              <a:buFont typeface="+mj-lt"/>
              <a:buAutoNum type="arabicPeriod"/>
            </a:pPr>
            <a:endParaRPr lang="en-US" sz="1400" dirty="0">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C3A1E5D-CF9C-4685-B1C9-3D5AA23B595E}"/>
              </a:ext>
            </a:extLst>
          </p:cNvPr>
          <p:cNvSpPr txBox="1"/>
          <p:nvPr/>
        </p:nvSpPr>
        <p:spPr>
          <a:xfrm>
            <a:off x="8266820" y="673241"/>
            <a:ext cx="3300981" cy="3188122"/>
          </a:xfrm>
          <a:prstGeom prst="rect">
            <a:avLst/>
          </a:prstGeom>
          <a:noFill/>
          <a:ln w="19050">
            <a:noFill/>
            <a:prstDash val="dash"/>
          </a:ln>
        </p:spPr>
        <p:txBody>
          <a:bodyPr vert="horz" lIns="91440" tIns="45720" rIns="91440" bIns="45720" rtlCol="0" anchor="b">
            <a:normAutofit/>
          </a:bodyPr>
          <a:lstStyle/>
          <a:p>
            <a:pPr algn="ctr" defTabSz="914400">
              <a:lnSpc>
                <a:spcPct val="90000"/>
              </a:lnSpc>
              <a:spcBef>
                <a:spcPct val="0"/>
              </a:spcBef>
              <a:spcAft>
                <a:spcPts val="600"/>
              </a:spcAft>
            </a:pPr>
            <a:r>
              <a:rPr lang="en-US" sz="4000" cap="all" dirty="0">
                <a:latin typeface="+mj-lt"/>
                <a:ea typeface="+mj-ea"/>
                <a:cs typeface="+mj-cs"/>
              </a:rPr>
              <a:t>ERCOT MAY REQUIRE A  </a:t>
            </a:r>
          </a:p>
          <a:p>
            <a:pPr algn="ctr" defTabSz="914400">
              <a:lnSpc>
                <a:spcPct val="90000"/>
              </a:lnSpc>
              <a:spcBef>
                <a:spcPct val="0"/>
              </a:spcBef>
              <a:spcAft>
                <a:spcPts val="600"/>
              </a:spcAft>
            </a:pPr>
            <a:r>
              <a:rPr lang="en-US" sz="4000" cap="all" dirty="0">
                <a:latin typeface="+mj-lt"/>
                <a:ea typeface="+mj-ea"/>
                <a:cs typeface="+mj-cs"/>
              </a:rPr>
              <a:t>P.Q,V </a:t>
            </a:r>
          </a:p>
          <a:p>
            <a:pPr algn="ctr" defTabSz="914400">
              <a:lnSpc>
                <a:spcPct val="90000"/>
              </a:lnSpc>
              <a:spcBef>
                <a:spcPct val="0"/>
              </a:spcBef>
              <a:spcAft>
                <a:spcPts val="600"/>
              </a:spcAft>
            </a:pPr>
            <a:r>
              <a:rPr lang="en-US" sz="4000" cap="all" dirty="0">
                <a:latin typeface="+mj-lt"/>
                <a:ea typeface="+mj-ea"/>
                <a:cs typeface="+mj-cs"/>
              </a:rPr>
              <a:t> BOX</a:t>
            </a:r>
          </a:p>
        </p:txBody>
      </p:sp>
      <p:sp>
        <p:nvSpPr>
          <p:cNvPr id="8" name="Footer Placeholder 7">
            <a:extLst>
              <a:ext uri="{FF2B5EF4-FFF2-40B4-BE49-F238E27FC236}">
                <a16:creationId xmlns:a16="http://schemas.microsoft.com/office/drawing/2014/main" id="{00E76BF7-51C0-4C92-8B93-473886901CA6}"/>
              </a:ext>
            </a:extLst>
          </p:cNvPr>
          <p:cNvSpPr>
            <a:spLocks noGrp="1"/>
          </p:cNvSpPr>
          <p:nvPr>
            <p:ph type="ftr" sz="quarter" idx="11"/>
          </p:nvPr>
        </p:nvSpPr>
        <p:spPr/>
        <p:txBody>
          <a:bodyPr/>
          <a:lstStyle/>
          <a:p>
            <a:r>
              <a:rPr lang="en-US"/>
              <a:t>Confidential and Private, See Safe-Harbor and Fair Use Statement </a:t>
            </a:r>
            <a:endParaRPr lang="en-US" dirty="0"/>
          </a:p>
        </p:txBody>
      </p:sp>
      <p:sp>
        <p:nvSpPr>
          <p:cNvPr id="9" name="Slide Number Placeholder 8">
            <a:extLst>
              <a:ext uri="{FF2B5EF4-FFF2-40B4-BE49-F238E27FC236}">
                <a16:creationId xmlns:a16="http://schemas.microsoft.com/office/drawing/2014/main" id="{5D6409D1-9E59-4336-BACB-828D3744CFD2}"/>
              </a:ext>
            </a:extLst>
          </p:cNvPr>
          <p:cNvSpPr>
            <a:spLocks noGrp="1"/>
          </p:cNvSpPr>
          <p:nvPr>
            <p:ph type="sldNum" sz="quarter" idx="12"/>
          </p:nvPr>
        </p:nvSpPr>
        <p:spPr/>
        <p:txBody>
          <a:bodyPr/>
          <a:lstStyle/>
          <a:p>
            <a:fld id="{6D22F896-40B5-4ADD-8801-0D06FADFA095}" type="slidenum">
              <a:rPr lang="en-US" smtClean="0"/>
              <a:t>19</a:t>
            </a:fld>
            <a:endParaRPr lang="en-US" dirty="0"/>
          </a:p>
        </p:txBody>
      </p:sp>
      <p:sp>
        <p:nvSpPr>
          <p:cNvPr id="7" name="Rectangle 6">
            <a:extLst>
              <a:ext uri="{FF2B5EF4-FFF2-40B4-BE49-F238E27FC236}">
                <a16:creationId xmlns:a16="http://schemas.microsoft.com/office/drawing/2014/main" id="{39FA0AAB-87CA-46D1-B6B5-CFFFC14002B3}"/>
              </a:ext>
            </a:extLst>
          </p:cNvPr>
          <p:cNvSpPr/>
          <p:nvPr/>
        </p:nvSpPr>
        <p:spPr>
          <a:xfrm>
            <a:off x="2392372" y="6351602"/>
            <a:ext cx="4717958" cy="369332"/>
          </a:xfrm>
          <a:prstGeom prst="rect">
            <a:avLst/>
          </a:prstGeom>
        </p:spPr>
        <p:txBody>
          <a:bodyPr wrap="none">
            <a:spAutoFit/>
          </a:bodyPr>
          <a:lstStyle/>
          <a:p>
            <a:r>
              <a:rPr lang="en-US" dirty="0"/>
              <a:t>See Safe-Harbor and Fair Use Statement </a:t>
            </a:r>
          </a:p>
        </p:txBody>
      </p:sp>
      <p:pic>
        <p:nvPicPr>
          <p:cNvPr id="4" name="Picture 3">
            <a:extLst>
              <a:ext uri="{FF2B5EF4-FFF2-40B4-BE49-F238E27FC236}">
                <a16:creationId xmlns:a16="http://schemas.microsoft.com/office/drawing/2014/main" id="{FF58A46F-BAB5-4DFC-B1D0-0BD40D7E8C5E}"/>
              </a:ext>
            </a:extLst>
          </p:cNvPr>
          <p:cNvPicPr>
            <a:picLocks noChangeAspect="1"/>
          </p:cNvPicPr>
          <p:nvPr/>
        </p:nvPicPr>
        <p:blipFill>
          <a:blip r:embed="rId5"/>
          <a:stretch>
            <a:fillRect/>
          </a:stretch>
        </p:blipFill>
        <p:spPr>
          <a:xfrm>
            <a:off x="939030" y="1007529"/>
            <a:ext cx="6171300" cy="4544391"/>
          </a:xfrm>
          <a:prstGeom prst="rect">
            <a:avLst/>
          </a:prstGeom>
        </p:spPr>
      </p:pic>
    </p:spTree>
    <p:extLst>
      <p:ext uri="{BB962C8B-B14F-4D97-AF65-F5344CB8AC3E}">
        <p14:creationId xmlns:p14="http://schemas.microsoft.com/office/powerpoint/2010/main" val="1207339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D9C7BC-1B9E-48F2-918A-851D215B8B40}"/>
              </a:ext>
            </a:extLst>
          </p:cNvPr>
          <p:cNvSpPr>
            <a:spLocks noGrp="1"/>
          </p:cNvSpPr>
          <p:nvPr>
            <p:ph idx="1"/>
          </p:nvPr>
        </p:nvSpPr>
        <p:spPr>
          <a:xfrm>
            <a:off x="685800" y="2277836"/>
            <a:ext cx="10820400" cy="3532635"/>
          </a:xfrm>
        </p:spPr>
        <p:txBody>
          <a:bodyPr>
            <a:normAutofit fontScale="55000" lnSpcReduction="20000"/>
          </a:bodyPr>
          <a:lstStyle/>
          <a:p>
            <a:pPr fontAlgn="base"/>
            <a:r>
              <a:rPr lang="en-US" b="1" dirty="0"/>
              <a:t>Disclaimers</a:t>
            </a:r>
          </a:p>
          <a:p>
            <a:pPr lvl="1" fontAlgn="base"/>
            <a:r>
              <a:rPr lang="en-US" dirty="0"/>
              <a:t>This report was prepared with references that incorporate work sponsored by private corporate persons, individual(s), or those with an agency of the United States government, as such this disclaimer presented includes references with disclaimers and any such disclaimers are incorporated herein; whereas neither the corporate persons, individuals, or United States government nor any agency thereof, nor any agent, agents or groups of agents acting as principle or agent, make any warranty, express or implied  or assumes any legal liability or responsibility for the accuracy, completeness, or usefulness of any information, apparatus, product, or process disclosed or represents that its use would infringe privately or publicly on owned rights. References herein to any national, international, public or private commercial product, process, or service by tradename, trademark, manufacture, or otherwise does not necessarily constitute or imply endorsement, recommendation, or favoring by any of the authors, sponsors, references, governmental organizations, agencies, individual, or corporate persons.</a:t>
            </a:r>
          </a:p>
          <a:p>
            <a:pPr fontAlgn="base"/>
            <a:r>
              <a:rPr lang="en-US" b="1" dirty="0"/>
              <a:t>Fair Use Notice</a:t>
            </a:r>
          </a:p>
          <a:p>
            <a:pPr lvl="1" fontAlgn="base"/>
            <a:r>
              <a:rPr lang="en-US" dirty="0"/>
              <a:t>Some of the material present herein is provided for educational purposes and informational purposes. It may contain copyrighted material the use of which has not always been specifically authorized by the copyright owner. It is being made available in an effort to advance the understanding of scientific, environmental, economic issues </a:t>
            </a:r>
            <a:r>
              <a:rPr lang="en-US" dirty="0" err="1"/>
              <a:t>etc</a:t>
            </a:r>
            <a:r>
              <a:rPr lang="en-US" dirty="0"/>
              <a:t>…. It is believed that this notice is fair use of any such copyrighted work incorporated herein as provided for in section 107 of the U.S. Copyright Law. In accordance with Title 17 U.S.C. Section 107, the material incorporated in this report by reference or otherwise is distributed to those who receive it upon condition it is a presentment for educational purposes only. Those who use this information beyond fair use you must obtain permission from the copyright owner.</a:t>
            </a:r>
          </a:p>
          <a:p>
            <a:pPr fontAlgn="base"/>
            <a:r>
              <a:rPr lang="en-US" b="1" dirty="0"/>
              <a:t>Safe Harbor Notice</a:t>
            </a:r>
          </a:p>
          <a:p>
            <a:pPr lvl="1" fontAlgn="base"/>
            <a:r>
              <a:rPr lang="en-US" dirty="0"/>
              <a:t>As incorporated by reference in the Disclaimers section, all words or statements in this presentation are forward looking and the discussion includes predictions, estimates or other information in part is forward-looking and a good faith attempt to recognize the meaning or words presented by regulatory bodies. While these forward-looking statements represent our current judgment on what the future holds, they are subject to risks and uncertainties that could cause actual results to differ materially. You are cautioned not to place undue reliance on these forward-looking statements, which reflect our opinions only as of the date of this presentation. Please keep in mind that we are not obligating ourselves to revise or privately or publicly release the results of any revision to these forward-looking statements in light of new information or future events.</a:t>
            </a:r>
          </a:p>
          <a:p>
            <a:endParaRPr lang="en-US" dirty="0"/>
          </a:p>
        </p:txBody>
      </p:sp>
      <p:sp>
        <p:nvSpPr>
          <p:cNvPr id="13" name="Footer Placeholder 12">
            <a:extLst>
              <a:ext uri="{FF2B5EF4-FFF2-40B4-BE49-F238E27FC236}">
                <a16:creationId xmlns:a16="http://schemas.microsoft.com/office/drawing/2014/main" id="{B633E02A-6996-49C6-868A-16E69C5B26D4}"/>
              </a:ext>
            </a:extLst>
          </p:cNvPr>
          <p:cNvSpPr>
            <a:spLocks noGrp="1"/>
          </p:cNvSpPr>
          <p:nvPr>
            <p:ph type="ftr" sz="quarter" idx="11"/>
          </p:nvPr>
        </p:nvSpPr>
        <p:spPr>
          <a:xfrm>
            <a:off x="1502785" y="1502181"/>
            <a:ext cx="9186430" cy="576918"/>
          </a:xfrm>
        </p:spPr>
        <p:txBody>
          <a:bodyPr/>
          <a:lstStyle/>
          <a:p>
            <a:pPr algn="ctr"/>
            <a:r>
              <a:rPr lang="en-US" sz="2800" dirty="0"/>
              <a:t> Disclaimers, Fair Use, and Safe-Harbor Notices</a:t>
            </a:r>
          </a:p>
        </p:txBody>
      </p:sp>
      <p:sp>
        <p:nvSpPr>
          <p:cNvPr id="14" name="Slide Number Placeholder 13">
            <a:extLst>
              <a:ext uri="{FF2B5EF4-FFF2-40B4-BE49-F238E27FC236}">
                <a16:creationId xmlns:a16="http://schemas.microsoft.com/office/drawing/2014/main" id="{8EC01A55-D0B3-4197-8225-88E01807A4CD}"/>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1118673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3A1E5D-CF9C-4685-B1C9-3D5AA23B595E}"/>
              </a:ext>
            </a:extLst>
          </p:cNvPr>
          <p:cNvSpPr txBox="1"/>
          <p:nvPr/>
        </p:nvSpPr>
        <p:spPr>
          <a:xfrm>
            <a:off x="793350" y="2598003"/>
            <a:ext cx="10953640" cy="830997"/>
          </a:xfrm>
          <a:prstGeom prst="rect">
            <a:avLst/>
          </a:prstGeom>
          <a:noFill/>
        </p:spPr>
        <p:txBody>
          <a:bodyPr wrap="none" rtlCol="0">
            <a:spAutoFit/>
          </a:bodyPr>
          <a:lstStyle/>
          <a:p>
            <a:r>
              <a:rPr lang="en-US" sz="4800" dirty="0"/>
              <a:t>COLLECTOR SYSTEM &amp; CONSTRAINTS</a:t>
            </a:r>
          </a:p>
        </p:txBody>
      </p:sp>
      <p:sp>
        <p:nvSpPr>
          <p:cNvPr id="7" name="Footer Placeholder 6">
            <a:extLst>
              <a:ext uri="{FF2B5EF4-FFF2-40B4-BE49-F238E27FC236}">
                <a16:creationId xmlns:a16="http://schemas.microsoft.com/office/drawing/2014/main" id="{F06AF600-CA2E-4A3F-87A6-7499EB592EF5}"/>
              </a:ext>
            </a:extLst>
          </p:cNvPr>
          <p:cNvSpPr>
            <a:spLocks noGrp="1"/>
          </p:cNvSpPr>
          <p:nvPr>
            <p:ph type="ftr" sz="quarter" idx="11"/>
          </p:nvPr>
        </p:nvSpPr>
        <p:spPr>
          <a:xfrm>
            <a:off x="3386797" y="5979943"/>
            <a:ext cx="6991492" cy="364065"/>
          </a:xfrm>
        </p:spPr>
        <p:txBody>
          <a:bodyPr/>
          <a:lstStyle/>
          <a:p>
            <a:r>
              <a:rPr lang="en-US" dirty="0"/>
              <a:t> See Safe-Harbor and Fair Use Statement </a:t>
            </a:r>
          </a:p>
        </p:txBody>
      </p:sp>
      <p:sp>
        <p:nvSpPr>
          <p:cNvPr id="8" name="Slide Number Placeholder 7">
            <a:extLst>
              <a:ext uri="{FF2B5EF4-FFF2-40B4-BE49-F238E27FC236}">
                <a16:creationId xmlns:a16="http://schemas.microsoft.com/office/drawing/2014/main" id="{A0755339-CB7A-4318-80F0-CE0DA2D828A7}"/>
              </a:ext>
            </a:extLst>
          </p:cNvPr>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1147769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3A1E5D-CF9C-4685-B1C9-3D5AA23B595E}"/>
              </a:ext>
            </a:extLst>
          </p:cNvPr>
          <p:cNvSpPr txBox="1"/>
          <p:nvPr/>
        </p:nvSpPr>
        <p:spPr>
          <a:xfrm>
            <a:off x="833106" y="448101"/>
            <a:ext cx="10953640" cy="830997"/>
          </a:xfrm>
          <a:prstGeom prst="rect">
            <a:avLst/>
          </a:prstGeom>
          <a:noFill/>
        </p:spPr>
        <p:txBody>
          <a:bodyPr wrap="none" rtlCol="0">
            <a:spAutoFit/>
          </a:bodyPr>
          <a:lstStyle/>
          <a:p>
            <a:r>
              <a:rPr lang="en-US" sz="4800" dirty="0"/>
              <a:t>COLLECTOR SYSTEM &amp; CONSTRAINTS</a:t>
            </a:r>
          </a:p>
        </p:txBody>
      </p:sp>
      <p:sp>
        <p:nvSpPr>
          <p:cNvPr id="2" name="TextBox 1">
            <a:extLst>
              <a:ext uri="{FF2B5EF4-FFF2-40B4-BE49-F238E27FC236}">
                <a16:creationId xmlns:a16="http://schemas.microsoft.com/office/drawing/2014/main" id="{2DADE9EB-D6C9-4202-A9E0-0FC693E4DC93}"/>
              </a:ext>
            </a:extLst>
          </p:cNvPr>
          <p:cNvSpPr txBox="1"/>
          <p:nvPr/>
        </p:nvSpPr>
        <p:spPr>
          <a:xfrm>
            <a:off x="1806634" y="1436913"/>
            <a:ext cx="7972054" cy="3662541"/>
          </a:xfrm>
          <a:prstGeom prst="rect">
            <a:avLst/>
          </a:prstGeom>
          <a:noFill/>
        </p:spPr>
        <p:txBody>
          <a:bodyPr wrap="none" rtlCol="0">
            <a:spAutoFit/>
          </a:bodyPr>
          <a:lstStyle/>
          <a:p>
            <a:pPr algn="ctr"/>
            <a:r>
              <a:rPr lang="en-US" sz="4000" dirty="0">
                <a:solidFill>
                  <a:srgbClr val="FF0000"/>
                </a:solidFill>
              </a:rPr>
              <a:t>Example of a Constraint.</a:t>
            </a:r>
          </a:p>
          <a:p>
            <a:pPr algn="ctr"/>
            <a:endParaRPr lang="en-US" sz="2400" dirty="0"/>
          </a:p>
          <a:p>
            <a:pPr algn="ctr"/>
            <a:r>
              <a:rPr lang="en-US" sz="2400" dirty="0"/>
              <a:t>Given Case: At an individual generating unit,</a:t>
            </a:r>
          </a:p>
          <a:p>
            <a:pPr algn="ctr"/>
            <a:r>
              <a:rPr lang="en-US" sz="2400" dirty="0"/>
              <a:t>high side voltage on high side of generator step up </a:t>
            </a:r>
          </a:p>
          <a:p>
            <a:pPr algn="ctr"/>
            <a:r>
              <a:rPr lang="en-US" sz="2400" dirty="0"/>
              <a:t>during high active power production </a:t>
            </a:r>
          </a:p>
          <a:p>
            <a:pPr algn="ctr"/>
            <a:r>
              <a:rPr lang="en-US" sz="2400" dirty="0"/>
              <a:t>causing the voltage </a:t>
            </a:r>
          </a:p>
          <a:p>
            <a:pPr algn="ctr"/>
            <a:r>
              <a:rPr lang="en-US" sz="2400" dirty="0"/>
              <a:t>on the low side to be above 1.1 pu </a:t>
            </a:r>
          </a:p>
          <a:p>
            <a:pPr algn="ctr"/>
            <a:r>
              <a:rPr lang="en-US" sz="2400" dirty="0"/>
              <a:t>and causing the control system to </a:t>
            </a:r>
          </a:p>
          <a:p>
            <a:pPr algn="ctr"/>
            <a:r>
              <a:rPr lang="en-US" sz="2400" dirty="0"/>
              <a:t>limit reactive power production.</a:t>
            </a:r>
          </a:p>
        </p:txBody>
      </p:sp>
      <p:sp>
        <p:nvSpPr>
          <p:cNvPr id="7" name="Footer Placeholder 6">
            <a:extLst>
              <a:ext uri="{FF2B5EF4-FFF2-40B4-BE49-F238E27FC236}">
                <a16:creationId xmlns:a16="http://schemas.microsoft.com/office/drawing/2014/main" id="{F06AF600-CA2E-4A3F-87A6-7499EB592EF5}"/>
              </a:ext>
            </a:extLst>
          </p:cNvPr>
          <p:cNvSpPr>
            <a:spLocks noGrp="1"/>
          </p:cNvSpPr>
          <p:nvPr>
            <p:ph type="ftr" sz="quarter" idx="11"/>
          </p:nvPr>
        </p:nvSpPr>
        <p:spPr>
          <a:xfrm>
            <a:off x="4499980" y="5741404"/>
            <a:ext cx="2974246" cy="364065"/>
          </a:xfrm>
        </p:spPr>
        <p:txBody>
          <a:bodyPr/>
          <a:lstStyle/>
          <a:p>
            <a:r>
              <a:rPr lang="en-US" dirty="0"/>
              <a:t> See Safe-Harbor and Fair Use Statement </a:t>
            </a:r>
          </a:p>
        </p:txBody>
      </p:sp>
      <p:sp>
        <p:nvSpPr>
          <p:cNvPr id="8" name="Slide Number Placeholder 7">
            <a:extLst>
              <a:ext uri="{FF2B5EF4-FFF2-40B4-BE49-F238E27FC236}">
                <a16:creationId xmlns:a16="http://schemas.microsoft.com/office/drawing/2014/main" id="{A0755339-CB7A-4318-80F0-CE0DA2D828A7}"/>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3022333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3A1E5D-CF9C-4685-B1C9-3D5AA23B595E}"/>
              </a:ext>
            </a:extLst>
          </p:cNvPr>
          <p:cNvSpPr txBox="1"/>
          <p:nvPr/>
        </p:nvSpPr>
        <p:spPr>
          <a:xfrm>
            <a:off x="685800" y="331304"/>
            <a:ext cx="10953640" cy="830997"/>
          </a:xfrm>
          <a:prstGeom prst="rect">
            <a:avLst/>
          </a:prstGeom>
          <a:noFill/>
        </p:spPr>
        <p:txBody>
          <a:bodyPr wrap="none" rtlCol="0">
            <a:spAutoFit/>
          </a:bodyPr>
          <a:lstStyle/>
          <a:p>
            <a:r>
              <a:rPr lang="en-US" sz="4800" dirty="0"/>
              <a:t>COLLECTOR SYSTEM &amp; CONSTRAINTS</a:t>
            </a:r>
          </a:p>
        </p:txBody>
      </p:sp>
      <p:sp>
        <p:nvSpPr>
          <p:cNvPr id="2" name="TextBox 1">
            <a:extLst>
              <a:ext uri="{FF2B5EF4-FFF2-40B4-BE49-F238E27FC236}">
                <a16:creationId xmlns:a16="http://schemas.microsoft.com/office/drawing/2014/main" id="{2DADE9EB-D6C9-4202-A9E0-0FC693E4DC93}"/>
              </a:ext>
            </a:extLst>
          </p:cNvPr>
          <p:cNvSpPr txBox="1"/>
          <p:nvPr/>
        </p:nvSpPr>
        <p:spPr>
          <a:xfrm>
            <a:off x="-219561" y="1162301"/>
            <a:ext cx="12024446" cy="5755422"/>
          </a:xfrm>
          <a:prstGeom prst="rect">
            <a:avLst/>
          </a:prstGeom>
          <a:noFill/>
        </p:spPr>
        <p:txBody>
          <a:bodyPr wrap="none" rtlCol="0">
            <a:spAutoFit/>
          </a:bodyPr>
          <a:lstStyle/>
          <a:p>
            <a:pPr algn="ctr"/>
            <a:r>
              <a:rPr lang="en-US" sz="4000" dirty="0">
                <a:solidFill>
                  <a:schemeClr val="accent1"/>
                </a:solidFill>
              </a:rPr>
              <a:t>Location of Constraints within </a:t>
            </a:r>
          </a:p>
          <a:p>
            <a:pPr algn="ctr"/>
            <a:r>
              <a:rPr lang="en-US" sz="4000" dirty="0">
                <a:solidFill>
                  <a:schemeClr val="accent1"/>
                </a:solidFill>
              </a:rPr>
              <a:t>a Wind Power Plant or Solar Power Plant?</a:t>
            </a:r>
          </a:p>
          <a:p>
            <a:pPr algn="ctr"/>
            <a:endParaRPr lang="en-US" sz="4000" dirty="0"/>
          </a:p>
          <a:p>
            <a:pPr marL="571500" indent="-571500" algn="ctr">
              <a:buFont typeface="Arial" panose="020B0604020202020204" pitchFamily="34" charset="0"/>
              <a:buChar char="•"/>
            </a:pPr>
            <a:r>
              <a:rPr lang="en-US" sz="4000" dirty="0"/>
              <a:t>High and Low side of each GSU,</a:t>
            </a:r>
          </a:p>
          <a:p>
            <a:pPr marL="571500" indent="-571500" algn="ctr">
              <a:buFont typeface="Arial" panose="020B0604020202020204" pitchFamily="34" charset="0"/>
              <a:buChar char="•"/>
            </a:pPr>
            <a:r>
              <a:rPr lang="en-US" sz="4000" dirty="0"/>
              <a:t>Collector Cables, Junction Boxes</a:t>
            </a:r>
            <a:r>
              <a:rPr lang="en-US" sz="4000" dirty="0">
                <a:solidFill>
                  <a:srgbClr val="FF0000"/>
                </a:solidFill>
              </a:rPr>
              <a:t> </a:t>
            </a:r>
          </a:p>
          <a:p>
            <a:pPr marL="571500" indent="-571500" algn="ctr">
              <a:buFont typeface="Arial" panose="020B0604020202020204" pitchFamily="34" charset="0"/>
              <a:buChar char="•"/>
            </a:pPr>
            <a:r>
              <a:rPr lang="en-US" sz="4000" dirty="0"/>
              <a:t>High and Low side the Main Plant Transformer</a:t>
            </a:r>
          </a:p>
          <a:p>
            <a:pPr marL="571500" indent="-571500" algn="ctr">
              <a:buFont typeface="Arial" panose="020B0604020202020204" pitchFamily="34" charset="0"/>
              <a:buChar char="•"/>
            </a:pPr>
            <a:r>
              <a:rPr lang="en-US" sz="4000" dirty="0"/>
              <a:t>On Load Tap Changer</a:t>
            </a:r>
          </a:p>
          <a:p>
            <a:pPr algn="ctr"/>
            <a:endParaRPr lang="en-US" sz="4000" dirty="0"/>
          </a:p>
          <a:p>
            <a:pPr algn="ctr"/>
            <a:endParaRPr lang="en-US" sz="2400" dirty="0"/>
          </a:p>
          <a:p>
            <a:pPr algn="ctr"/>
            <a:endParaRPr lang="en-US" sz="2400" dirty="0"/>
          </a:p>
        </p:txBody>
      </p:sp>
      <p:sp>
        <p:nvSpPr>
          <p:cNvPr id="7" name="Footer Placeholder 6">
            <a:extLst>
              <a:ext uri="{FF2B5EF4-FFF2-40B4-BE49-F238E27FC236}">
                <a16:creationId xmlns:a16="http://schemas.microsoft.com/office/drawing/2014/main" id="{3FC86163-5665-4E98-BCD2-93A53CDFC3E8}"/>
              </a:ext>
            </a:extLst>
          </p:cNvPr>
          <p:cNvSpPr>
            <a:spLocks noGrp="1"/>
          </p:cNvSpPr>
          <p:nvPr>
            <p:ph type="ftr" sz="quarter" idx="11"/>
          </p:nvPr>
        </p:nvSpPr>
        <p:spPr>
          <a:xfrm>
            <a:off x="4337798" y="5933846"/>
            <a:ext cx="2909727" cy="364065"/>
          </a:xfrm>
        </p:spPr>
        <p:txBody>
          <a:bodyPr/>
          <a:lstStyle/>
          <a:p>
            <a:r>
              <a:rPr lang="en-US" dirty="0"/>
              <a:t> See Safe-Harbor and Fair Use Statement </a:t>
            </a:r>
          </a:p>
        </p:txBody>
      </p:sp>
      <p:sp>
        <p:nvSpPr>
          <p:cNvPr id="8" name="Slide Number Placeholder 7">
            <a:extLst>
              <a:ext uri="{FF2B5EF4-FFF2-40B4-BE49-F238E27FC236}">
                <a16:creationId xmlns:a16="http://schemas.microsoft.com/office/drawing/2014/main" id="{2E93F418-A61A-48FF-9929-7423E346ED16}"/>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2900399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86C48D-5A82-410A-A84B-77F6C4705487}"/>
              </a:ext>
            </a:extLst>
          </p:cNvPr>
          <p:cNvSpPr/>
          <p:nvPr/>
        </p:nvSpPr>
        <p:spPr>
          <a:xfrm>
            <a:off x="636104" y="1418765"/>
            <a:ext cx="11913704" cy="6703182"/>
          </a:xfrm>
          <a:prstGeom prst="rect">
            <a:avLst/>
          </a:prstGeom>
        </p:spPr>
        <p:txBody>
          <a:bodyPr wrap="square" numCol="1">
            <a:spAutoFit/>
          </a:bodyPr>
          <a:lstStyle/>
          <a:p>
            <a:pPr marL="742950" marR="0" lvl="0" indent="-742950">
              <a:lnSpc>
                <a:spcPct val="150000"/>
              </a:lnSpc>
              <a:spcBef>
                <a:spcPts val="0"/>
              </a:spcBef>
              <a:spcAft>
                <a:spcPts val="0"/>
              </a:spcAft>
              <a:buFont typeface="+mj-lt"/>
              <a:buAutoNum type="arabicPeriod"/>
            </a:pPr>
            <a:r>
              <a:rPr lang="en-US" sz="3600" b="1" dirty="0">
                <a:solidFill>
                  <a:srgbClr val="FFFF00"/>
                </a:solidFill>
                <a:latin typeface="+mj-lt"/>
                <a:ea typeface="Calibri" panose="020F0502020204030204" pitchFamily="34" charset="0"/>
                <a:cs typeface="Times New Roman" panose="02020603050405020304" pitchFamily="18" charset="0"/>
              </a:rPr>
              <a:t>Slow Voltage Regulation Equipment.</a:t>
            </a:r>
          </a:p>
          <a:p>
            <a:pPr marL="742950" marR="0" lvl="0" indent="-742950">
              <a:lnSpc>
                <a:spcPct val="150000"/>
              </a:lnSpc>
              <a:spcBef>
                <a:spcPts val="0"/>
              </a:spcBef>
              <a:spcAft>
                <a:spcPts val="0"/>
              </a:spcAft>
              <a:buFont typeface="+mj-lt"/>
              <a:buAutoNum type="arabicPeriod"/>
            </a:pPr>
            <a:r>
              <a:rPr lang="en-US" sz="3600" b="1" dirty="0">
                <a:solidFill>
                  <a:srgbClr val="FFFF00"/>
                </a:solidFill>
                <a:latin typeface="+mj-lt"/>
                <a:ea typeface="Calibri" panose="020F0502020204030204" pitchFamily="34" charset="0"/>
                <a:cs typeface="Times New Roman" panose="02020603050405020304" pitchFamily="18" charset="0"/>
              </a:rPr>
              <a:t>OLTC</a:t>
            </a:r>
          </a:p>
          <a:p>
            <a:pPr marL="742950" marR="0" lvl="0" indent="-742950">
              <a:lnSpc>
                <a:spcPct val="150000"/>
              </a:lnSpc>
              <a:spcBef>
                <a:spcPts val="0"/>
              </a:spcBef>
              <a:spcAft>
                <a:spcPts val="0"/>
              </a:spcAft>
              <a:buFont typeface="+mj-lt"/>
              <a:buAutoNum type="arabicPeriod"/>
            </a:pPr>
            <a:r>
              <a:rPr lang="en-US" sz="3600" b="1" dirty="0">
                <a:solidFill>
                  <a:srgbClr val="FFFF00"/>
                </a:solidFill>
                <a:latin typeface="+mj-lt"/>
                <a:ea typeface="Calibri" panose="020F0502020204030204" pitchFamily="34" charset="0"/>
                <a:cs typeface="Times New Roman" panose="02020603050405020304" pitchFamily="18" charset="0"/>
              </a:rPr>
              <a:t>Mechanical Taps, </a:t>
            </a:r>
          </a:p>
          <a:p>
            <a:pPr marL="742950" marR="0" lvl="0" indent="-742950">
              <a:lnSpc>
                <a:spcPct val="150000"/>
              </a:lnSpc>
              <a:spcBef>
                <a:spcPts val="0"/>
              </a:spcBef>
              <a:spcAft>
                <a:spcPts val="0"/>
              </a:spcAft>
              <a:buFont typeface="+mj-lt"/>
              <a:buAutoNum type="arabicPeriod"/>
            </a:pPr>
            <a:r>
              <a:rPr lang="en-US" sz="3600" b="1" dirty="0">
                <a:solidFill>
                  <a:srgbClr val="FFFF00"/>
                </a:solidFill>
                <a:latin typeface="+mj-lt"/>
                <a:ea typeface="Calibri" panose="020F0502020204030204" pitchFamily="34" charset="0"/>
                <a:cs typeface="Times New Roman" panose="02020603050405020304" pitchFamily="18" charset="0"/>
              </a:rPr>
              <a:t>Switching Capacitor and Reactors</a:t>
            </a:r>
          </a:p>
          <a:p>
            <a:pPr marL="742950" marR="0" lvl="0" indent="-742950">
              <a:lnSpc>
                <a:spcPct val="150000"/>
              </a:lnSpc>
              <a:spcBef>
                <a:spcPts val="0"/>
              </a:spcBef>
              <a:spcAft>
                <a:spcPts val="0"/>
              </a:spcAft>
              <a:buFont typeface="+mj-lt"/>
              <a:buAutoNum type="arabicPeriod"/>
            </a:pPr>
            <a:r>
              <a:rPr lang="en-US" sz="3600" b="1" dirty="0">
                <a:solidFill>
                  <a:srgbClr val="FFFF00"/>
                </a:solidFill>
                <a:latin typeface="+mj-lt"/>
                <a:ea typeface="Calibri" panose="020F0502020204030204" pitchFamily="34" charset="0"/>
                <a:cs typeface="Times New Roman" panose="02020603050405020304" pitchFamily="18" charset="0"/>
              </a:rPr>
              <a:t>Impedances </a:t>
            </a:r>
          </a:p>
          <a:p>
            <a:pPr marL="342900" marR="0" lvl="0" indent="-342900">
              <a:lnSpc>
                <a:spcPct val="200000"/>
              </a:lnSpc>
              <a:spcBef>
                <a:spcPts val="0"/>
              </a:spcBef>
              <a:spcAft>
                <a:spcPts val="0"/>
              </a:spcAft>
              <a:buFont typeface="+mj-lt"/>
              <a:buAutoNum type="arabicPeriod"/>
            </a:pPr>
            <a:endParaRPr lang="en-US" sz="3600" b="1" dirty="0">
              <a:solidFill>
                <a:srgbClr val="FFFF00"/>
              </a:solidFill>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pPr>
            <a:endParaRPr lang="en-US" b="1" dirty="0">
              <a:solidFill>
                <a:srgbClr val="FFFF00"/>
              </a:solidFill>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pPr>
            <a:endParaRPr lang="en-US" sz="1400" dirty="0">
              <a:latin typeface="+mj-lt"/>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eriod"/>
            </a:pPr>
            <a:endParaRPr lang="en-US" sz="1400" dirty="0">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C3A1E5D-CF9C-4685-B1C9-3D5AA23B595E}"/>
              </a:ext>
            </a:extLst>
          </p:cNvPr>
          <p:cNvSpPr txBox="1"/>
          <p:nvPr/>
        </p:nvSpPr>
        <p:spPr>
          <a:xfrm>
            <a:off x="2456490" y="248177"/>
            <a:ext cx="7345281" cy="830997"/>
          </a:xfrm>
          <a:prstGeom prst="rect">
            <a:avLst/>
          </a:prstGeom>
          <a:noFill/>
        </p:spPr>
        <p:txBody>
          <a:bodyPr wrap="none" rtlCol="0">
            <a:spAutoFit/>
          </a:bodyPr>
          <a:lstStyle/>
          <a:p>
            <a:pPr algn="ctr"/>
            <a:r>
              <a:rPr lang="en-US" sz="4800" cap="all" dirty="0"/>
              <a:t>Dynamic Constraints</a:t>
            </a:r>
          </a:p>
        </p:txBody>
      </p:sp>
      <p:sp>
        <p:nvSpPr>
          <p:cNvPr id="7" name="Footer Placeholder 6">
            <a:extLst>
              <a:ext uri="{FF2B5EF4-FFF2-40B4-BE49-F238E27FC236}">
                <a16:creationId xmlns:a16="http://schemas.microsoft.com/office/drawing/2014/main" id="{D712D7B9-4A23-4CFC-B87B-D28D244B75A1}"/>
              </a:ext>
            </a:extLst>
          </p:cNvPr>
          <p:cNvSpPr>
            <a:spLocks noGrp="1"/>
          </p:cNvSpPr>
          <p:nvPr>
            <p:ph type="ftr" sz="quarter" idx="11"/>
          </p:nvPr>
        </p:nvSpPr>
        <p:spPr>
          <a:xfrm>
            <a:off x="3949505" y="6245758"/>
            <a:ext cx="6991492" cy="364065"/>
          </a:xfrm>
        </p:spPr>
        <p:txBody>
          <a:bodyPr/>
          <a:lstStyle/>
          <a:p>
            <a:r>
              <a:rPr lang="en-US" dirty="0"/>
              <a:t>See Safe-Harbor and Fair Use Statement </a:t>
            </a:r>
          </a:p>
        </p:txBody>
      </p:sp>
      <p:sp>
        <p:nvSpPr>
          <p:cNvPr id="8" name="Slide Number Placeholder 7">
            <a:extLst>
              <a:ext uri="{FF2B5EF4-FFF2-40B4-BE49-F238E27FC236}">
                <a16:creationId xmlns:a16="http://schemas.microsoft.com/office/drawing/2014/main" id="{058B602A-786F-4AFB-87D9-39E81B230139}"/>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3212034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86C48D-5A82-410A-A84B-77F6C4705487}"/>
              </a:ext>
            </a:extLst>
          </p:cNvPr>
          <p:cNvSpPr/>
          <p:nvPr/>
        </p:nvSpPr>
        <p:spPr>
          <a:xfrm>
            <a:off x="172279" y="1432017"/>
            <a:ext cx="11913704" cy="523220"/>
          </a:xfrm>
          <a:prstGeom prst="rect">
            <a:avLst/>
          </a:prstGeom>
        </p:spPr>
        <p:txBody>
          <a:bodyPr wrap="square" numCol="2">
            <a:spAutoFit/>
          </a:bodyPr>
          <a:lstStyle/>
          <a:p>
            <a:pPr marL="342900" marR="0" lvl="0" indent="-342900">
              <a:lnSpc>
                <a:spcPct val="200000"/>
              </a:lnSpc>
              <a:spcBef>
                <a:spcPts val="0"/>
              </a:spcBef>
              <a:spcAft>
                <a:spcPts val="0"/>
              </a:spcAft>
              <a:buFont typeface="+mj-lt"/>
              <a:buAutoNum type="arabicPeriod"/>
            </a:pPr>
            <a:endParaRPr lang="en-US" sz="1400" dirty="0">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C3A1E5D-CF9C-4685-B1C9-3D5AA23B595E}"/>
              </a:ext>
            </a:extLst>
          </p:cNvPr>
          <p:cNvSpPr txBox="1"/>
          <p:nvPr/>
        </p:nvSpPr>
        <p:spPr>
          <a:xfrm>
            <a:off x="3122442" y="3013501"/>
            <a:ext cx="5772734" cy="830997"/>
          </a:xfrm>
          <a:prstGeom prst="rect">
            <a:avLst/>
          </a:prstGeom>
          <a:noFill/>
        </p:spPr>
        <p:txBody>
          <a:bodyPr wrap="none" rtlCol="0">
            <a:spAutoFit/>
          </a:bodyPr>
          <a:lstStyle/>
          <a:p>
            <a:r>
              <a:rPr lang="en-US" sz="4800" dirty="0"/>
              <a:t>DYNAMIC MODELS</a:t>
            </a:r>
          </a:p>
        </p:txBody>
      </p:sp>
      <p:sp>
        <p:nvSpPr>
          <p:cNvPr id="2" name="TextBox 1">
            <a:extLst>
              <a:ext uri="{FF2B5EF4-FFF2-40B4-BE49-F238E27FC236}">
                <a16:creationId xmlns:a16="http://schemas.microsoft.com/office/drawing/2014/main" id="{DBB02434-3C1B-440E-B9EC-512FED551026}"/>
              </a:ext>
            </a:extLst>
          </p:cNvPr>
          <p:cNvSpPr txBox="1"/>
          <p:nvPr/>
        </p:nvSpPr>
        <p:spPr>
          <a:xfrm>
            <a:off x="-68365" y="1162301"/>
            <a:ext cx="12154348" cy="4893647"/>
          </a:xfrm>
          <a:prstGeom prst="rect">
            <a:avLst/>
          </a:prstGeom>
          <a:noFill/>
        </p:spPr>
        <p:txBody>
          <a:bodyPr wrap="square" rtlCol="0">
            <a:spAutoFit/>
          </a:bodyPr>
          <a:lstStyle/>
          <a:p>
            <a:pPr algn="ctr"/>
            <a:endParaRPr lang="en-US" sz="2400"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p:txBody>
      </p:sp>
      <p:sp>
        <p:nvSpPr>
          <p:cNvPr id="8" name="Footer Placeholder 7">
            <a:extLst>
              <a:ext uri="{FF2B5EF4-FFF2-40B4-BE49-F238E27FC236}">
                <a16:creationId xmlns:a16="http://schemas.microsoft.com/office/drawing/2014/main" id="{8FB7EB45-F931-47DE-B5FC-DEF492DAF8A0}"/>
              </a:ext>
            </a:extLst>
          </p:cNvPr>
          <p:cNvSpPr>
            <a:spLocks noGrp="1"/>
          </p:cNvSpPr>
          <p:nvPr>
            <p:ph type="ftr" sz="quarter" idx="11"/>
          </p:nvPr>
        </p:nvSpPr>
        <p:spPr>
          <a:xfrm>
            <a:off x="3824738" y="6493935"/>
            <a:ext cx="6991492" cy="364065"/>
          </a:xfrm>
        </p:spPr>
        <p:txBody>
          <a:bodyPr/>
          <a:lstStyle/>
          <a:p>
            <a:r>
              <a:rPr lang="en-US" dirty="0"/>
              <a:t>See Safe-Harbor and Fair Use Statement </a:t>
            </a:r>
          </a:p>
        </p:txBody>
      </p:sp>
      <p:sp>
        <p:nvSpPr>
          <p:cNvPr id="9" name="Slide Number Placeholder 8">
            <a:extLst>
              <a:ext uri="{FF2B5EF4-FFF2-40B4-BE49-F238E27FC236}">
                <a16:creationId xmlns:a16="http://schemas.microsoft.com/office/drawing/2014/main" id="{8C9B4386-0675-410C-A2B6-3D811AD851B6}"/>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1293797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86C48D-5A82-410A-A84B-77F6C4705487}"/>
              </a:ext>
            </a:extLst>
          </p:cNvPr>
          <p:cNvSpPr/>
          <p:nvPr/>
        </p:nvSpPr>
        <p:spPr>
          <a:xfrm>
            <a:off x="172279" y="1432017"/>
            <a:ext cx="11913704" cy="523220"/>
          </a:xfrm>
          <a:prstGeom prst="rect">
            <a:avLst/>
          </a:prstGeom>
        </p:spPr>
        <p:txBody>
          <a:bodyPr wrap="square" numCol="2">
            <a:spAutoFit/>
          </a:bodyPr>
          <a:lstStyle/>
          <a:p>
            <a:pPr marL="342900" marR="0" lvl="0" indent="-342900">
              <a:lnSpc>
                <a:spcPct val="200000"/>
              </a:lnSpc>
              <a:spcBef>
                <a:spcPts val="0"/>
              </a:spcBef>
              <a:spcAft>
                <a:spcPts val="0"/>
              </a:spcAft>
              <a:buFont typeface="+mj-lt"/>
              <a:buAutoNum type="arabicPeriod"/>
            </a:pPr>
            <a:endParaRPr lang="en-US" sz="1400" dirty="0">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C3A1E5D-CF9C-4685-B1C9-3D5AA23B595E}"/>
              </a:ext>
            </a:extLst>
          </p:cNvPr>
          <p:cNvSpPr txBox="1"/>
          <p:nvPr/>
        </p:nvSpPr>
        <p:spPr>
          <a:xfrm>
            <a:off x="3681088" y="331304"/>
            <a:ext cx="4655442" cy="830997"/>
          </a:xfrm>
          <a:prstGeom prst="rect">
            <a:avLst/>
          </a:prstGeom>
          <a:noFill/>
        </p:spPr>
        <p:txBody>
          <a:bodyPr wrap="none" rtlCol="0">
            <a:spAutoFit/>
          </a:bodyPr>
          <a:lstStyle/>
          <a:p>
            <a:r>
              <a:rPr lang="en-US" sz="4800" dirty="0"/>
              <a:t>PLANT MODELS</a:t>
            </a:r>
          </a:p>
        </p:txBody>
      </p:sp>
      <p:sp>
        <p:nvSpPr>
          <p:cNvPr id="2" name="TextBox 1">
            <a:extLst>
              <a:ext uri="{FF2B5EF4-FFF2-40B4-BE49-F238E27FC236}">
                <a16:creationId xmlns:a16="http://schemas.microsoft.com/office/drawing/2014/main" id="{DBB02434-3C1B-440E-B9EC-512FED551026}"/>
              </a:ext>
            </a:extLst>
          </p:cNvPr>
          <p:cNvSpPr txBox="1"/>
          <p:nvPr/>
        </p:nvSpPr>
        <p:spPr>
          <a:xfrm>
            <a:off x="18826" y="781991"/>
            <a:ext cx="12154348" cy="7201972"/>
          </a:xfrm>
          <a:prstGeom prst="rect">
            <a:avLst/>
          </a:prstGeom>
          <a:noFill/>
        </p:spPr>
        <p:txBody>
          <a:bodyPr wrap="square" rtlCol="0">
            <a:spAutoFit/>
          </a:bodyPr>
          <a:lstStyle/>
          <a:p>
            <a:pPr algn="ctr"/>
            <a:endParaRPr lang="en-US" sz="2400" dirty="0"/>
          </a:p>
          <a:p>
            <a:pPr algn="ctr"/>
            <a:endParaRPr lang="en-US" sz="2400" dirty="0"/>
          </a:p>
          <a:p>
            <a:pPr algn="ctr"/>
            <a:r>
              <a:rPr lang="en-US" sz="2400" dirty="0"/>
              <a:t>NREL and others  </a:t>
            </a:r>
          </a:p>
          <a:p>
            <a:pPr algn="ctr"/>
            <a:endParaRPr lang="en-US" sz="2400" dirty="0"/>
          </a:p>
          <a:p>
            <a:pPr algn="ctr"/>
            <a:r>
              <a:rPr lang="en-US" sz="2400" dirty="0"/>
              <a:t>without new NERC standards in mind</a:t>
            </a:r>
          </a:p>
          <a:p>
            <a:pPr algn="ctr"/>
            <a:endParaRPr lang="en-US" sz="2400" dirty="0"/>
          </a:p>
          <a:p>
            <a:pPr algn="ctr"/>
            <a:r>
              <a:rPr lang="en-US" sz="2400" dirty="0"/>
              <a:t>promoted </a:t>
            </a:r>
          </a:p>
          <a:p>
            <a:pPr algn="ctr"/>
            <a:r>
              <a:rPr lang="en-US" sz="2400" dirty="0"/>
              <a:t>“equivalencing the collection system!” </a:t>
            </a:r>
          </a:p>
          <a:p>
            <a:pPr algn="ctr"/>
            <a:endParaRPr lang="en-US" sz="2400" dirty="0"/>
          </a:p>
          <a:p>
            <a:pPr algn="ctr"/>
            <a:r>
              <a:rPr lang="en-US" sz="2400" dirty="0"/>
              <a:t>thus masking “fast dynamic constraints” within the IRR’s facility.    </a:t>
            </a:r>
          </a:p>
          <a:p>
            <a:pPr algn="ctr"/>
            <a:endParaRPr lang="en-US" sz="2400" dirty="0"/>
          </a:p>
          <a:p>
            <a:pPr algn="ctr"/>
            <a:r>
              <a:rPr lang="en-US" sz="2400" dirty="0"/>
              <a:t>Where with the knowledge of such “fast dynamic constraints” the engineer or record would have changed their designs.</a:t>
            </a:r>
          </a:p>
          <a:p>
            <a:pPr algn="ctr"/>
            <a:r>
              <a:rPr lang="en-US" sz="2400" dirty="0"/>
              <a:t> </a:t>
            </a:r>
          </a:p>
          <a:p>
            <a:endParaRPr lang="en-US" dirty="0"/>
          </a:p>
          <a:p>
            <a:endParaRPr lang="en-US" dirty="0"/>
          </a:p>
          <a:p>
            <a:r>
              <a:rPr lang="en-US" dirty="0"/>
              <a:t> </a:t>
            </a:r>
          </a:p>
          <a:p>
            <a:r>
              <a:rPr lang="en-US" dirty="0"/>
              <a:t>  </a:t>
            </a:r>
          </a:p>
          <a:p>
            <a:endParaRPr lang="en-US" dirty="0"/>
          </a:p>
          <a:p>
            <a:endParaRPr lang="en-US" dirty="0"/>
          </a:p>
          <a:p>
            <a:endParaRPr lang="en-US" dirty="0"/>
          </a:p>
        </p:txBody>
      </p:sp>
      <p:sp>
        <p:nvSpPr>
          <p:cNvPr id="8" name="Footer Placeholder 7">
            <a:extLst>
              <a:ext uri="{FF2B5EF4-FFF2-40B4-BE49-F238E27FC236}">
                <a16:creationId xmlns:a16="http://schemas.microsoft.com/office/drawing/2014/main" id="{8FB7EB45-F931-47DE-B5FC-DEF492DAF8A0}"/>
              </a:ext>
            </a:extLst>
          </p:cNvPr>
          <p:cNvSpPr>
            <a:spLocks noGrp="1"/>
          </p:cNvSpPr>
          <p:nvPr>
            <p:ph type="ftr" sz="quarter" idx="11"/>
          </p:nvPr>
        </p:nvSpPr>
        <p:spPr>
          <a:xfrm>
            <a:off x="4407834" y="6076009"/>
            <a:ext cx="6991492" cy="364065"/>
          </a:xfrm>
        </p:spPr>
        <p:txBody>
          <a:bodyPr/>
          <a:lstStyle/>
          <a:p>
            <a:r>
              <a:rPr lang="en-US" dirty="0"/>
              <a:t>See Safe-Harbor and Fair Use Statement </a:t>
            </a:r>
          </a:p>
        </p:txBody>
      </p:sp>
      <p:sp>
        <p:nvSpPr>
          <p:cNvPr id="9" name="Slide Number Placeholder 8">
            <a:extLst>
              <a:ext uri="{FF2B5EF4-FFF2-40B4-BE49-F238E27FC236}">
                <a16:creationId xmlns:a16="http://schemas.microsoft.com/office/drawing/2014/main" id="{8C9B4386-0675-410C-A2B6-3D811AD851B6}"/>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838213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86C48D-5A82-410A-A84B-77F6C4705487}"/>
              </a:ext>
            </a:extLst>
          </p:cNvPr>
          <p:cNvSpPr/>
          <p:nvPr/>
        </p:nvSpPr>
        <p:spPr>
          <a:xfrm>
            <a:off x="172279" y="1432017"/>
            <a:ext cx="11913704" cy="523220"/>
          </a:xfrm>
          <a:prstGeom prst="rect">
            <a:avLst/>
          </a:prstGeom>
        </p:spPr>
        <p:txBody>
          <a:bodyPr wrap="square" numCol="2">
            <a:spAutoFit/>
          </a:bodyPr>
          <a:lstStyle/>
          <a:p>
            <a:pPr marL="342900" marR="0" lvl="0" indent="-342900">
              <a:lnSpc>
                <a:spcPct val="200000"/>
              </a:lnSpc>
              <a:spcBef>
                <a:spcPts val="0"/>
              </a:spcBef>
              <a:spcAft>
                <a:spcPts val="0"/>
              </a:spcAft>
              <a:buFont typeface="+mj-lt"/>
              <a:buAutoNum type="arabicPeriod"/>
            </a:pPr>
            <a:endParaRPr lang="en-US" sz="1400" dirty="0">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C3A1E5D-CF9C-4685-B1C9-3D5AA23B595E}"/>
              </a:ext>
            </a:extLst>
          </p:cNvPr>
          <p:cNvSpPr txBox="1"/>
          <p:nvPr/>
        </p:nvSpPr>
        <p:spPr>
          <a:xfrm>
            <a:off x="3122442" y="196446"/>
            <a:ext cx="5772734" cy="830997"/>
          </a:xfrm>
          <a:prstGeom prst="rect">
            <a:avLst/>
          </a:prstGeom>
          <a:noFill/>
        </p:spPr>
        <p:txBody>
          <a:bodyPr wrap="none" rtlCol="0">
            <a:spAutoFit/>
          </a:bodyPr>
          <a:lstStyle/>
          <a:p>
            <a:r>
              <a:rPr lang="en-US" sz="4800" dirty="0"/>
              <a:t>DYNAMIC MODELS</a:t>
            </a:r>
          </a:p>
        </p:txBody>
      </p:sp>
      <p:sp>
        <p:nvSpPr>
          <p:cNvPr id="2" name="TextBox 1">
            <a:extLst>
              <a:ext uri="{FF2B5EF4-FFF2-40B4-BE49-F238E27FC236}">
                <a16:creationId xmlns:a16="http://schemas.microsoft.com/office/drawing/2014/main" id="{DBB02434-3C1B-440E-B9EC-512FED551026}"/>
              </a:ext>
            </a:extLst>
          </p:cNvPr>
          <p:cNvSpPr txBox="1"/>
          <p:nvPr/>
        </p:nvSpPr>
        <p:spPr>
          <a:xfrm>
            <a:off x="-68365" y="1162301"/>
            <a:ext cx="12154348" cy="10618291"/>
          </a:xfrm>
          <a:prstGeom prst="rect">
            <a:avLst/>
          </a:prstGeom>
          <a:noFill/>
        </p:spPr>
        <p:txBody>
          <a:bodyPr wrap="square" rtlCol="0">
            <a:spAutoFit/>
          </a:bodyPr>
          <a:lstStyle/>
          <a:p>
            <a:pPr algn="ctr"/>
            <a:r>
              <a:rPr lang="en-US" sz="2400" cap="all" dirty="0"/>
              <a:t>See NERC Reliability Guideline </a:t>
            </a:r>
          </a:p>
          <a:p>
            <a:pPr algn="ctr"/>
            <a:r>
              <a:rPr lang="en-US" sz="2400" cap="all" dirty="0"/>
              <a:t>Power Plant Dynamic Model Verification Inverter Based Resources. (2017).</a:t>
            </a:r>
          </a:p>
          <a:p>
            <a:pPr algn="ctr"/>
            <a:endParaRPr lang="en-US" sz="2400" cap="all" dirty="0"/>
          </a:p>
          <a:p>
            <a:pPr algn="ctr"/>
            <a:r>
              <a:rPr lang="en-US" sz="2400" cap="all" dirty="0"/>
              <a:t>ERCOT currently USES PSCAD for several Studies </a:t>
            </a:r>
          </a:p>
          <a:p>
            <a:pPr algn="ctr"/>
            <a:endParaRPr lang="en-US" sz="2400" cap="all" dirty="0"/>
          </a:p>
          <a:p>
            <a:pPr algn="ctr"/>
            <a:r>
              <a:rPr lang="en-US" sz="2400" cap="all" dirty="0"/>
              <a:t>We propose  that </a:t>
            </a:r>
            <a:r>
              <a:rPr lang="en-US" sz="2400" cap="all" dirty="0" err="1"/>
              <a:t>ercoT</a:t>
            </a:r>
            <a:r>
              <a:rPr lang="en-US" sz="2400" cap="all" dirty="0"/>
              <a:t> “verify” with existing </a:t>
            </a:r>
          </a:p>
          <a:p>
            <a:pPr algn="ctr"/>
            <a:r>
              <a:rPr lang="en-US" sz="2400" cap="all" dirty="0" err="1"/>
              <a:t>pscad</a:t>
            </a:r>
            <a:r>
              <a:rPr lang="en-US" sz="2400" cap="all" dirty="0"/>
              <a:t> models that the </a:t>
            </a:r>
          </a:p>
          <a:p>
            <a:pPr algn="ctr"/>
            <a:endParaRPr lang="en-US" sz="2400" cap="all" dirty="0"/>
          </a:p>
          <a:p>
            <a:pPr algn="ctr"/>
            <a:r>
              <a:rPr lang="en-US" sz="2400" cap="all" dirty="0" err="1"/>
              <a:t>irr</a:t>
            </a:r>
            <a:r>
              <a:rPr lang="en-US" sz="2400" cap="all" dirty="0"/>
              <a:t> meets </a:t>
            </a:r>
            <a:r>
              <a:rPr lang="en-US" sz="2400" cap="all" dirty="0" err="1"/>
              <a:t>nerc’s</a:t>
            </a:r>
            <a:r>
              <a:rPr lang="en-US" sz="2400" cap="all" dirty="0"/>
              <a:t> standards and </a:t>
            </a:r>
          </a:p>
          <a:p>
            <a:pPr algn="ctr"/>
            <a:r>
              <a:rPr lang="en-US" sz="2400" cap="all" dirty="0"/>
              <a:t>The </a:t>
            </a:r>
            <a:r>
              <a:rPr lang="en-US" sz="2400" cap="all" dirty="0" err="1"/>
              <a:t>irr’s</a:t>
            </a:r>
            <a:r>
              <a:rPr lang="en-US" sz="2400" cap="all" dirty="0"/>
              <a:t>  </a:t>
            </a:r>
            <a:r>
              <a:rPr lang="en-US" sz="2400" cap="all" dirty="0" err="1"/>
              <a:t>Sgia</a:t>
            </a:r>
            <a:r>
              <a:rPr lang="en-US" sz="2400" cap="all" dirty="0"/>
              <a:t> with respect to </a:t>
            </a:r>
          </a:p>
          <a:p>
            <a:pPr algn="ctr"/>
            <a:endParaRPr lang="en-US" sz="2400" cap="all" dirty="0"/>
          </a:p>
          <a:p>
            <a:pPr algn="ctr"/>
            <a:r>
              <a:rPr lang="en-US" sz="2400" cap="all" dirty="0"/>
              <a:t>Fast dynamic </a:t>
            </a:r>
            <a:r>
              <a:rPr lang="en-US" sz="2400" cap="all" dirty="0" err="1"/>
              <a:t>p,q,v</a:t>
            </a:r>
            <a:r>
              <a:rPr lang="en-US" sz="2400" cap="all" dirty="0"/>
              <a:t> requirements as they relate to </a:t>
            </a:r>
          </a:p>
          <a:p>
            <a:pPr algn="ctr"/>
            <a:r>
              <a:rPr lang="en-US" sz="2400" cap="all" dirty="0"/>
              <a:t>FRT and Frequency conditions at the poi.</a:t>
            </a:r>
          </a:p>
          <a:p>
            <a:pPr algn="ctr"/>
            <a:endParaRPr lang="en-US" sz="2400"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r>
              <a:rPr lang="en-US" dirty="0"/>
              <a:t>Solar Inverters   </a:t>
            </a:r>
          </a:p>
          <a:p>
            <a:endParaRPr lang="en-US" dirty="0"/>
          </a:p>
        </p:txBody>
      </p:sp>
      <p:sp>
        <p:nvSpPr>
          <p:cNvPr id="8" name="Footer Placeholder 7">
            <a:extLst>
              <a:ext uri="{FF2B5EF4-FFF2-40B4-BE49-F238E27FC236}">
                <a16:creationId xmlns:a16="http://schemas.microsoft.com/office/drawing/2014/main" id="{8FB7EB45-F931-47DE-B5FC-DEF492DAF8A0}"/>
              </a:ext>
            </a:extLst>
          </p:cNvPr>
          <p:cNvSpPr>
            <a:spLocks noGrp="1"/>
          </p:cNvSpPr>
          <p:nvPr>
            <p:ph type="ftr" sz="quarter" idx="11"/>
          </p:nvPr>
        </p:nvSpPr>
        <p:spPr>
          <a:xfrm>
            <a:off x="3824738" y="6493935"/>
            <a:ext cx="6991492" cy="364065"/>
          </a:xfrm>
        </p:spPr>
        <p:txBody>
          <a:bodyPr/>
          <a:lstStyle/>
          <a:p>
            <a:r>
              <a:rPr lang="en-US" dirty="0"/>
              <a:t>See Safe-Harbor and Fair Use Statement </a:t>
            </a:r>
          </a:p>
        </p:txBody>
      </p:sp>
      <p:sp>
        <p:nvSpPr>
          <p:cNvPr id="9" name="Slide Number Placeholder 8">
            <a:extLst>
              <a:ext uri="{FF2B5EF4-FFF2-40B4-BE49-F238E27FC236}">
                <a16:creationId xmlns:a16="http://schemas.microsoft.com/office/drawing/2014/main" id="{8C9B4386-0675-410C-A2B6-3D811AD851B6}"/>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582010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86C48D-5A82-410A-A84B-77F6C4705487}"/>
              </a:ext>
            </a:extLst>
          </p:cNvPr>
          <p:cNvSpPr/>
          <p:nvPr/>
        </p:nvSpPr>
        <p:spPr>
          <a:xfrm>
            <a:off x="172279" y="1432017"/>
            <a:ext cx="11913704" cy="523220"/>
          </a:xfrm>
          <a:prstGeom prst="rect">
            <a:avLst/>
          </a:prstGeom>
        </p:spPr>
        <p:txBody>
          <a:bodyPr wrap="square" numCol="2">
            <a:spAutoFit/>
          </a:bodyPr>
          <a:lstStyle/>
          <a:p>
            <a:pPr marL="342900" marR="0" lvl="0" indent="-342900">
              <a:lnSpc>
                <a:spcPct val="200000"/>
              </a:lnSpc>
              <a:spcBef>
                <a:spcPts val="0"/>
              </a:spcBef>
              <a:spcAft>
                <a:spcPts val="0"/>
              </a:spcAft>
              <a:buFont typeface="+mj-lt"/>
              <a:buAutoNum type="arabicPeriod"/>
            </a:pPr>
            <a:endParaRPr lang="en-US" sz="1400" dirty="0">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C3A1E5D-CF9C-4685-B1C9-3D5AA23B595E}"/>
              </a:ext>
            </a:extLst>
          </p:cNvPr>
          <p:cNvSpPr txBox="1"/>
          <p:nvPr/>
        </p:nvSpPr>
        <p:spPr>
          <a:xfrm>
            <a:off x="3626024" y="196446"/>
            <a:ext cx="4297971" cy="830997"/>
          </a:xfrm>
          <a:prstGeom prst="rect">
            <a:avLst/>
          </a:prstGeom>
          <a:noFill/>
        </p:spPr>
        <p:txBody>
          <a:bodyPr wrap="none" rtlCol="0">
            <a:spAutoFit/>
          </a:bodyPr>
          <a:lstStyle/>
          <a:p>
            <a:r>
              <a:rPr lang="en-US" sz="4800" dirty="0"/>
              <a:t>CONCLUSION</a:t>
            </a:r>
          </a:p>
        </p:txBody>
      </p:sp>
      <p:sp>
        <p:nvSpPr>
          <p:cNvPr id="2" name="TextBox 1">
            <a:extLst>
              <a:ext uri="{FF2B5EF4-FFF2-40B4-BE49-F238E27FC236}">
                <a16:creationId xmlns:a16="http://schemas.microsoft.com/office/drawing/2014/main" id="{DBB02434-3C1B-440E-B9EC-512FED551026}"/>
              </a:ext>
            </a:extLst>
          </p:cNvPr>
          <p:cNvSpPr txBox="1"/>
          <p:nvPr/>
        </p:nvSpPr>
        <p:spPr>
          <a:xfrm>
            <a:off x="-68365" y="1162301"/>
            <a:ext cx="12154348" cy="10248960"/>
          </a:xfrm>
          <a:prstGeom prst="rect">
            <a:avLst/>
          </a:prstGeom>
          <a:noFill/>
        </p:spPr>
        <p:txBody>
          <a:bodyPr wrap="square" rtlCol="0">
            <a:spAutoFit/>
          </a:bodyPr>
          <a:lstStyle/>
          <a:p>
            <a:pPr algn="ctr"/>
            <a:r>
              <a:rPr lang="en-US" sz="2400" cap="all" dirty="0"/>
              <a:t>IRR(s) installed with NERC’S “Relatively” new requirements are not projected to be </a:t>
            </a:r>
          </a:p>
          <a:p>
            <a:pPr algn="ctr"/>
            <a:r>
              <a:rPr lang="en-US" sz="2400" cap="all" dirty="0"/>
              <a:t>Designed or built </a:t>
            </a:r>
          </a:p>
          <a:p>
            <a:pPr algn="ctr"/>
            <a:r>
              <a:rPr lang="en-US" sz="2400" cap="all" dirty="0"/>
              <a:t>to meet such requirements.</a:t>
            </a:r>
          </a:p>
          <a:p>
            <a:pPr algn="ctr"/>
            <a:endParaRPr lang="en-US" sz="2400" cap="all" dirty="0"/>
          </a:p>
          <a:p>
            <a:pPr algn="ctr"/>
            <a:r>
              <a:rPr lang="en-US" sz="2400" cap="all" dirty="0"/>
              <a:t>Therefore we believe remediation of an existing  IRR</a:t>
            </a:r>
          </a:p>
          <a:p>
            <a:pPr algn="ctr"/>
            <a:r>
              <a:rPr lang="en-US" sz="2400" cap="all" dirty="0"/>
              <a:t> warrants</a:t>
            </a:r>
          </a:p>
          <a:p>
            <a:pPr algn="ctr"/>
            <a:r>
              <a:rPr lang="en-US" sz="2400" cap="all" dirty="0"/>
              <a:t>Additional Capitalization of expenditures and </a:t>
            </a:r>
          </a:p>
          <a:p>
            <a:pPr algn="ctr"/>
            <a:r>
              <a:rPr lang="en-US" sz="2400" cap="all" dirty="0"/>
              <a:t>warrants re-visiting a </a:t>
            </a:r>
          </a:p>
          <a:p>
            <a:pPr algn="ctr"/>
            <a:r>
              <a:rPr lang="en-US" sz="2400" cap="all" dirty="0"/>
              <a:t>Qualified Facility’s </a:t>
            </a:r>
          </a:p>
          <a:p>
            <a:pPr algn="ctr"/>
            <a:r>
              <a:rPr lang="en-US" sz="2400" cap="all" dirty="0"/>
              <a:t>Marginal Cost of Energy calculation. </a:t>
            </a:r>
          </a:p>
          <a:p>
            <a:pPr algn="ctr"/>
            <a:endParaRPr lang="en-US" sz="2400" dirty="0"/>
          </a:p>
          <a:p>
            <a:pPr algn="ctr"/>
            <a:r>
              <a:rPr lang="en-US" sz="2400" dirty="0"/>
              <a:t>Thankyou for your time </a:t>
            </a:r>
          </a:p>
          <a:p>
            <a:pPr algn="ctr"/>
            <a:endParaRPr lang="en-US" sz="2400"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r>
              <a:rPr lang="en-US" dirty="0"/>
              <a:t> </a:t>
            </a:r>
          </a:p>
          <a:p>
            <a:endParaRPr lang="en-US" dirty="0"/>
          </a:p>
        </p:txBody>
      </p:sp>
      <p:sp>
        <p:nvSpPr>
          <p:cNvPr id="8" name="Footer Placeholder 7">
            <a:extLst>
              <a:ext uri="{FF2B5EF4-FFF2-40B4-BE49-F238E27FC236}">
                <a16:creationId xmlns:a16="http://schemas.microsoft.com/office/drawing/2014/main" id="{8FB7EB45-F931-47DE-B5FC-DEF492DAF8A0}"/>
              </a:ext>
            </a:extLst>
          </p:cNvPr>
          <p:cNvSpPr>
            <a:spLocks noGrp="1"/>
          </p:cNvSpPr>
          <p:nvPr>
            <p:ph type="ftr" sz="quarter" idx="11"/>
          </p:nvPr>
        </p:nvSpPr>
        <p:spPr>
          <a:xfrm>
            <a:off x="3745225" y="5942754"/>
            <a:ext cx="6991492" cy="364065"/>
          </a:xfrm>
        </p:spPr>
        <p:txBody>
          <a:bodyPr/>
          <a:lstStyle/>
          <a:p>
            <a:r>
              <a:rPr lang="en-US" dirty="0"/>
              <a:t>See Safe-Harbor and Fair Use Statement </a:t>
            </a:r>
          </a:p>
        </p:txBody>
      </p:sp>
      <p:sp>
        <p:nvSpPr>
          <p:cNvPr id="9" name="Slide Number Placeholder 8">
            <a:extLst>
              <a:ext uri="{FF2B5EF4-FFF2-40B4-BE49-F238E27FC236}">
                <a16:creationId xmlns:a16="http://schemas.microsoft.com/office/drawing/2014/main" id="{8C9B4386-0675-410C-A2B6-3D811AD851B6}"/>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705629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39CEE-2994-4716-B2BE-C56E2659789C}"/>
              </a:ext>
            </a:extLst>
          </p:cNvPr>
          <p:cNvSpPr>
            <a:spLocks noGrp="1"/>
          </p:cNvSpPr>
          <p:nvPr>
            <p:ph type="title"/>
          </p:nvPr>
        </p:nvSpPr>
        <p:spPr>
          <a:xfrm>
            <a:off x="685801" y="1930376"/>
            <a:ext cx="10820399" cy="719503"/>
          </a:xfrm>
        </p:spPr>
        <p:txBody>
          <a:bodyPr>
            <a:normAutofit fontScale="90000"/>
          </a:bodyPr>
          <a:lstStyle/>
          <a:p>
            <a:pPr algn="ctr"/>
            <a:r>
              <a:rPr lang="en-US" dirty="0"/>
              <a:t>ERCOT SGIA for IRR(s) </a:t>
            </a:r>
            <a:br>
              <a:rPr lang="en-US" dirty="0"/>
            </a:br>
            <a:r>
              <a:rPr lang="en-US" dirty="0"/>
              <a:t>compared </a:t>
            </a:r>
            <a:br>
              <a:rPr lang="en-US" dirty="0"/>
            </a:br>
            <a:r>
              <a:rPr lang="en-US" dirty="0"/>
              <a:t>to FERC ORDER &amp; NERC STANDARDS </a:t>
            </a:r>
            <a:br>
              <a:rPr lang="en-US" dirty="0"/>
            </a:br>
            <a:br>
              <a:rPr lang="en-US" dirty="0"/>
            </a:br>
            <a:endParaRPr lang="en-US" dirty="0"/>
          </a:p>
        </p:txBody>
      </p:sp>
      <p:sp>
        <p:nvSpPr>
          <p:cNvPr id="3" name="Text Placeholder 2">
            <a:extLst>
              <a:ext uri="{FF2B5EF4-FFF2-40B4-BE49-F238E27FC236}">
                <a16:creationId xmlns:a16="http://schemas.microsoft.com/office/drawing/2014/main" id="{71808FC2-E52A-4B53-9993-119AE53927FB}"/>
              </a:ext>
            </a:extLst>
          </p:cNvPr>
          <p:cNvSpPr>
            <a:spLocks noGrp="1"/>
          </p:cNvSpPr>
          <p:nvPr>
            <p:ph type="body" idx="1"/>
          </p:nvPr>
        </p:nvSpPr>
        <p:spPr>
          <a:xfrm>
            <a:off x="850899" y="1930376"/>
            <a:ext cx="10490200" cy="1498624"/>
          </a:xfrm>
        </p:spPr>
        <p:txBody>
          <a:bodyPr>
            <a:noAutofit/>
          </a:bodyPr>
          <a:lstStyle/>
          <a:p>
            <a:pPr marL="514350" indent="-514350" algn="l">
              <a:buFont typeface="+mj-lt"/>
              <a:buAutoNum type="arabicPeriod"/>
            </a:pPr>
            <a:r>
              <a:rPr lang="en-US" sz="2800" cap="all" dirty="0"/>
              <a:t>ERCOT requires that IRR’s meet relevant FERC ORDERS and NERC Standards.</a:t>
            </a:r>
          </a:p>
          <a:p>
            <a:pPr marL="514350" indent="-514350" algn="l">
              <a:buFont typeface="+mj-lt"/>
              <a:buAutoNum type="arabicPeriod"/>
            </a:pPr>
            <a:r>
              <a:rPr lang="en-US" sz="2800" cap="all" dirty="0"/>
              <a:t>We did not find exceptions or exemptions.</a:t>
            </a:r>
          </a:p>
          <a:p>
            <a:pPr marL="514350" indent="-514350" algn="l">
              <a:buFont typeface="+mj-lt"/>
              <a:buAutoNum type="arabicPeriod"/>
            </a:pPr>
            <a:r>
              <a:rPr lang="en-US" sz="2800" cap="all" dirty="0"/>
              <a:t>ERCOT SGIA sections 2.1, 2.9.1 require compliance with </a:t>
            </a:r>
            <a:r>
              <a:rPr lang="en-US" sz="2800" cap="all" dirty="0" err="1"/>
              <a:t>nerc</a:t>
            </a:r>
            <a:r>
              <a:rPr lang="en-US" sz="2800" cap="all" dirty="0"/>
              <a:t> standards</a:t>
            </a:r>
          </a:p>
          <a:p>
            <a:pPr marL="514350" indent="-514350" algn="l">
              <a:buFont typeface="+mj-lt"/>
              <a:buAutoNum type="arabicPeriod"/>
            </a:pPr>
            <a:r>
              <a:rPr lang="en-US" sz="2800" cap="all" dirty="0" err="1"/>
              <a:t>Nerc’s</a:t>
            </a:r>
            <a:r>
              <a:rPr lang="en-US" sz="2800" cap="all" dirty="0"/>
              <a:t> standards add operating requirements  to </a:t>
            </a:r>
            <a:r>
              <a:rPr lang="en-US" sz="2800" cap="all" dirty="0" err="1"/>
              <a:t>ercot’s</a:t>
            </a:r>
            <a:r>
              <a:rPr lang="en-US" sz="2800" cap="all" dirty="0"/>
              <a:t> SGIA [after the fact]. </a:t>
            </a:r>
          </a:p>
          <a:p>
            <a:pPr algn="ctr"/>
            <a:endParaRPr lang="en-US" sz="2800" cap="all" dirty="0"/>
          </a:p>
          <a:p>
            <a:pPr algn="ctr"/>
            <a:endParaRPr lang="en-US" sz="2800" dirty="0"/>
          </a:p>
          <a:p>
            <a:pPr algn="ctr"/>
            <a:endParaRPr lang="en-US" sz="2800" dirty="0"/>
          </a:p>
          <a:p>
            <a:pPr algn="ctr"/>
            <a:r>
              <a:rPr lang="en-US" sz="2800" dirty="0"/>
              <a:t>  </a:t>
            </a:r>
          </a:p>
        </p:txBody>
      </p:sp>
      <p:sp>
        <p:nvSpPr>
          <p:cNvPr id="4" name="Footer Placeholder 3">
            <a:extLst>
              <a:ext uri="{FF2B5EF4-FFF2-40B4-BE49-F238E27FC236}">
                <a16:creationId xmlns:a16="http://schemas.microsoft.com/office/drawing/2014/main" id="{9EA4AC63-141D-4653-A0A0-37E52778A389}"/>
              </a:ext>
            </a:extLst>
          </p:cNvPr>
          <p:cNvSpPr>
            <a:spLocks noGrp="1"/>
          </p:cNvSpPr>
          <p:nvPr>
            <p:ph type="ftr" sz="quarter" idx="11"/>
          </p:nvPr>
        </p:nvSpPr>
        <p:spPr>
          <a:xfrm>
            <a:off x="2504661" y="6493935"/>
            <a:ext cx="7995344" cy="364065"/>
          </a:xfrm>
        </p:spPr>
        <p:txBody>
          <a:bodyPr/>
          <a:lstStyle/>
          <a:p>
            <a:r>
              <a:rPr lang="en-US" dirty="0"/>
              <a:t>See Safe-Harbor and Fair Use Statement  IRR means Intermittent Renewable Resource</a:t>
            </a:r>
          </a:p>
        </p:txBody>
      </p:sp>
      <p:sp>
        <p:nvSpPr>
          <p:cNvPr id="5" name="Slide Number Placeholder 4">
            <a:extLst>
              <a:ext uri="{FF2B5EF4-FFF2-40B4-BE49-F238E27FC236}">
                <a16:creationId xmlns:a16="http://schemas.microsoft.com/office/drawing/2014/main" id="{942BD1AC-39EC-4204-832A-018A0B103CFD}"/>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165487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39CEE-2994-4716-B2BE-C56E2659789C}"/>
              </a:ext>
            </a:extLst>
          </p:cNvPr>
          <p:cNvSpPr>
            <a:spLocks noGrp="1"/>
          </p:cNvSpPr>
          <p:nvPr>
            <p:ph type="title"/>
          </p:nvPr>
        </p:nvSpPr>
        <p:spPr>
          <a:xfrm>
            <a:off x="685799" y="559121"/>
            <a:ext cx="10820399" cy="719503"/>
          </a:xfrm>
        </p:spPr>
        <p:txBody>
          <a:bodyPr>
            <a:normAutofit/>
          </a:bodyPr>
          <a:lstStyle/>
          <a:p>
            <a:pPr algn="ctr"/>
            <a:r>
              <a:rPr lang="en-US" dirty="0"/>
              <a:t>FERC ORDERS &amp; NERC STANDARDS APPLY</a:t>
            </a:r>
          </a:p>
        </p:txBody>
      </p:sp>
      <p:sp>
        <p:nvSpPr>
          <p:cNvPr id="3" name="Text Placeholder 2">
            <a:extLst>
              <a:ext uri="{FF2B5EF4-FFF2-40B4-BE49-F238E27FC236}">
                <a16:creationId xmlns:a16="http://schemas.microsoft.com/office/drawing/2014/main" id="{71808FC2-E52A-4B53-9993-119AE53927FB}"/>
              </a:ext>
            </a:extLst>
          </p:cNvPr>
          <p:cNvSpPr>
            <a:spLocks noGrp="1"/>
          </p:cNvSpPr>
          <p:nvPr>
            <p:ph type="body" idx="1"/>
          </p:nvPr>
        </p:nvSpPr>
        <p:spPr>
          <a:xfrm>
            <a:off x="850898" y="1456745"/>
            <a:ext cx="10490200" cy="955675"/>
          </a:xfrm>
        </p:spPr>
        <p:txBody>
          <a:bodyPr>
            <a:noAutofit/>
          </a:bodyPr>
          <a:lstStyle/>
          <a:p>
            <a:pPr algn="ctr"/>
            <a:r>
              <a:rPr lang="en-US" sz="2800" cap="all" dirty="0"/>
              <a:t>FERC and NERC are mandated by the U.S. Congress to provide the public a safe and reliable </a:t>
            </a:r>
          </a:p>
          <a:p>
            <a:pPr algn="ctr"/>
            <a:r>
              <a:rPr lang="en-US" sz="2800" cap="all" dirty="0"/>
              <a:t>Bulk Electric Power system(BES).</a:t>
            </a:r>
          </a:p>
          <a:p>
            <a:pPr algn="ctr"/>
            <a:endParaRPr lang="en-US" sz="2800" cap="all" dirty="0"/>
          </a:p>
          <a:p>
            <a:pPr algn="ctr"/>
            <a:r>
              <a:rPr lang="en-US" sz="2800" cap="all" dirty="0"/>
              <a:t>ERO and EPC used best practices at the time</a:t>
            </a:r>
          </a:p>
          <a:p>
            <a:pPr algn="ctr"/>
            <a:r>
              <a:rPr lang="en-US" sz="2800" cap="all" dirty="0"/>
              <a:t>The WPP/SPP WAS commissioned!</a:t>
            </a:r>
          </a:p>
          <a:p>
            <a:pPr algn="ctr"/>
            <a:endParaRPr lang="en-US" sz="2800" cap="all" dirty="0"/>
          </a:p>
          <a:p>
            <a:pPr algn="ctr"/>
            <a:r>
              <a:rPr lang="en-US" sz="2800" cap="all" dirty="0"/>
              <a:t> FERC ORDERS and NERC STANDARDS ARE Changing therefore via the </a:t>
            </a:r>
            <a:r>
              <a:rPr lang="en-US" sz="2800" cap="all" dirty="0" err="1"/>
              <a:t>sgia</a:t>
            </a:r>
            <a:r>
              <a:rPr lang="en-US" sz="2800" cap="all" dirty="0"/>
              <a:t>, therefore new burdens are placed on the </a:t>
            </a:r>
            <a:r>
              <a:rPr lang="en-US" sz="2800" cap="all" dirty="0" err="1"/>
              <a:t>irr</a:t>
            </a:r>
            <a:endParaRPr lang="en-US" sz="2800" cap="all" dirty="0"/>
          </a:p>
          <a:p>
            <a:pPr algn="ctr"/>
            <a:r>
              <a:rPr lang="en-US" sz="2800" cap="all" dirty="0"/>
              <a:t> </a:t>
            </a:r>
          </a:p>
          <a:p>
            <a:pPr algn="ctr"/>
            <a:endParaRPr lang="en-US" sz="2800" cap="all" dirty="0"/>
          </a:p>
          <a:p>
            <a:pPr algn="ctr"/>
            <a:r>
              <a:rPr lang="en-US" sz="2800" dirty="0"/>
              <a:t>  </a:t>
            </a:r>
          </a:p>
        </p:txBody>
      </p:sp>
      <p:sp>
        <p:nvSpPr>
          <p:cNvPr id="4" name="Footer Placeholder 3">
            <a:extLst>
              <a:ext uri="{FF2B5EF4-FFF2-40B4-BE49-F238E27FC236}">
                <a16:creationId xmlns:a16="http://schemas.microsoft.com/office/drawing/2014/main" id="{9EA4AC63-141D-4653-A0A0-37E52778A389}"/>
              </a:ext>
            </a:extLst>
          </p:cNvPr>
          <p:cNvSpPr>
            <a:spLocks noGrp="1"/>
          </p:cNvSpPr>
          <p:nvPr>
            <p:ph type="ftr" sz="quarter" idx="11"/>
          </p:nvPr>
        </p:nvSpPr>
        <p:spPr>
          <a:xfrm>
            <a:off x="3508513" y="6493935"/>
            <a:ext cx="6991492" cy="364065"/>
          </a:xfrm>
        </p:spPr>
        <p:txBody>
          <a:bodyPr/>
          <a:lstStyle/>
          <a:p>
            <a:r>
              <a:rPr lang="en-US" dirty="0"/>
              <a:t> See Safe-Harbor and Fair Use Statement </a:t>
            </a:r>
          </a:p>
        </p:txBody>
      </p:sp>
      <p:sp>
        <p:nvSpPr>
          <p:cNvPr id="5" name="Slide Number Placeholder 4">
            <a:extLst>
              <a:ext uri="{FF2B5EF4-FFF2-40B4-BE49-F238E27FC236}">
                <a16:creationId xmlns:a16="http://schemas.microsoft.com/office/drawing/2014/main" id="{942BD1AC-39EC-4204-832A-018A0B103CFD}"/>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518441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86C48D-5A82-410A-A84B-77F6C4705487}"/>
              </a:ext>
            </a:extLst>
          </p:cNvPr>
          <p:cNvSpPr/>
          <p:nvPr/>
        </p:nvSpPr>
        <p:spPr>
          <a:xfrm>
            <a:off x="728870" y="1379008"/>
            <a:ext cx="11913704" cy="455317"/>
          </a:xfrm>
          <a:prstGeom prst="rect">
            <a:avLst/>
          </a:prstGeom>
        </p:spPr>
        <p:txBody>
          <a:bodyPr wrap="square" numCol="1">
            <a:spAutoFit/>
          </a:bodyPr>
          <a:lstStyle/>
          <a:p>
            <a:pPr marR="0" lvl="0">
              <a:lnSpc>
                <a:spcPct val="200000"/>
              </a:lnSpc>
              <a:spcBef>
                <a:spcPts val="0"/>
              </a:spcBef>
              <a:spcAft>
                <a:spcPts val="0"/>
              </a:spcAft>
            </a:pPr>
            <a:r>
              <a:rPr lang="en-US" sz="1400" dirty="0">
                <a:latin typeface="+mj-lt"/>
                <a:ea typeface="Calibri" panose="020F0502020204030204" pitchFamily="34" charset="0"/>
                <a:cs typeface="Times New Roman" panose="02020603050405020304" pitchFamily="18" charset="0"/>
              </a:rPr>
              <a:t> </a:t>
            </a:r>
          </a:p>
        </p:txBody>
      </p:sp>
      <p:sp>
        <p:nvSpPr>
          <p:cNvPr id="10" name="Title 1">
            <a:extLst>
              <a:ext uri="{FF2B5EF4-FFF2-40B4-BE49-F238E27FC236}">
                <a16:creationId xmlns:a16="http://schemas.microsoft.com/office/drawing/2014/main" id="{6BA43E9B-002A-47B1-9BC1-BE0E97712332}"/>
              </a:ext>
            </a:extLst>
          </p:cNvPr>
          <p:cNvSpPr>
            <a:spLocks noGrp="1"/>
          </p:cNvSpPr>
          <p:nvPr>
            <p:ph type="title"/>
          </p:nvPr>
        </p:nvSpPr>
        <p:spPr>
          <a:xfrm>
            <a:off x="728870" y="582135"/>
            <a:ext cx="9223513" cy="633730"/>
          </a:xfrm>
        </p:spPr>
        <p:txBody>
          <a:bodyPr>
            <a:normAutofit fontScale="90000"/>
          </a:bodyPr>
          <a:lstStyle/>
          <a:p>
            <a:r>
              <a:rPr lang="en-US" dirty="0"/>
              <a:t>NERC PRC-024-1-2 Requirement 1</a:t>
            </a:r>
          </a:p>
        </p:txBody>
      </p:sp>
      <p:pic>
        <p:nvPicPr>
          <p:cNvPr id="12" name="Picture 11">
            <a:extLst>
              <a:ext uri="{FF2B5EF4-FFF2-40B4-BE49-F238E27FC236}">
                <a16:creationId xmlns:a16="http://schemas.microsoft.com/office/drawing/2014/main" id="{B5FBB1C1-B262-4155-806C-08ADA6A92D51}"/>
              </a:ext>
            </a:extLst>
          </p:cNvPr>
          <p:cNvPicPr>
            <a:picLocks noChangeAspect="1"/>
          </p:cNvPicPr>
          <p:nvPr/>
        </p:nvPicPr>
        <p:blipFill>
          <a:blip r:embed="rId3"/>
          <a:stretch>
            <a:fillRect/>
          </a:stretch>
        </p:blipFill>
        <p:spPr>
          <a:xfrm>
            <a:off x="285750" y="1997468"/>
            <a:ext cx="11658601" cy="1774293"/>
          </a:xfrm>
          <a:prstGeom prst="rect">
            <a:avLst/>
          </a:prstGeom>
        </p:spPr>
      </p:pic>
      <p:pic>
        <p:nvPicPr>
          <p:cNvPr id="13" name="Picture 12">
            <a:extLst>
              <a:ext uri="{FF2B5EF4-FFF2-40B4-BE49-F238E27FC236}">
                <a16:creationId xmlns:a16="http://schemas.microsoft.com/office/drawing/2014/main" id="{3D42E8DE-C5CF-4905-83F4-CCCD00D4225F}"/>
              </a:ext>
            </a:extLst>
          </p:cNvPr>
          <p:cNvPicPr>
            <a:picLocks noChangeAspect="1"/>
          </p:cNvPicPr>
          <p:nvPr/>
        </p:nvPicPr>
        <p:blipFill>
          <a:blip r:embed="rId4"/>
          <a:stretch>
            <a:fillRect/>
          </a:stretch>
        </p:blipFill>
        <p:spPr>
          <a:xfrm>
            <a:off x="285750" y="4110606"/>
            <a:ext cx="11658601" cy="1555091"/>
          </a:xfrm>
          <a:prstGeom prst="rect">
            <a:avLst/>
          </a:prstGeom>
        </p:spPr>
      </p:pic>
      <p:sp>
        <p:nvSpPr>
          <p:cNvPr id="7" name="Footer Placeholder 6">
            <a:extLst>
              <a:ext uri="{FF2B5EF4-FFF2-40B4-BE49-F238E27FC236}">
                <a16:creationId xmlns:a16="http://schemas.microsoft.com/office/drawing/2014/main" id="{6FE9844E-292C-4149-A330-61D54DC12B71}"/>
              </a:ext>
            </a:extLst>
          </p:cNvPr>
          <p:cNvSpPr>
            <a:spLocks noGrp="1"/>
          </p:cNvSpPr>
          <p:nvPr>
            <p:ph type="ftr" sz="quarter" idx="11"/>
          </p:nvPr>
        </p:nvSpPr>
        <p:spPr>
          <a:xfrm>
            <a:off x="4336876" y="5972395"/>
            <a:ext cx="6991492" cy="364065"/>
          </a:xfrm>
        </p:spPr>
        <p:txBody>
          <a:bodyPr/>
          <a:lstStyle/>
          <a:p>
            <a:r>
              <a:rPr lang="en-US" dirty="0"/>
              <a:t>See Safe-Harbor and Fair Use Statement </a:t>
            </a:r>
          </a:p>
        </p:txBody>
      </p:sp>
      <p:sp>
        <p:nvSpPr>
          <p:cNvPr id="8" name="Slide Number Placeholder 7">
            <a:extLst>
              <a:ext uri="{FF2B5EF4-FFF2-40B4-BE49-F238E27FC236}">
                <a16:creationId xmlns:a16="http://schemas.microsoft.com/office/drawing/2014/main" id="{313690E0-BB6F-4B43-BE68-65EC7443EEF7}"/>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2135717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158DD7-1AA5-43FD-9DE9-480C84313A8B}"/>
              </a:ext>
            </a:extLst>
          </p:cNvPr>
          <p:cNvPicPr>
            <a:picLocks noChangeAspect="1"/>
          </p:cNvPicPr>
          <p:nvPr/>
        </p:nvPicPr>
        <p:blipFill>
          <a:blip r:embed="rId3"/>
          <a:stretch>
            <a:fillRect/>
          </a:stretch>
        </p:blipFill>
        <p:spPr>
          <a:xfrm>
            <a:off x="0" y="2373891"/>
            <a:ext cx="12192000" cy="1275999"/>
          </a:xfrm>
          <a:prstGeom prst="rect">
            <a:avLst/>
          </a:prstGeom>
        </p:spPr>
      </p:pic>
      <p:sp>
        <p:nvSpPr>
          <p:cNvPr id="5" name="TextBox 4">
            <a:extLst>
              <a:ext uri="{FF2B5EF4-FFF2-40B4-BE49-F238E27FC236}">
                <a16:creationId xmlns:a16="http://schemas.microsoft.com/office/drawing/2014/main" id="{DFAB4CC7-C486-4092-9346-3D1D897DA421}"/>
              </a:ext>
            </a:extLst>
          </p:cNvPr>
          <p:cNvSpPr txBox="1"/>
          <p:nvPr/>
        </p:nvSpPr>
        <p:spPr>
          <a:xfrm>
            <a:off x="696686" y="1407847"/>
            <a:ext cx="11346376" cy="584775"/>
          </a:xfrm>
          <a:prstGeom prst="rect">
            <a:avLst/>
          </a:prstGeom>
          <a:noFill/>
        </p:spPr>
        <p:txBody>
          <a:bodyPr wrap="none" rtlCol="0">
            <a:spAutoFit/>
          </a:bodyPr>
          <a:lstStyle/>
          <a:p>
            <a:r>
              <a:rPr lang="en-US" sz="3200" dirty="0"/>
              <a:t>PRC-024-1-2 Requirements and the BES </a:t>
            </a:r>
            <a:r>
              <a:rPr lang="en-US" sz="3200" dirty="0">
                <a:latin typeface="AR JULIAN" panose="02000000000000000000" pitchFamily="2" charset="0"/>
                <a:cs typeface="Calibri" panose="020F0502020204030204" pitchFamily="34" charset="0"/>
              </a:rPr>
              <a:t>I</a:t>
            </a:r>
            <a:r>
              <a:rPr lang="en-US" sz="3200" dirty="0"/>
              <a:t>4 Requirements</a:t>
            </a:r>
          </a:p>
        </p:txBody>
      </p:sp>
      <p:sp>
        <p:nvSpPr>
          <p:cNvPr id="8" name="Footer Placeholder 7">
            <a:extLst>
              <a:ext uri="{FF2B5EF4-FFF2-40B4-BE49-F238E27FC236}">
                <a16:creationId xmlns:a16="http://schemas.microsoft.com/office/drawing/2014/main" id="{71BD4AA0-8619-4101-AFD4-9853FABF2257}"/>
              </a:ext>
            </a:extLst>
          </p:cNvPr>
          <p:cNvSpPr>
            <a:spLocks noGrp="1"/>
          </p:cNvSpPr>
          <p:nvPr>
            <p:ph type="ftr" sz="quarter" idx="11"/>
          </p:nvPr>
        </p:nvSpPr>
        <p:spPr>
          <a:xfrm>
            <a:off x="3916884" y="5450153"/>
            <a:ext cx="7772400" cy="365125"/>
          </a:xfrm>
        </p:spPr>
        <p:txBody>
          <a:bodyPr/>
          <a:lstStyle/>
          <a:p>
            <a:r>
              <a:rPr lang="en-US" dirty="0"/>
              <a:t> See Safe-Harbor and Fair Use Statement </a:t>
            </a:r>
          </a:p>
        </p:txBody>
      </p:sp>
      <p:sp>
        <p:nvSpPr>
          <p:cNvPr id="9" name="Slide Number Placeholder 8">
            <a:extLst>
              <a:ext uri="{FF2B5EF4-FFF2-40B4-BE49-F238E27FC236}">
                <a16:creationId xmlns:a16="http://schemas.microsoft.com/office/drawing/2014/main" id="{648F6907-6F8B-46E7-A8F8-B28C09930550}"/>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1210089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971EB1-6A31-4720-9722-F607CF01BAF9}"/>
              </a:ext>
            </a:extLst>
          </p:cNvPr>
          <p:cNvSpPr/>
          <p:nvPr/>
        </p:nvSpPr>
        <p:spPr>
          <a:xfrm>
            <a:off x="3788317" y="209052"/>
            <a:ext cx="4615366" cy="646331"/>
          </a:xfrm>
          <a:prstGeom prst="rect">
            <a:avLst/>
          </a:prstGeom>
        </p:spPr>
        <p:txBody>
          <a:bodyPr wrap="none">
            <a:spAutoFit/>
          </a:bodyPr>
          <a:lstStyle/>
          <a:p>
            <a:r>
              <a:rPr lang="en-US" sz="3600" dirty="0"/>
              <a:t>COLLECTOR SYSTEM</a:t>
            </a:r>
          </a:p>
        </p:txBody>
      </p:sp>
      <p:pic>
        <p:nvPicPr>
          <p:cNvPr id="7" name="Picture 6">
            <a:extLst>
              <a:ext uri="{FF2B5EF4-FFF2-40B4-BE49-F238E27FC236}">
                <a16:creationId xmlns:a16="http://schemas.microsoft.com/office/drawing/2014/main" id="{EAB66AE8-E120-4C22-8940-EC588F0782AB}"/>
              </a:ext>
            </a:extLst>
          </p:cNvPr>
          <p:cNvPicPr>
            <a:picLocks noChangeAspect="1"/>
          </p:cNvPicPr>
          <p:nvPr/>
        </p:nvPicPr>
        <p:blipFill>
          <a:blip r:embed="rId3"/>
          <a:stretch>
            <a:fillRect/>
          </a:stretch>
        </p:blipFill>
        <p:spPr>
          <a:xfrm>
            <a:off x="1771429" y="1304838"/>
            <a:ext cx="8280052" cy="5297121"/>
          </a:xfrm>
          <a:prstGeom prst="rect">
            <a:avLst/>
          </a:prstGeom>
        </p:spPr>
      </p:pic>
      <p:sp>
        <p:nvSpPr>
          <p:cNvPr id="3" name="TextBox 2">
            <a:extLst>
              <a:ext uri="{FF2B5EF4-FFF2-40B4-BE49-F238E27FC236}">
                <a16:creationId xmlns:a16="http://schemas.microsoft.com/office/drawing/2014/main" id="{711B33EE-A64E-472C-80B1-283B5D6C5332}"/>
              </a:ext>
            </a:extLst>
          </p:cNvPr>
          <p:cNvSpPr txBox="1"/>
          <p:nvPr/>
        </p:nvSpPr>
        <p:spPr>
          <a:xfrm>
            <a:off x="918742" y="615081"/>
            <a:ext cx="9985426" cy="923330"/>
          </a:xfrm>
          <a:prstGeom prst="rect">
            <a:avLst/>
          </a:prstGeom>
          <a:noFill/>
        </p:spPr>
        <p:txBody>
          <a:bodyPr wrap="none" rtlCol="0">
            <a:spAutoFit/>
          </a:bodyPr>
          <a:lstStyle/>
          <a:p>
            <a:endParaRPr lang="en-US" dirty="0"/>
          </a:p>
          <a:p>
            <a:r>
              <a:rPr lang="en-US" dirty="0"/>
              <a:t>SOURCE NERC BES Definition Guidance Document – DRAFT for Comment ‐ January, 2014</a:t>
            </a:r>
          </a:p>
          <a:p>
            <a:endParaRPr lang="en-US" dirty="0"/>
          </a:p>
        </p:txBody>
      </p:sp>
      <p:sp>
        <p:nvSpPr>
          <p:cNvPr id="8" name="Footer Placeholder 7">
            <a:extLst>
              <a:ext uri="{FF2B5EF4-FFF2-40B4-BE49-F238E27FC236}">
                <a16:creationId xmlns:a16="http://schemas.microsoft.com/office/drawing/2014/main" id="{93EDC428-AEDC-40C2-B7BF-28051155E5BF}"/>
              </a:ext>
            </a:extLst>
          </p:cNvPr>
          <p:cNvSpPr>
            <a:spLocks noGrp="1"/>
          </p:cNvSpPr>
          <p:nvPr>
            <p:ph type="ftr" sz="quarter" idx="11"/>
          </p:nvPr>
        </p:nvSpPr>
        <p:spPr>
          <a:xfrm>
            <a:off x="4419600" y="6535008"/>
            <a:ext cx="2908852" cy="365125"/>
          </a:xfrm>
        </p:spPr>
        <p:txBody>
          <a:bodyPr/>
          <a:lstStyle/>
          <a:p>
            <a:r>
              <a:rPr lang="en-US" dirty="0"/>
              <a:t>See Safe-Harbor and Fair Use Statement </a:t>
            </a:r>
          </a:p>
        </p:txBody>
      </p:sp>
      <p:sp>
        <p:nvSpPr>
          <p:cNvPr id="9" name="Slide Number Placeholder 8">
            <a:extLst>
              <a:ext uri="{FF2B5EF4-FFF2-40B4-BE49-F238E27FC236}">
                <a16:creationId xmlns:a16="http://schemas.microsoft.com/office/drawing/2014/main" id="{24CFEE3A-2A0D-467C-85FB-1BBCE139306B}"/>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108787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6A99-23FC-4FFE-94DF-9759CC2F2E03}"/>
              </a:ext>
            </a:extLst>
          </p:cNvPr>
          <p:cNvSpPr>
            <a:spLocks noGrp="1"/>
          </p:cNvSpPr>
          <p:nvPr>
            <p:ph type="title"/>
          </p:nvPr>
        </p:nvSpPr>
        <p:spPr>
          <a:xfrm>
            <a:off x="723900" y="735455"/>
            <a:ext cx="8610600" cy="1293028"/>
          </a:xfrm>
        </p:spPr>
        <p:txBody>
          <a:bodyPr/>
          <a:lstStyle/>
          <a:p>
            <a:r>
              <a:rPr lang="en-US" sz="1800" dirty="0"/>
              <a:t>PRC-024-Attachment 1 shows the variation in Frequency requirements for various regions where the rule applies.</a:t>
            </a:r>
          </a:p>
        </p:txBody>
      </p:sp>
      <p:pic>
        <p:nvPicPr>
          <p:cNvPr id="4" name="Picture 3">
            <a:extLst>
              <a:ext uri="{FF2B5EF4-FFF2-40B4-BE49-F238E27FC236}">
                <a16:creationId xmlns:a16="http://schemas.microsoft.com/office/drawing/2014/main" id="{EAD91DA0-B6AC-4086-BFA5-D204E74ED3F6}"/>
              </a:ext>
            </a:extLst>
          </p:cNvPr>
          <p:cNvPicPr>
            <a:picLocks noChangeAspect="1"/>
          </p:cNvPicPr>
          <p:nvPr/>
        </p:nvPicPr>
        <p:blipFill>
          <a:blip r:embed="rId3"/>
          <a:stretch>
            <a:fillRect/>
          </a:stretch>
        </p:blipFill>
        <p:spPr>
          <a:xfrm>
            <a:off x="2171700" y="1676400"/>
            <a:ext cx="7162800" cy="4870154"/>
          </a:xfrm>
          <a:prstGeom prst="rect">
            <a:avLst/>
          </a:prstGeom>
        </p:spPr>
      </p:pic>
      <p:sp>
        <p:nvSpPr>
          <p:cNvPr id="8" name="Footer Placeholder 7">
            <a:extLst>
              <a:ext uri="{FF2B5EF4-FFF2-40B4-BE49-F238E27FC236}">
                <a16:creationId xmlns:a16="http://schemas.microsoft.com/office/drawing/2014/main" id="{307EFB0F-28D3-4B17-AC36-96BC20C48B49}"/>
              </a:ext>
            </a:extLst>
          </p:cNvPr>
          <p:cNvSpPr>
            <a:spLocks noGrp="1"/>
          </p:cNvSpPr>
          <p:nvPr>
            <p:ph type="ftr" sz="quarter" idx="11"/>
          </p:nvPr>
        </p:nvSpPr>
        <p:spPr>
          <a:xfrm>
            <a:off x="3217984" y="6492875"/>
            <a:ext cx="7772400" cy="365125"/>
          </a:xfrm>
        </p:spPr>
        <p:txBody>
          <a:bodyPr/>
          <a:lstStyle/>
          <a:p>
            <a:r>
              <a:rPr lang="en-US"/>
              <a:t>Confidential and Private, See Safe-Harbor and Fair Use Statement </a:t>
            </a:r>
            <a:endParaRPr lang="en-US" dirty="0"/>
          </a:p>
        </p:txBody>
      </p:sp>
      <p:sp>
        <p:nvSpPr>
          <p:cNvPr id="9" name="Slide Number Placeholder 8">
            <a:extLst>
              <a:ext uri="{FF2B5EF4-FFF2-40B4-BE49-F238E27FC236}">
                <a16:creationId xmlns:a16="http://schemas.microsoft.com/office/drawing/2014/main" id="{6BE2B6F2-13C7-4EBA-8CBC-D2DCD6DDCA4A}"/>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2899824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6A99-23FC-4FFE-94DF-9759CC2F2E03}"/>
              </a:ext>
            </a:extLst>
          </p:cNvPr>
          <p:cNvSpPr>
            <a:spLocks noGrp="1"/>
          </p:cNvSpPr>
          <p:nvPr>
            <p:ph type="title"/>
          </p:nvPr>
        </p:nvSpPr>
        <p:spPr>
          <a:xfrm>
            <a:off x="1300088" y="685800"/>
            <a:ext cx="8610600" cy="1293028"/>
          </a:xfrm>
        </p:spPr>
        <p:txBody>
          <a:bodyPr/>
          <a:lstStyle/>
          <a:p>
            <a:pPr algn="ctr"/>
            <a:r>
              <a:rPr lang="en-US" sz="1800" dirty="0"/>
              <a:t>PRC-024-Attachment 2 shows the Voltage</a:t>
            </a:r>
            <a:br>
              <a:rPr lang="en-US" sz="1800" dirty="0"/>
            </a:br>
            <a:r>
              <a:rPr lang="en-US" sz="1800" dirty="0"/>
              <a:t>requirements for all regions.</a:t>
            </a:r>
          </a:p>
        </p:txBody>
      </p:sp>
      <p:pic>
        <p:nvPicPr>
          <p:cNvPr id="5" name="Picture 4">
            <a:extLst>
              <a:ext uri="{FF2B5EF4-FFF2-40B4-BE49-F238E27FC236}">
                <a16:creationId xmlns:a16="http://schemas.microsoft.com/office/drawing/2014/main" id="{E7E0FFDD-97FF-4D5F-B78B-929283662EDA}"/>
              </a:ext>
            </a:extLst>
          </p:cNvPr>
          <p:cNvPicPr>
            <a:picLocks noChangeAspect="1"/>
          </p:cNvPicPr>
          <p:nvPr/>
        </p:nvPicPr>
        <p:blipFill>
          <a:blip r:embed="rId3"/>
          <a:stretch>
            <a:fillRect/>
          </a:stretch>
        </p:blipFill>
        <p:spPr>
          <a:xfrm>
            <a:off x="2971801" y="1600200"/>
            <a:ext cx="5267175" cy="3886200"/>
          </a:xfrm>
          <a:prstGeom prst="rect">
            <a:avLst/>
          </a:prstGeom>
        </p:spPr>
      </p:pic>
      <p:sp>
        <p:nvSpPr>
          <p:cNvPr id="7" name="Title 1">
            <a:extLst>
              <a:ext uri="{FF2B5EF4-FFF2-40B4-BE49-F238E27FC236}">
                <a16:creationId xmlns:a16="http://schemas.microsoft.com/office/drawing/2014/main" id="{C747E741-F5CD-40BE-99B6-37061C715332}"/>
              </a:ext>
            </a:extLst>
          </p:cNvPr>
          <p:cNvSpPr txBox="1">
            <a:spLocks/>
          </p:cNvSpPr>
          <p:nvPr/>
        </p:nvSpPr>
        <p:spPr bwMode="auto">
          <a:xfrm>
            <a:off x="1833488" y="5105400"/>
            <a:ext cx="7543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900" b="1">
                <a:solidFill>
                  <a:schemeClr val="tx2"/>
                </a:solidFill>
                <a:latin typeface="+mj-lt"/>
                <a:ea typeface="+mj-ea"/>
                <a:cs typeface="+mj-cs"/>
              </a:defRPr>
            </a:lvl1pPr>
            <a:lvl2pPr algn="l" rtl="0" eaLnBrk="1" fontAlgn="base" hangingPunct="1">
              <a:spcBef>
                <a:spcPct val="0"/>
              </a:spcBef>
              <a:spcAft>
                <a:spcPct val="0"/>
              </a:spcAft>
              <a:defRPr sz="3900" b="1">
                <a:solidFill>
                  <a:schemeClr val="tx2"/>
                </a:solidFill>
                <a:latin typeface="Arial" charset="0"/>
              </a:defRPr>
            </a:lvl2pPr>
            <a:lvl3pPr algn="l" rtl="0" eaLnBrk="1" fontAlgn="base" hangingPunct="1">
              <a:spcBef>
                <a:spcPct val="0"/>
              </a:spcBef>
              <a:spcAft>
                <a:spcPct val="0"/>
              </a:spcAft>
              <a:defRPr sz="3900" b="1">
                <a:solidFill>
                  <a:schemeClr val="tx2"/>
                </a:solidFill>
                <a:latin typeface="Arial" charset="0"/>
              </a:defRPr>
            </a:lvl3pPr>
            <a:lvl4pPr algn="l" rtl="0" eaLnBrk="1" fontAlgn="base" hangingPunct="1">
              <a:spcBef>
                <a:spcPct val="0"/>
              </a:spcBef>
              <a:spcAft>
                <a:spcPct val="0"/>
              </a:spcAft>
              <a:defRPr sz="3900" b="1">
                <a:solidFill>
                  <a:schemeClr val="tx2"/>
                </a:solidFill>
                <a:latin typeface="Arial" charset="0"/>
              </a:defRPr>
            </a:lvl4pPr>
            <a:lvl5pPr algn="l" rtl="0" eaLnBrk="1" fontAlgn="base" hangingPunct="1">
              <a:spcBef>
                <a:spcPct val="0"/>
              </a:spcBef>
              <a:spcAft>
                <a:spcPct val="0"/>
              </a:spcAft>
              <a:defRPr sz="3900" b="1">
                <a:solidFill>
                  <a:schemeClr val="tx2"/>
                </a:solidFill>
                <a:latin typeface="Arial" charset="0"/>
              </a:defRPr>
            </a:lvl5pPr>
            <a:lvl6pPr marL="457200" algn="l" rtl="0" eaLnBrk="1" fontAlgn="base" hangingPunct="1">
              <a:spcBef>
                <a:spcPct val="0"/>
              </a:spcBef>
              <a:spcAft>
                <a:spcPct val="0"/>
              </a:spcAft>
              <a:defRPr sz="3900" b="1">
                <a:solidFill>
                  <a:schemeClr val="tx2"/>
                </a:solidFill>
                <a:latin typeface="Arial" charset="0"/>
              </a:defRPr>
            </a:lvl6pPr>
            <a:lvl7pPr marL="914400" algn="l" rtl="0" eaLnBrk="1" fontAlgn="base" hangingPunct="1">
              <a:spcBef>
                <a:spcPct val="0"/>
              </a:spcBef>
              <a:spcAft>
                <a:spcPct val="0"/>
              </a:spcAft>
              <a:defRPr sz="3900" b="1">
                <a:solidFill>
                  <a:schemeClr val="tx2"/>
                </a:solidFill>
                <a:latin typeface="Arial" charset="0"/>
              </a:defRPr>
            </a:lvl7pPr>
            <a:lvl8pPr marL="1371600" algn="l" rtl="0" eaLnBrk="1" fontAlgn="base" hangingPunct="1">
              <a:spcBef>
                <a:spcPct val="0"/>
              </a:spcBef>
              <a:spcAft>
                <a:spcPct val="0"/>
              </a:spcAft>
              <a:defRPr sz="3900" b="1">
                <a:solidFill>
                  <a:schemeClr val="tx2"/>
                </a:solidFill>
                <a:latin typeface="Arial" charset="0"/>
              </a:defRPr>
            </a:lvl8pPr>
            <a:lvl9pPr marL="1828800" algn="l" rtl="0" eaLnBrk="1" fontAlgn="base" hangingPunct="1">
              <a:spcBef>
                <a:spcPct val="0"/>
              </a:spcBef>
              <a:spcAft>
                <a:spcPct val="0"/>
              </a:spcAft>
              <a:defRPr sz="3900" b="1">
                <a:solidFill>
                  <a:schemeClr val="tx2"/>
                </a:solidFill>
                <a:latin typeface="Arial" charset="0"/>
              </a:defRPr>
            </a:lvl9pPr>
          </a:lstStyle>
          <a:p>
            <a:pPr algn="ctr"/>
            <a:r>
              <a:rPr lang="en-US" sz="1800" b="0" kern="0" dirty="0">
                <a:latin typeface="+mn-lt"/>
              </a:rPr>
              <a:t>Variance may have been provided by the local authority at the time of construction, but must be reported each year</a:t>
            </a:r>
          </a:p>
        </p:txBody>
      </p:sp>
      <p:sp>
        <p:nvSpPr>
          <p:cNvPr id="9" name="Footer Placeholder 8">
            <a:extLst>
              <a:ext uri="{FF2B5EF4-FFF2-40B4-BE49-F238E27FC236}">
                <a16:creationId xmlns:a16="http://schemas.microsoft.com/office/drawing/2014/main" id="{21E928AD-0783-4AEB-98DC-3E6E95899EEE}"/>
              </a:ext>
            </a:extLst>
          </p:cNvPr>
          <p:cNvSpPr>
            <a:spLocks noGrp="1"/>
          </p:cNvSpPr>
          <p:nvPr>
            <p:ph type="ftr" sz="quarter" idx="11"/>
          </p:nvPr>
        </p:nvSpPr>
        <p:spPr>
          <a:xfrm>
            <a:off x="3738489" y="6458996"/>
            <a:ext cx="7772400" cy="365125"/>
          </a:xfrm>
        </p:spPr>
        <p:txBody>
          <a:bodyPr/>
          <a:lstStyle/>
          <a:p>
            <a:r>
              <a:rPr lang="en-US" dirty="0"/>
              <a:t> See Safe-Harbor and Fair Use Statement </a:t>
            </a:r>
          </a:p>
        </p:txBody>
      </p:sp>
      <p:sp>
        <p:nvSpPr>
          <p:cNvPr id="10" name="Slide Number Placeholder 9">
            <a:extLst>
              <a:ext uri="{FF2B5EF4-FFF2-40B4-BE49-F238E27FC236}">
                <a16:creationId xmlns:a16="http://schemas.microsoft.com/office/drawing/2014/main" id="{2284F005-7A31-4512-9F01-B8A4CA012784}"/>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310694803"/>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13832</TotalTime>
  <Words>1286</Words>
  <Application>Microsoft Office PowerPoint</Application>
  <PresentationFormat>Widescreen</PresentationFormat>
  <Paragraphs>308</Paragraphs>
  <Slides>27</Slides>
  <Notes>24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 JULIAN</vt:lpstr>
      <vt:lpstr>Arial</vt:lpstr>
      <vt:lpstr>Calibri</vt:lpstr>
      <vt:lpstr>Century Gothic</vt:lpstr>
      <vt:lpstr>Times New Roman</vt:lpstr>
      <vt:lpstr>Wingdings</vt:lpstr>
      <vt:lpstr>Vapor Trail</vt:lpstr>
      <vt:lpstr>WPP/SPP Collection System(S) &amp;   finding “safe harbor”  Concerning  FERC ORDERS &amp;   NERC STD(s)   By  Thomas Wilkins &amp; Miles Downing</vt:lpstr>
      <vt:lpstr>PowerPoint Presentation</vt:lpstr>
      <vt:lpstr>ERCOT SGIA for IRR(s)  compared  to FERC ORDER &amp; NERC STANDARDS   </vt:lpstr>
      <vt:lpstr>FERC ORDERS &amp; NERC STANDARDS APPLY</vt:lpstr>
      <vt:lpstr>NERC PRC-024-1-2 Requirement 1</vt:lpstr>
      <vt:lpstr>PowerPoint Presentation</vt:lpstr>
      <vt:lpstr>PowerPoint Presentation</vt:lpstr>
      <vt:lpstr>PRC-024-Attachment 1 shows the variation in Frequency requirements for various regions where the rule applies.</vt:lpstr>
      <vt:lpstr>PRC-024-Attachment 2 shows the Voltage requirements for all regions.</vt:lpstr>
      <vt:lpstr>The August 2016 CAISO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PRC 024-2 Functionality</dc:title>
  <dc:creator>thomas wilkins</dc:creator>
  <cp:lastModifiedBy>thomas wilkins</cp:lastModifiedBy>
  <cp:revision>102</cp:revision>
  <dcterms:created xsi:type="dcterms:W3CDTF">2017-11-06T18:36:38Z</dcterms:created>
  <dcterms:modified xsi:type="dcterms:W3CDTF">2018-02-22T22:26:31Z</dcterms:modified>
</cp:coreProperties>
</file>