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5"/>
  </p:notesMasterIdLst>
  <p:handoutMasterIdLst>
    <p:handoutMasterId r:id="rId26"/>
  </p:handoutMasterIdLst>
  <p:sldIdLst>
    <p:sldId id="260" r:id="rId6"/>
    <p:sldId id="267" r:id="rId7"/>
    <p:sldId id="293" r:id="rId8"/>
    <p:sldId id="279" r:id="rId9"/>
    <p:sldId id="280" r:id="rId10"/>
    <p:sldId id="281" r:id="rId11"/>
    <p:sldId id="282" r:id="rId12"/>
    <p:sldId id="283" r:id="rId13"/>
    <p:sldId id="284" r:id="rId14"/>
    <p:sldId id="285" r:id="rId15"/>
    <p:sldId id="286" r:id="rId16"/>
    <p:sldId id="287" r:id="rId17"/>
    <p:sldId id="289" r:id="rId18"/>
    <p:sldId id="290" r:id="rId19"/>
    <p:sldId id="291" r:id="rId20"/>
    <p:sldId id="294" r:id="rId21"/>
    <p:sldId id="295" r:id="rId22"/>
    <p:sldId id="296" r:id="rId23"/>
    <p:sldId id="292"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F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9" d="100"/>
          <a:sy n="79" d="100"/>
        </p:scale>
        <p:origin x="1494"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2/22/2018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2/22/2018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9173383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29424102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580949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28114005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a:p>
        </p:txBody>
      </p:sp>
    </p:spTree>
    <p:extLst>
      <p:ext uri="{BB962C8B-B14F-4D97-AF65-F5344CB8AC3E}">
        <p14:creationId xmlns:p14="http://schemas.microsoft.com/office/powerpoint/2010/main" val="7876636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19</a:t>
            </a:fld>
            <a:endParaRPr lang="en-US"/>
          </a:p>
        </p:txBody>
      </p:sp>
    </p:spTree>
    <p:extLst>
      <p:ext uri="{BB962C8B-B14F-4D97-AF65-F5344CB8AC3E}">
        <p14:creationId xmlns:p14="http://schemas.microsoft.com/office/powerpoint/2010/main" val="2665870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954133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68038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853541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220152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2015538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106765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4702650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4257134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services/comm/mkt_notices/archives/1706"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062103"/>
          </a:xfrm>
          <a:prstGeom prst="rect">
            <a:avLst/>
          </a:prstGeom>
          <a:noFill/>
        </p:spPr>
        <p:txBody>
          <a:bodyPr wrap="square" rtlCol="0">
            <a:spAutoFit/>
          </a:bodyPr>
          <a:lstStyle/>
          <a:p>
            <a:r>
              <a:rPr lang="en-US" sz="2000" b="1" dirty="0" smtClean="0">
                <a:solidFill>
                  <a:schemeClr val="tx2"/>
                </a:solidFill>
              </a:rPr>
              <a:t>Hub calculation</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February 28, 2018</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Split Bus Base Case Scenario</a:t>
            </a:r>
            <a:endParaRPr lang="en-US" b="1" dirty="0">
              <a:solidFill>
                <a:schemeClr val="accent1"/>
              </a:solidFill>
            </a:endParaRPr>
          </a:p>
        </p:txBody>
      </p:sp>
      <p:sp>
        <p:nvSpPr>
          <p:cNvPr id="3" name="Content Placeholder 2"/>
          <p:cNvSpPr>
            <a:spLocks noGrp="1"/>
          </p:cNvSpPr>
          <p:nvPr>
            <p:ph idx="1"/>
          </p:nvPr>
        </p:nvSpPr>
        <p:spPr>
          <a:xfrm>
            <a:off x="304800" y="1219200"/>
            <a:ext cx="8534400" cy="1076625"/>
          </a:xfrm>
        </p:spPr>
        <p:txBody>
          <a:bodyPr/>
          <a:lstStyle/>
          <a:p>
            <a:pPr marL="0" marR="0" indent="0">
              <a:spcBef>
                <a:spcPts val="0"/>
              </a:spcBef>
              <a:spcAft>
                <a:spcPts val="600"/>
              </a:spcAft>
              <a:buNone/>
            </a:pPr>
            <a:r>
              <a:rPr lang="en-US" sz="1600" dirty="0">
                <a:latin typeface="+mj-lt"/>
                <a:ea typeface="MS PGothic" panose="020B0600070205080204" pitchFamily="34" charset="-128"/>
              </a:rPr>
              <a:t>The first example of Hub Bus price divergence </a:t>
            </a:r>
            <a:r>
              <a:rPr lang="en-US" sz="1600" dirty="0" smtClean="0">
                <a:latin typeface="+mj-lt"/>
                <a:ea typeface="MS PGothic" panose="020B0600070205080204" pitchFamily="34" charset="-128"/>
              </a:rPr>
              <a:t>is when </a:t>
            </a:r>
            <a:r>
              <a:rPr lang="en-US" sz="1600" dirty="0">
                <a:latin typeface="+mj-lt"/>
                <a:ea typeface="MS PGothic" panose="020B0600070205080204" pitchFamily="34" charset="-128"/>
              </a:rPr>
              <a:t>a split occurs in the 345kV section of a station that is designated as a Hub Bus. </a:t>
            </a:r>
            <a:r>
              <a:rPr lang="en-US" sz="1600" dirty="0" smtClean="0">
                <a:latin typeface="+mj-lt"/>
                <a:ea typeface="MS PGothic" panose="020B0600070205080204" pitchFamily="34" charset="-128"/>
              </a:rPr>
              <a:t>When </a:t>
            </a:r>
            <a:r>
              <a:rPr lang="en-US" sz="1600" dirty="0">
                <a:latin typeface="+mj-lt"/>
                <a:ea typeface="MS PGothic" panose="020B0600070205080204" pitchFamily="34" charset="-128"/>
              </a:rPr>
              <a:t>345kV model is split, DAM creates two PSSE </a:t>
            </a:r>
            <a:r>
              <a:rPr lang="en-US" sz="1600" dirty="0" smtClean="0">
                <a:latin typeface="+mj-lt"/>
                <a:ea typeface="MS PGothic" panose="020B0600070205080204" pitchFamily="34" charset="-128"/>
              </a:rPr>
              <a:t>buses </a:t>
            </a:r>
            <a:r>
              <a:rPr lang="en-US" sz="1600" dirty="0">
                <a:latin typeface="+mj-lt"/>
                <a:ea typeface="MS PGothic" panose="020B0600070205080204" pitchFamily="34" charset="-128"/>
              </a:rPr>
              <a:t>to represent the 345kV in the station</a:t>
            </a:r>
            <a:r>
              <a:rPr lang="en-US" sz="1600" dirty="0" smtClean="0">
                <a:latin typeface="+mj-lt"/>
                <a:ea typeface="MS PGothic" panose="020B0600070205080204" pitchFamily="34" charset="-128"/>
              </a:rPr>
              <a:t>.</a:t>
            </a:r>
          </a:p>
          <a:p>
            <a:pPr marL="0" indent="0">
              <a:spcBef>
                <a:spcPts val="0"/>
              </a:spcBef>
              <a:spcAft>
                <a:spcPts val="600"/>
              </a:spcAft>
              <a:buNone/>
            </a:pPr>
            <a:r>
              <a:rPr lang="en-US" sz="1600" dirty="0">
                <a:latin typeface="+mj-lt"/>
                <a:ea typeface="MS PGothic" panose="020B0600070205080204" pitchFamily="34" charset="-128"/>
              </a:rPr>
              <a:t>345kV </a:t>
            </a:r>
            <a:r>
              <a:rPr lang="en-US" sz="1600" dirty="0" smtClean="0">
                <a:latin typeface="+mj-lt"/>
                <a:ea typeface="MS PGothic" panose="020B0600070205080204" pitchFamily="34" charset="-128"/>
              </a:rPr>
              <a:t>split impact:</a:t>
            </a:r>
          </a:p>
          <a:p>
            <a:pPr>
              <a:spcBef>
                <a:spcPts val="0"/>
              </a:spcBef>
              <a:spcAft>
                <a:spcPts val="600"/>
              </a:spcAft>
            </a:pPr>
            <a:r>
              <a:rPr lang="en-US" sz="1600" dirty="0" smtClean="0">
                <a:latin typeface="+mj-lt"/>
                <a:ea typeface="MS PGothic" panose="020B0600070205080204" pitchFamily="34" charset="-128"/>
              </a:rPr>
              <a:t>Real-Time </a:t>
            </a:r>
            <a:r>
              <a:rPr lang="en-US" sz="1600" dirty="0">
                <a:latin typeface="+mj-lt"/>
                <a:ea typeface="MS PGothic" panose="020B0600070205080204" pitchFamily="34" charset="-128"/>
              </a:rPr>
              <a:t>calculation doesn’t change. LMP of Alpha_1 is the only price </a:t>
            </a:r>
            <a:r>
              <a:rPr lang="en-US" sz="1600" dirty="0" smtClean="0">
                <a:latin typeface="+mj-lt"/>
                <a:ea typeface="MS PGothic" panose="020B0600070205080204" pitchFamily="34" charset="-128"/>
              </a:rPr>
              <a:t>used.</a:t>
            </a:r>
          </a:p>
          <a:p>
            <a:pPr>
              <a:spcBef>
                <a:spcPts val="0"/>
              </a:spcBef>
              <a:spcAft>
                <a:spcPts val="600"/>
              </a:spcAft>
            </a:pPr>
            <a:r>
              <a:rPr lang="en-US" sz="1600" dirty="0" smtClean="0">
                <a:latin typeface="+mj-lt"/>
                <a:ea typeface="MS PGothic" panose="020B0600070205080204" pitchFamily="34" charset="-128"/>
              </a:rPr>
              <a:t>DAM </a:t>
            </a:r>
            <a:r>
              <a:rPr lang="en-US" sz="1600" dirty="0">
                <a:latin typeface="+mj-lt"/>
                <a:ea typeface="MS PGothic" panose="020B0600070205080204" pitchFamily="34" charset="-128"/>
              </a:rPr>
              <a:t>calculation of Hub Bus Alpha includes LMPs of both Bus#1 and Bus#2.</a:t>
            </a:r>
            <a:br>
              <a:rPr lang="en-US" sz="1600" dirty="0">
                <a:latin typeface="+mj-lt"/>
                <a:ea typeface="MS PGothic" panose="020B0600070205080204" pitchFamily="34" charset="-128"/>
              </a:rPr>
            </a:br>
            <a:r>
              <a:rPr lang="en-US" sz="1600" dirty="0">
                <a:latin typeface="+mj-lt"/>
                <a:ea typeface="MS PGothic" panose="020B0600070205080204" pitchFamily="34" charset="-128"/>
              </a:rPr>
              <a:t/>
            </a:r>
            <a:br>
              <a:rPr lang="en-US" sz="1600" dirty="0">
                <a:latin typeface="+mj-lt"/>
                <a:ea typeface="MS PGothic" panose="020B0600070205080204" pitchFamily="34" charset="-128"/>
              </a:rPr>
            </a:br>
            <a:endParaRPr lang="en-US" sz="1600" dirty="0">
              <a:latin typeface="+mj-lt"/>
              <a:ea typeface="MS PGothic" panose="020B0600070205080204" pitchFamily="34" charset="-128"/>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grpSp>
        <p:nvGrpSpPr>
          <p:cNvPr id="6" name="Group 5"/>
          <p:cNvGrpSpPr/>
          <p:nvPr/>
        </p:nvGrpSpPr>
        <p:grpSpPr>
          <a:xfrm>
            <a:off x="640080" y="3108960"/>
            <a:ext cx="8295090" cy="3572726"/>
            <a:chOff x="629842" y="3209074"/>
            <a:chExt cx="8295090" cy="3572726"/>
          </a:xfrm>
        </p:grpSpPr>
        <p:sp>
          <p:nvSpPr>
            <p:cNvPr id="44" name="Rectangle 43"/>
            <p:cNvSpPr/>
            <p:nvPr/>
          </p:nvSpPr>
          <p:spPr>
            <a:xfrm>
              <a:off x="696723" y="3550711"/>
              <a:ext cx="3764756" cy="2382593"/>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5" name="Rectangle 44"/>
            <p:cNvSpPr/>
            <p:nvPr/>
          </p:nvSpPr>
          <p:spPr>
            <a:xfrm>
              <a:off x="4665854" y="3562829"/>
              <a:ext cx="3764756" cy="2382594"/>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6" name="Text Placeholder 7"/>
            <p:cNvSpPr txBox="1">
              <a:spLocks/>
            </p:cNvSpPr>
            <p:nvPr/>
          </p:nvSpPr>
          <p:spPr>
            <a:xfrm>
              <a:off x="629842" y="3225747"/>
              <a:ext cx="3868340" cy="43185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dirty="0"/>
                <a:t>Real-Time Station Example – Alpha (345kV)</a:t>
              </a:r>
            </a:p>
          </p:txBody>
        </p:sp>
        <p:sp>
          <p:nvSpPr>
            <p:cNvPr id="47" name="Text Placeholder 9"/>
            <p:cNvSpPr txBox="1">
              <a:spLocks/>
            </p:cNvSpPr>
            <p:nvPr/>
          </p:nvSpPr>
          <p:spPr>
            <a:xfrm>
              <a:off x="4638682" y="3209074"/>
              <a:ext cx="4286250" cy="385271"/>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dirty="0">
                  <a:solidFill>
                    <a:schemeClr val="tx2"/>
                  </a:solidFill>
                </a:rPr>
                <a:t>DAM PSSE Station Example – Alpha (345kV)</a:t>
              </a:r>
            </a:p>
          </p:txBody>
        </p:sp>
        <p:cxnSp>
          <p:nvCxnSpPr>
            <p:cNvPr id="48" name="Straight Connector 47"/>
            <p:cNvCxnSpPr/>
            <p:nvPr/>
          </p:nvCxnSpPr>
          <p:spPr>
            <a:xfrm>
              <a:off x="1324344" y="5405397"/>
              <a:ext cx="2342408" cy="0"/>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49" name="Straight Connector 48"/>
            <p:cNvCxnSpPr/>
            <p:nvPr/>
          </p:nvCxnSpPr>
          <p:spPr>
            <a:xfrm flipH="1" flipV="1">
              <a:off x="3457679" y="4570849"/>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H="1" flipV="1">
              <a:off x="1528720" y="4580337"/>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H="1">
              <a:off x="1528719" y="4570849"/>
              <a:ext cx="1928960" cy="94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V="1">
              <a:off x="3457678" y="3891382"/>
              <a:ext cx="0" cy="67946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V="1">
              <a:off x="1528719" y="3891383"/>
              <a:ext cx="1" cy="699316"/>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1215533" y="3550711"/>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55" name="TextBox 54"/>
            <p:cNvSpPr txBox="1"/>
            <p:nvPr/>
          </p:nvSpPr>
          <p:spPr>
            <a:xfrm>
              <a:off x="3016147" y="3551530"/>
              <a:ext cx="1128213" cy="300082"/>
            </a:xfrm>
            <a:prstGeom prst="rect">
              <a:avLst/>
            </a:prstGeom>
            <a:noFill/>
          </p:spPr>
          <p:txBody>
            <a:bodyPr wrap="square" rtlCol="0">
              <a:spAutoFit/>
            </a:bodyPr>
            <a:lstStyle/>
            <a:p>
              <a:r>
                <a:rPr lang="en-US" sz="1350" dirty="0">
                  <a:solidFill>
                    <a:schemeClr val="accent1">
                      <a:lumMod val="50000"/>
                    </a:schemeClr>
                  </a:solidFill>
                </a:rPr>
                <a:t>Station C</a:t>
              </a:r>
            </a:p>
          </p:txBody>
        </p:sp>
        <p:sp>
          <p:nvSpPr>
            <p:cNvPr id="56" name="TextBox 55"/>
            <p:cNvSpPr txBox="1"/>
            <p:nvPr/>
          </p:nvSpPr>
          <p:spPr>
            <a:xfrm>
              <a:off x="1148071" y="5599982"/>
              <a:ext cx="2128529" cy="300082"/>
            </a:xfrm>
            <a:prstGeom prst="rect">
              <a:avLst/>
            </a:prstGeom>
            <a:noFill/>
          </p:spPr>
          <p:txBody>
            <a:bodyPr wrap="square" rtlCol="0">
              <a:spAutoFit/>
            </a:bodyPr>
            <a:lstStyle/>
            <a:p>
              <a:r>
                <a:rPr lang="en-US" sz="1350" dirty="0">
                  <a:solidFill>
                    <a:schemeClr val="accent1">
                      <a:lumMod val="50000"/>
                    </a:schemeClr>
                  </a:solidFill>
                </a:rPr>
                <a:t>Electrical Bus - Alpha_1</a:t>
              </a:r>
            </a:p>
          </p:txBody>
        </p:sp>
        <p:cxnSp>
          <p:nvCxnSpPr>
            <p:cNvPr id="57" name="Straight Arrow Connector 56"/>
            <p:cNvCxnSpPr/>
            <p:nvPr/>
          </p:nvCxnSpPr>
          <p:spPr>
            <a:xfrm flipV="1">
              <a:off x="2428583" y="5499020"/>
              <a:ext cx="143697" cy="158297"/>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5465225" y="4740899"/>
              <a:ext cx="840140" cy="0"/>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59" name="Straight Arrow Connector 58"/>
            <p:cNvCxnSpPr/>
            <p:nvPr/>
          </p:nvCxnSpPr>
          <p:spPr>
            <a:xfrm flipH="1" flipV="1">
              <a:off x="7338868" y="4364348"/>
              <a:ext cx="8231" cy="376551"/>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flipH="1" flipV="1">
              <a:off x="5898688" y="4364348"/>
              <a:ext cx="5331" cy="383703"/>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6930562" y="4069265"/>
              <a:ext cx="1347975" cy="300082"/>
            </a:xfrm>
            <a:prstGeom prst="rect">
              <a:avLst/>
            </a:prstGeom>
            <a:noFill/>
          </p:spPr>
          <p:txBody>
            <a:bodyPr wrap="square" rtlCol="0">
              <a:spAutoFit/>
            </a:bodyPr>
            <a:lstStyle/>
            <a:p>
              <a:r>
                <a:rPr lang="en-US" sz="1350" dirty="0">
                  <a:solidFill>
                    <a:schemeClr val="accent1">
                      <a:lumMod val="50000"/>
                    </a:schemeClr>
                  </a:solidFill>
                </a:rPr>
                <a:t>Station C</a:t>
              </a:r>
            </a:p>
          </p:txBody>
        </p:sp>
        <p:sp>
          <p:nvSpPr>
            <p:cNvPr id="62" name="TextBox 61"/>
            <p:cNvSpPr txBox="1"/>
            <p:nvPr/>
          </p:nvSpPr>
          <p:spPr>
            <a:xfrm>
              <a:off x="5487092" y="4072157"/>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63" name="TextBox 62"/>
            <p:cNvSpPr txBox="1"/>
            <p:nvPr/>
          </p:nvSpPr>
          <p:spPr>
            <a:xfrm>
              <a:off x="5321089" y="4991474"/>
              <a:ext cx="1271982" cy="300082"/>
            </a:xfrm>
            <a:prstGeom prst="rect">
              <a:avLst/>
            </a:prstGeom>
            <a:noFill/>
          </p:spPr>
          <p:txBody>
            <a:bodyPr wrap="square" rtlCol="0">
              <a:spAutoFit/>
            </a:bodyPr>
            <a:lstStyle/>
            <a:p>
              <a:r>
                <a:rPr lang="en-US" sz="1350" dirty="0">
                  <a:solidFill>
                    <a:schemeClr val="accent1">
                      <a:lumMod val="50000"/>
                    </a:schemeClr>
                  </a:solidFill>
                </a:rPr>
                <a:t>PSSE Bus #1</a:t>
              </a:r>
            </a:p>
          </p:txBody>
        </p:sp>
        <p:cxnSp>
          <p:nvCxnSpPr>
            <p:cNvPr id="64" name="Straight Arrow Connector 63"/>
            <p:cNvCxnSpPr/>
            <p:nvPr/>
          </p:nvCxnSpPr>
          <p:spPr>
            <a:xfrm flipV="1">
              <a:off x="5761357" y="4849678"/>
              <a:ext cx="142662" cy="18460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a:off x="1215533" y="5314417"/>
              <a:ext cx="2565385" cy="184603"/>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6" name="Rectangle 65"/>
            <p:cNvSpPr/>
            <p:nvPr/>
          </p:nvSpPr>
          <p:spPr>
            <a:xfrm>
              <a:off x="5386638" y="4649585"/>
              <a:ext cx="998566" cy="178492"/>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7" name="Rectangle 66"/>
            <p:cNvSpPr/>
            <p:nvPr/>
          </p:nvSpPr>
          <p:spPr>
            <a:xfrm>
              <a:off x="1509073" y="4563191"/>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8" name="Rectangle 67"/>
            <p:cNvSpPr/>
            <p:nvPr/>
          </p:nvSpPr>
          <p:spPr>
            <a:xfrm>
              <a:off x="3438032" y="4552328"/>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9" name="Rectangle 68"/>
            <p:cNvSpPr/>
            <p:nvPr/>
          </p:nvSpPr>
          <p:spPr>
            <a:xfrm>
              <a:off x="1509073" y="4015670"/>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3" name="Rectangle 102"/>
            <p:cNvSpPr/>
            <p:nvPr/>
          </p:nvSpPr>
          <p:spPr>
            <a:xfrm>
              <a:off x="3438032" y="4015670"/>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mc:AlternateContent xmlns:mc="http://schemas.openxmlformats.org/markup-compatibility/2006" xmlns:a14="http://schemas.microsoft.com/office/drawing/2010/main">
          <mc:Choice Requires="a14">
            <p:sp>
              <p:nvSpPr>
                <p:cNvPr id="104" name="TextBox 103"/>
                <p:cNvSpPr txBox="1"/>
                <p:nvPr/>
              </p:nvSpPr>
              <p:spPr>
                <a:xfrm>
                  <a:off x="696723" y="5930873"/>
                  <a:ext cx="3764756" cy="42800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050" i="1" dirty="0">
                            <a:latin typeface="Cambria Math" panose="02040503050406030204" pitchFamily="18" charset="0"/>
                          </a:rPr>
                          <m:t>𝐻𝑢𝑏</m:t>
                        </m:r>
                        <m:r>
                          <a:rPr lang="en-US" sz="1050" i="1" dirty="0">
                            <a:latin typeface="Cambria Math" panose="02040503050406030204" pitchFamily="18" charset="0"/>
                          </a:rPr>
                          <m:t> </m:t>
                        </m:r>
                        <m:r>
                          <a:rPr lang="en-US" sz="1050" i="1" dirty="0">
                            <a:latin typeface="Cambria Math" panose="02040503050406030204" pitchFamily="18" charset="0"/>
                          </a:rPr>
                          <m:t>𝐵𝑢𝑠</m:t>
                        </m:r>
                        <m:r>
                          <a:rPr lang="en-US" sz="1050" i="1" dirty="0">
                            <a:latin typeface="Cambria Math" panose="02040503050406030204" pitchFamily="18" charset="0"/>
                          </a:rPr>
                          <m:t> </m:t>
                        </m:r>
                        <m:r>
                          <a:rPr lang="en-US" sz="1050" i="1" dirty="0">
                            <a:latin typeface="Cambria Math" panose="02040503050406030204" pitchFamily="18" charset="0"/>
                          </a:rPr>
                          <m:t>𝐴𝑙𝑝h𝑎</m:t>
                        </m:r>
                        <m:r>
                          <a:rPr lang="en-US" sz="1050" i="1" dirty="0">
                            <a:latin typeface="Cambria Math" panose="02040503050406030204" pitchFamily="18" charset="0"/>
                          </a:rPr>
                          <m:t> </m:t>
                        </m:r>
                        <m:r>
                          <a:rPr lang="en-US" sz="1050" i="1" dirty="0">
                            <a:latin typeface="Cambria Math" panose="02040503050406030204" pitchFamily="18" charset="0"/>
                          </a:rPr>
                          <m:t>𝐿𝑀𝑃</m:t>
                        </m:r>
                        <m:r>
                          <a:rPr lang="en-US" sz="1050" i="1" dirty="0">
                            <a:latin typeface="Cambria Math" panose="02040503050406030204" pitchFamily="18" charset="0"/>
                          </a:rPr>
                          <m:t> = </m:t>
                        </m:r>
                        <m:r>
                          <a:rPr lang="en-US" sz="1050" i="1" dirty="0">
                            <a:latin typeface="Cambria Math" panose="02040503050406030204" pitchFamily="18" charset="0"/>
                          </a:rPr>
                          <m:t>𝐴𝑙𝑝h</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𝑎</m:t>
                            </m:r>
                            <m:r>
                              <a:rPr lang="en-US" sz="1050" i="1" dirty="0">
                                <a:latin typeface="Cambria Math" panose="02040503050406030204" pitchFamily="18" charset="0"/>
                              </a:rPr>
                              <m:t>_1</m:t>
                            </m:r>
                          </m:e>
                          <m:sub>
                            <m:r>
                              <a:rPr lang="en-US" sz="1050" i="1" dirty="0">
                                <a:latin typeface="Cambria Math" panose="02040503050406030204" pitchFamily="18" charset="0"/>
                              </a:rPr>
                              <m:t>𝑙𝑚𝑝</m:t>
                            </m:r>
                          </m:sub>
                        </m:sSub>
                      </m:oMath>
                    </m:oMathPara>
                  </a14:m>
                  <a:endParaRPr lang="en-US" sz="1050" dirty="0"/>
                </a:p>
                <a:p>
                  <a:endParaRPr lang="en-US" sz="1050" dirty="0"/>
                </a:p>
              </p:txBody>
            </p:sp>
          </mc:Choice>
          <mc:Fallback xmlns="">
            <p:sp>
              <p:nvSpPr>
                <p:cNvPr id="104" name="TextBox 103"/>
                <p:cNvSpPr txBox="1">
                  <a:spLocks noRot="1" noChangeAspect="1" noMove="1" noResize="1" noEditPoints="1" noAdjustHandles="1" noChangeArrowheads="1" noChangeShapeType="1" noTextEdit="1"/>
                </p:cNvSpPr>
                <p:nvPr/>
              </p:nvSpPr>
              <p:spPr>
                <a:xfrm>
                  <a:off x="696723" y="5930873"/>
                  <a:ext cx="3764756" cy="428002"/>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8" name="TextBox 107"/>
                <p:cNvSpPr txBox="1"/>
                <p:nvPr/>
              </p:nvSpPr>
              <p:spPr>
                <a:xfrm>
                  <a:off x="4665853" y="5928746"/>
                  <a:ext cx="3764756" cy="853054"/>
                </a:xfrm>
                <a:prstGeom prst="rect">
                  <a:avLst/>
                </a:prstGeom>
                <a:noFill/>
              </p:spPr>
              <p:txBody>
                <a:bodyPr wrap="square" rtlCol="0">
                  <a:spAutoFit/>
                </a:bodyPr>
                <a:lstStyle/>
                <a:p>
                  <a:pPr algn="ctr"/>
                  <a:r>
                    <a:rPr lang="en-US" sz="1050" i="1" dirty="0" smtClean="0"/>
                    <a:t>Hub Bus Alpha LMP </a:t>
                  </a:r>
                  <a:r>
                    <a:rPr lang="en-US" sz="1050" dirty="0"/>
                    <a:t>= </a:t>
                  </a:r>
                  <a14:m>
                    <m:oMath xmlns:m="http://schemas.openxmlformats.org/officeDocument/2006/math">
                      <m:f>
                        <m:fPr>
                          <m:ctrlPr>
                            <a:rPr lang="en-US" sz="1050" i="1" dirty="0">
                              <a:latin typeface="Cambria Math" panose="02040503050406030204" pitchFamily="18" charset="0"/>
                            </a:rPr>
                          </m:ctrlPr>
                        </m:fPr>
                        <m:num>
                          <m:r>
                            <a:rPr lang="en-US" sz="1050" i="1" dirty="0">
                              <a:latin typeface="Cambria Math" panose="02040503050406030204" pitchFamily="18" charset="0"/>
                            </a:rPr>
                            <m:t>𝐵𝑢𝑠</m:t>
                          </m:r>
                          <m:r>
                            <a:rPr lang="en-US" sz="1050" i="1" dirty="0">
                              <a:latin typeface="Cambria Math" panose="02040503050406030204" pitchFamily="18" charset="0"/>
                            </a:rPr>
                            <m:t>#</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1</m:t>
                              </m:r>
                            </m:e>
                            <m:sub>
                              <m:r>
                                <a:rPr lang="en-US" sz="1050" i="1" dirty="0">
                                  <a:latin typeface="Cambria Math" panose="02040503050406030204" pitchFamily="18" charset="0"/>
                                </a:rPr>
                                <m:t>𝑙𝑚𝑝</m:t>
                              </m:r>
                            </m:sub>
                          </m:sSub>
                          <m:r>
                            <a:rPr lang="en-US" sz="1050" i="1" dirty="0">
                              <a:latin typeface="Cambria Math" panose="02040503050406030204" pitchFamily="18" charset="0"/>
                            </a:rPr>
                            <m:t>+</m:t>
                          </m:r>
                          <m:r>
                            <a:rPr lang="en-US" sz="1050" i="1" dirty="0">
                              <a:latin typeface="Cambria Math" panose="02040503050406030204" pitchFamily="18" charset="0"/>
                            </a:rPr>
                            <m:t>𝐵𝑢𝑠</m:t>
                          </m:r>
                          <m:r>
                            <a:rPr lang="en-US" sz="1050" i="1" dirty="0">
                              <a:latin typeface="Cambria Math" panose="02040503050406030204" pitchFamily="18" charset="0"/>
                            </a:rPr>
                            <m:t>#</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2</m:t>
                              </m:r>
                            </m:e>
                            <m:sub>
                              <m:r>
                                <a:rPr lang="en-US" sz="1050" i="1" dirty="0">
                                  <a:latin typeface="Cambria Math" panose="02040503050406030204" pitchFamily="18" charset="0"/>
                                </a:rPr>
                                <m:t>𝑙𝑚𝑝</m:t>
                              </m:r>
                            </m:sub>
                          </m:sSub>
                        </m:num>
                        <m:den>
                          <m:r>
                            <a:rPr lang="en-US" sz="1050" i="1" dirty="0">
                              <a:latin typeface="Cambria Math" panose="02040503050406030204" pitchFamily="18" charset="0"/>
                            </a:rPr>
                            <m:t>𝑐𝑜𝑢𝑛𝑡</m:t>
                          </m:r>
                          <m:r>
                            <a:rPr lang="en-US" sz="1050" i="1" dirty="0">
                              <a:latin typeface="Cambria Math" panose="02040503050406030204" pitchFamily="18" charset="0"/>
                            </a:rPr>
                            <m:t>(</m:t>
                          </m:r>
                          <m:r>
                            <a:rPr lang="en-US" sz="1050" i="1" dirty="0">
                              <a:latin typeface="Cambria Math" panose="02040503050406030204" pitchFamily="18" charset="0"/>
                            </a:rPr>
                            <m:t>𝑒𝑛𝑒𝑟𝑔𝑖𝑧𝑒𝑑</m:t>
                          </m:r>
                          <m:r>
                            <a:rPr lang="en-US" sz="1050" i="1" dirty="0">
                              <a:latin typeface="Cambria Math" panose="02040503050406030204" pitchFamily="18" charset="0"/>
                            </a:rPr>
                            <m:t> </m:t>
                          </m:r>
                          <m:r>
                            <a:rPr lang="en-US" sz="1050" i="1" dirty="0">
                              <a:latin typeface="Cambria Math" panose="02040503050406030204" pitchFamily="18" charset="0"/>
                            </a:rPr>
                            <m:t>𝑃𝑆𝑆𝐸</m:t>
                          </m:r>
                          <m:r>
                            <a:rPr lang="en-US" sz="1050" i="1" dirty="0">
                              <a:latin typeface="Cambria Math" panose="02040503050406030204" pitchFamily="18" charset="0"/>
                            </a:rPr>
                            <m:t> 345</m:t>
                          </m:r>
                          <m:r>
                            <a:rPr lang="en-US" sz="1050" i="1" dirty="0">
                              <a:latin typeface="Cambria Math" panose="02040503050406030204" pitchFamily="18" charset="0"/>
                            </a:rPr>
                            <m:t>𝑘𝑉</m:t>
                          </m:r>
                          <m:r>
                            <a:rPr lang="en-US" sz="1050" i="1" dirty="0">
                              <a:latin typeface="Cambria Math" panose="02040503050406030204" pitchFamily="18" charset="0"/>
                            </a:rPr>
                            <m:t> </m:t>
                          </m:r>
                          <m:r>
                            <a:rPr lang="en-US" sz="1050" i="1" dirty="0">
                              <a:latin typeface="Cambria Math" panose="02040503050406030204" pitchFamily="18" charset="0"/>
                            </a:rPr>
                            <m:t>𝐵𝑢𝑠</m:t>
                          </m:r>
                          <m:r>
                            <a:rPr lang="en-US" sz="1050" i="1" dirty="0">
                              <a:latin typeface="Cambria Math" panose="02040503050406030204" pitchFamily="18" charset="0"/>
                            </a:rPr>
                            <m:t>)</m:t>
                          </m:r>
                        </m:den>
                      </m:f>
                    </m:oMath>
                  </a14:m>
                  <a:r>
                    <a:rPr lang="en-US" sz="1050" dirty="0" smtClean="0"/>
                    <a:t>  </a:t>
                  </a:r>
                  <a:endParaRPr lang="en-US" sz="1050" dirty="0"/>
                </a:p>
                <a:p>
                  <a:pPr algn="ctr"/>
                  <a:r>
                    <a:rPr lang="en-US" sz="750" dirty="0"/>
                    <a:t>where</a:t>
                  </a:r>
                  <a:r>
                    <a:rPr lang="en-US" sz="1050" dirty="0"/>
                    <a:t> </a:t>
                  </a:r>
                  <a14:m>
                    <m:oMath xmlns:m="http://schemas.openxmlformats.org/officeDocument/2006/math">
                      <m:r>
                        <a:rPr lang="en-US" sz="1050" i="1" dirty="0">
                          <a:latin typeface="Cambria Math" panose="02040503050406030204" pitchFamily="18" charset="0"/>
                        </a:rPr>
                        <m:t>𝐵𝑢𝑠</m:t>
                      </m:r>
                      <m:r>
                        <a:rPr lang="en-US" sz="1050" i="1" dirty="0">
                          <a:latin typeface="Cambria Math" panose="02040503050406030204" pitchFamily="18" charset="0"/>
                        </a:rPr>
                        <m:t>#</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1</m:t>
                          </m:r>
                        </m:e>
                        <m:sub>
                          <m:r>
                            <a:rPr lang="en-US" sz="1050" i="1" dirty="0">
                              <a:latin typeface="Cambria Math" panose="02040503050406030204" pitchFamily="18" charset="0"/>
                            </a:rPr>
                            <m:t>𝑙𝑚𝑝</m:t>
                          </m:r>
                        </m:sub>
                      </m:sSub>
                      <m:r>
                        <a:rPr lang="en-US" sz="1050" i="1" dirty="0">
                          <a:latin typeface="Cambria Math" panose="02040503050406030204" pitchFamily="18" charset="0"/>
                        </a:rPr>
                        <m:t>=</m:t>
                      </m:r>
                      <m:r>
                        <a:rPr lang="en-US" sz="1050" i="1" dirty="0">
                          <a:latin typeface="Cambria Math" panose="02040503050406030204" pitchFamily="18" charset="0"/>
                        </a:rPr>
                        <m:t>𝐴𝑙𝑝h𝑎</m:t>
                      </m:r>
                      <m:r>
                        <a:rPr lang="en-US" sz="1050" i="1" dirty="0">
                          <a:latin typeface="Cambria Math" panose="02040503050406030204" pitchFamily="18" charset="0"/>
                        </a:rPr>
                        <m:t>_</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1</m:t>
                          </m:r>
                        </m:e>
                        <m:sub>
                          <m:r>
                            <a:rPr lang="en-US" sz="1050" i="1" dirty="0">
                              <a:latin typeface="Cambria Math" panose="02040503050406030204" pitchFamily="18" charset="0"/>
                            </a:rPr>
                            <m:t>𝑙𝑚𝑝</m:t>
                          </m:r>
                        </m:sub>
                      </m:sSub>
                      <m:r>
                        <a:rPr lang="en-US" sz="1050" i="1" dirty="0">
                          <a:latin typeface="Cambria Math" panose="02040503050406030204" pitchFamily="18" charset="0"/>
                        </a:rPr>
                        <m:t> </m:t>
                      </m:r>
                    </m:oMath>
                  </a14:m>
                  <a:endParaRPr lang="en-US" sz="1050" dirty="0"/>
                </a:p>
                <a:p>
                  <a:pPr algn="ctr"/>
                  <a:r>
                    <a:rPr lang="en-US" sz="750" dirty="0"/>
                    <a:t>and</a:t>
                  </a:r>
                  <a:r>
                    <a:rPr lang="en-US" sz="1050" dirty="0"/>
                    <a:t> </a:t>
                  </a:r>
                  <a14:m>
                    <m:oMath xmlns:m="http://schemas.openxmlformats.org/officeDocument/2006/math">
                      <m:r>
                        <a:rPr lang="en-US" sz="1050" i="1" dirty="0">
                          <a:latin typeface="Cambria Math" panose="02040503050406030204" pitchFamily="18" charset="0"/>
                        </a:rPr>
                        <m:t>𝑐𝑜𝑢𝑛𝑡</m:t>
                      </m:r>
                      <m:d>
                        <m:dPr>
                          <m:ctrlPr>
                            <a:rPr lang="en-US" sz="1050" i="1" dirty="0">
                              <a:latin typeface="Cambria Math" panose="02040503050406030204" pitchFamily="18" charset="0"/>
                            </a:rPr>
                          </m:ctrlPr>
                        </m:dPr>
                        <m:e>
                          <m:r>
                            <a:rPr lang="en-US" sz="1050" b="0" i="1" dirty="0" smtClean="0">
                              <a:latin typeface="Cambria Math" panose="02040503050406030204" pitchFamily="18" charset="0"/>
                            </a:rPr>
                            <m:t>𝑒𝑛𝑒𝑟𝑔𝑖𝑧𝑒𝑑</m:t>
                          </m:r>
                          <m:r>
                            <a:rPr lang="en-US" sz="1050" b="0" i="1" dirty="0" smtClean="0">
                              <a:latin typeface="Cambria Math" panose="02040503050406030204" pitchFamily="18" charset="0"/>
                            </a:rPr>
                            <m:t> </m:t>
                          </m:r>
                          <m:r>
                            <a:rPr lang="en-US" sz="1050" i="1" dirty="0">
                              <a:latin typeface="Cambria Math" panose="02040503050406030204" pitchFamily="18" charset="0"/>
                            </a:rPr>
                            <m:t>𝑃𝑆𝑆𝐸</m:t>
                          </m:r>
                          <m:r>
                            <a:rPr lang="en-US" sz="1050" i="1" dirty="0">
                              <a:latin typeface="Cambria Math" panose="02040503050406030204" pitchFamily="18" charset="0"/>
                            </a:rPr>
                            <m:t> 345</m:t>
                          </m:r>
                          <m:r>
                            <a:rPr lang="en-US" sz="1050" i="1" dirty="0">
                              <a:latin typeface="Cambria Math" panose="02040503050406030204" pitchFamily="18" charset="0"/>
                            </a:rPr>
                            <m:t>𝑘𝑉</m:t>
                          </m:r>
                          <m:r>
                            <a:rPr lang="en-US" sz="1050" i="1" dirty="0">
                              <a:latin typeface="Cambria Math" panose="02040503050406030204" pitchFamily="18" charset="0"/>
                            </a:rPr>
                            <m:t> </m:t>
                          </m:r>
                          <m:r>
                            <a:rPr lang="en-US" sz="1050" i="1" dirty="0">
                              <a:latin typeface="Cambria Math" panose="02040503050406030204" pitchFamily="18" charset="0"/>
                            </a:rPr>
                            <m:t>𝐵𝑢𝑠</m:t>
                          </m:r>
                        </m:e>
                      </m:d>
                      <m:r>
                        <a:rPr lang="en-US" sz="1050" i="1" dirty="0">
                          <a:latin typeface="Cambria Math" panose="02040503050406030204" pitchFamily="18" charset="0"/>
                        </a:rPr>
                        <m:t>=2</m:t>
                      </m:r>
                    </m:oMath>
                  </a14:m>
                  <a:endParaRPr lang="en-US" sz="1050" dirty="0"/>
                </a:p>
                <a:p>
                  <a:pPr algn="ctr"/>
                  <a:endParaRPr lang="en-US" sz="1050" dirty="0"/>
                </a:p>
              </p:txBody>
            </p:sp>
          </mc:Choice>
          <mc:Fallback xmlns="">
            <p:sp>
              <p:nvSpPr>
                <p:cNvPr id="108" name="TextBox 107"/>
                <p:cNvSpPr txBox="1">
                  <a:spLocks noRot="1" noChangeAspect="1" noMove="1" noResize="1" noEditPoints="1" noAdjustHandles="1" noChangeArrowheads="1" noChangeShapeType="1" noTextEdit="1"/>
                </p:cNvSpPr>
                <p:nvPr/>
              </p:nvSpPr>
              <p:spPr>
                <a:xfrm>
                  <a:off x="4665853" y="5928746"/>
                  <a:ext cx="3764756" cy="853054"/>
                </a:xfrm>
                <a:prstGeom prst="rect">
                  <a:avLst/>
                </a:prstGeom>
                <a:blipFill rotWithShape="0">
                  <a:blip r:embed="rId4"/>
                  <a:stretch>
                    <a:fillRect/>
                  </a:stretch>
                </a:blipFill>
              </p:spPr>
              <p:txBody>
                <a:bodyPr/>
                <a:lstStyle/>
                <a:p>
                  <a:r>
                    <a:rPr lang="en-US">
                      <a:noFill/>
                    </a:rPr>
                    <a:t> </a:t>
                  </a:r>
                </a:p>
              </p:txBody>
            </p:sp>
          </mc:Fallback>
        </mc:AlternateContent>
        <p:sp>
          <p:nvSpPr>
            <p:cNvPr id="109" name="Rectangle 108"/>
            <p:cNvSpPr/>
            <p:nvPr/>
          </p:nvSpPr>
          <p:spPr>
            <a:xfrm>
              <a:off x="1454872" y="4235228"/>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0" name="Rectangle 109"/>
            <p:cNvSpPr/>
            <p:nvPr/>
          </p:nvSpPr>
          <p:spPr>
            <a:xfrm>
              <a:off x="2414118" y="4508989"/>
              <a:ext cx="158162" cy="140596"/>
            </a:xfrm>
            <a:prstGeom prst="rect">
              <a:avLst/>
            </a:prstGeom>
            <a:solidFill>
              <a:schemeClr val="accent1">
                <a:lumMod val="20000"/>
                <a:lumOff val="8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1" name="Rectangle 110"/>
            <p:cNvSpPr/>
            <p:nvPr/>
          </p:nvSpPr>
          <p:spPr>
            <a:xfrm>
              <a:off x="1449638" y="4916776"/>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2" name="Rectangle 111"/>
            <p:cNvSpPr/>
            <p:nvPr/>
          </p:nvSpPr>
          <p:spPr>
            <a:xfrm>
              <a:off x="3383832" y="4227851"/>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3" name="Rectangle 112"/>
            <p:cNvSpPr/>
            <p:nvPr/>
          </p:nvSpPr>
          <p:spPr>
            <a:xfrm>
              <a:off x="3378597" y="4926263"/>
              <a:ext cx="158162" cy="140596"/>
            </a:xfrm>
            <a:prstGeom prst="rect">
              <a:avLst/>
            </a:prstGeom>
            <a:solidFill>
              <a:schemeClr val="accent1">
                <a:lumMod val="20000"/>
                <a:lumOff val="8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14" name="Straight Connector 113"/>
            <p:cNvCxnSpPr/>
            <p:nvPr/>
          </p:nvCxnSpPr>
          <p:spPr>
            <a:xfrm flipH="1">
              <a:off x="2428583" y="4499286"/>
              <a:ext cx="143697" cy="14925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flipH="1">
              <a:off x="3383832" y="4916776"/>
              <a:ext cx="158162" cy="140596"/>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6941582" y="4741225"/>
              <a:ext cx="840140" cy="0"/>
            </a:xfrm>
            <a:prstGeom prst="line">
              <a:avLst/>
            </a:prstGeom>
            <a:ln w="28575"/>
          </p:spPr>
          <p:style>
            <a:lnRef idx="3">
              <a:schemeClr val="accent1"/>
            </a:lnRef>
            <a:fillRef idx="0">
              <a:schemeClr val="accent1"/>
            </a:fillRef>
            <a:effectRef idx="2">
              <a:schemeClr val="accent1"/>
            </a:effectRef>
            <a:fontRef idx="minor">
              <a:schemeClr val="tx1"/>
            </a:fontRef>
          </p:style>
        </p:cxnSp>
        <p:sp>
          <p:nvSpPr>
            <p:cNvPr id="117" name="TextBox 116"/>
            <p:cNvSpPr txBox="1"/>
            <p:nvPr/>
          </p:nvSpPr>
          <p:spPr>
            <a:xfrm>
              <a:off x="6797446" y="4991800"/>
              <a:ext cx="1279754" cy="300082"/>
            </a:xfrm>
            <a:prstGeom prst="rect">
              <a:avLst/>
            </a:prstGeom>
            <a:noFill/>
          </p:spPr>
          <p:txBody>
            <a:bodyPr wrap="square" rtlCol="0">
              <a:spAutoFit/>
            </a:bodyPr>
            <a:lstStyle/>
            <a:p>
              <a:r>
                <a:rPr lang="en-US" sz="1350" dirty="0">
                  <a:solidFill>
                    <a:schemeClr val="accent1">
                      <a:lumMod val="50000"/>
                    </a:schemeClr>
                  </a:solidFill>
                </a:rPr>
                <a:t>PSSE Bus #2</a:t>
              </a:r>
            </a:p>
          </p:txBody>
        </p:sp>
        <p:cxnSp>
          <p:nvCxnSpPr>
            <p:cNvPr id="118" name="Straight Arrow Connector 117"/>
            <p:cNvCxnSpPr/>
            <p:nvPr/>
          </p:nvCxnSpPr>
          <p:spPr>
            <a:xfrm flipV="1">
              <a:off x="7237714" y="4850004"/>
              <a:ext cx="142662" cy="18460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19" name="Rectangle 118"/>
            <p:cNvSpPr/>
            <p:nvPr/>
          </p:nvSpPr>
          <p:spPr>
            <a:xfrm>
              <a:off x="6897253" y="4649911"/>
              <a:ext cx="946169" cy="178492"/>
            </a:xfrm>
            <a:prstGeom prst="rect">
              <a:avLst/>
            </a:prstGeom>
            <a:noFill/>
            <a:ln>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Tree>
    <p:extLst>
      <p:ext uri="{BB962C8B-B14F-4D97-AF65-F5344CB8AC3E}">
        <p14:creationId xmlns:p14="http://schemas.microsoft.com/office/powerpoint/2010/main" val="39486828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Split Bus Base Case Scenario</a:t>
            </a:r>
            <a:endParaRPr lang="en-US" b="1" dirty="0">
              <a:solidFill>
                <a:schemeClr val="accent1"/>
              </a:solidFill>
            </a:endParaRPr>
          </a:p>
        </p:txBody>
      </p:sp>
      <p:sp>
        <p:nvSpPr>
          <p:cNvPr id="3" name="Content Placeholder 2"/>
          <p:cNvSpPr>
            <a:spLocks noGrp="1"/>
          </p:cNvSpPr>
          <p:nvPr>
            <p:ph idx="1"/>
          </p:nvPr>
        </p:nvSpPr>
        <p:spPr>
          <a:xfrm>
            <a:off x="304800" y="1219200"/>
            <a:ext cx="8534400" cy="1886290"/>
          </a:xfrm>
        </p:spPr>
        <p:txBody>
          <a:bodyPr/>
          <a:lstStyle/>
          <a:p>
            <a:pPr marL="0" indent="0">
              <a:spcBef>
                <a:spcPts val="0"/>
              </a:spcBef>
              <a:spcAft>
                <a:spcPts val="600"/>
              </a:spcAft>
              <a:buNone/>
            </a:pPr>
            <a:r>
              <a:rPr lang="en-US" sz="1600" dirty="0" smtClean="0">
                <a:latin typeface="+mj-lt"/>
                <a:ea typeface="MS PGothic" panose="020B0600070205080204" pitchFamily="34" charset="-128"/>
              </a:rPr>
              <a:t>345kV split impact:</a:t>
            </a:r>
          </a:p>
          <a:p>
            <a:pPr>
              <a:spcBef>
                <a:spcPts val="0"/>
              </a:spcBef>
              <a:spcAft>
                <a:spcPts val="600"/>
              </a:spcAft>
            </a:pPr>
            <a:r>
              <a:rPr lang="en-US" sz="1600" dirty="0" smtClean="0">
                <a:latin typeface="+mj-lt"/>
                <a:ea typeface="MS PGothic" panose="020B0600070205080204" pitchFamily="34" charset="-128"/>
              </a:rPr>
              <a:t>Real-Time </a:t>
            </a:r>
            <a:r>
              <a:rPr lang="en-US" sz="1600" dirty="0">
                <a:latin typeface="+mj-lt"/>
                <a:ea typeface="MS PGothic" panose="020B0600070205080204" pitchFamily="34" charset="-128"/>
              </a:rPr>
              <a:t>calculation doesn’t change. LMP of Alpha_1 is the only price </a:t>
            </a:r>
            <a:r>
              <a:rPr lang="en-US" sz="1600" dirty="0" smtClean="0">
                <a:latin typeface="+mj-lt"/>
                <a:ea typeface="MS PGothic" panose="020B0600070205080204" pitchFamily="34" charset="-128"/>
              </a:rPr>
              <a:t>used.</a:t>
            </a:r>
          </a:p>
          <a:p>
            <a:pPr lvl="1">
              <a:spcBef>
                <a:spcPts val="0"/>
              </a:spcBef>
              <a:spcAft>
                <a:spcPts val="600"/>
              </a:spcAft>
            </a:pPr>
            <a:r>
              <a:rPr lang="en-US" sz="1400" dirty="0" smtClean="0">
                <a:latin typeface="+mj-lt"/>
                <a:ea typeface="MS PGothic" panose="020B0600070205080204" pitchFamily="34" charset="-128"/>
              </a:rPr>
              <a:t>Example: Alpha_1 LMP = $15. Hub Bus Alpha LMP = </a:t>
            </a:r>
            <a:r>
              <a:rPr lang="en-US" sz="1400" dirty="0" smtClean="0">
                <a:solidFill>
                  <a:srgbClr val="FF0000"/>
                </a:solidFill>
                <a:latin typeface="+mj-lt"/>
                <a:ea typeface="MS PGothic" panose="020B0600070205080204" pitchFamily="34" charset="-128"/>
              </a:rPr>
              <a:t>$15</a:t>
            </a:r>
            <a:r>
              <a:rPr lang="en-US" sz="1400" dirty="0" smtClean="0">
                <a:latin typeface="+mj-lt"/>
                <a:ea typeface="MS PGothic" panose="020B0600070205080204" pitchFamily="34" charset="-128"/>
              </a:rPr>
              <a:t>.</a:t>
            </a:r>
          </a:p>
          <a:p>
            <a:pPr>
              <a:spcBef>
                <a:spcPts val="0"/>
              </a:spcBef>
              <a:spcAft>
                <a:spcPts val="600"/>
              </a:spcAft>
            </a:pPr>
            <a:r>
              <a:rPr lang="en-US" sz="1600" dirty="0" smtClean="0">
                <a:latin typeface="+mj-lt"/>
                <a:ea typeface="MS PGothic" panose="020B0600070205080204" pitchFamily="34" charset="-128"/>
              </a:rPr>
              <a:t>DAM </a:t>
            </a:r>
            <a:r>
              <a:rPr lang="en-US" sz="1600" dirty="0">
                <a:latin typeface="+mj-lt"/>
                <a:ea typeface="MS PGothic" panose="020B0600070205080204" pitchFamily="34" charset="-128"/>
              </a:rPr>
              <a:t>calculation of Hub Bus Alpha includes LMPs of both Bus#1 and Bus#2</a:t>
            </a:r>
            <a:r>
              <a:rPr lang="en-US" sz="1600" dirty="0" smtClean="0">
                <a:latin typeface="+mj-lt"/>
                <a:ea typeface="MS PGothic" panose="020B0600070205080204" pitchFamily="34" charset="-128"/>
              </a:rPr>
              <a:t>.</a:t>
            </a:r>
          </a:p>
          <a:p>
            <a:pPr lvl="1">
              <a:spcBef>
                <a:spcPts val="0"/>
              </a:spcBef>
              <a:spcAft>
                <a:spcPts val="600"/>
              </a:spcAft>
            </a:pPr>
            <a:r>
              <a:rPr lang="en-US" sz="1400" dirty="0" smtClean="0">
                <a:latin typeface="+mj-lt"/>
                <a:ea typeface="MS PGothic" panose="020B0600070205080204" pitchFamily="34" charset="-128"/>
              </a:rPr>
              <a:t>Example: Alpha_1 LMP = $15. PSSE Bus #1 LMP = $15. PSSE Bus #2 = $16. Hub Bus Alpha LMP = </a:t>
            </a:r>
            <a:r>
              <a:rPr lang="en-US" sz="1400" dirty="0" smtClean="0">
                <a:solidFill>
                  <a:srgbClr val="FF0000"/>
                </a:solidFill>
                <a:latin typeface="+mj-lt"/>
                <a:ea typeface="MS PGothic" panose="020B0600070205080204" pitchFamily="34" charset="-128"/>
              </a:rPr>
              <a:t>$15.50</a:t>
            </a:r>
            <a:r>
              <a:rPr lang="en-US" sz="1400" dirty="0">
                <a:latin typeface="+mj-lt"/>
                <a:ea typeface="MS PGothic" panose="020B0600070205080204" pitchFamily="34" charset="-128"/>
              </a:rPr>
              <a:t/>
            </a:r>
            <a:br>
              <a:rPr lang="en-US" sz="1400" dirty="0">
                <a:latin typeface="+mj-lt"/>
                <a:ea typeface="MS PGothic" panose="020B0600070205080204" pitchFamily="34" charset="-128"/>
              </a:rPr>
            </a:br>
            <a:r>
              <a:rPr lang="en-US" sz="1200" dirty="0">
                <a:latin typeface="+mj-lt"/>
                <a:ea typeface="MS PGothic" panose="020B0600070205080204" pitchFamily="34" charset="-128"/>
              </a:rPr>
              <a:t/>
            </a:r>
            <a:br>
              <a:rPr lang="en-US" sz="1200" dirty="0">
                <a:latin typeface="+mj-lt"/>
                <a:ea typeface="MS PGothic" panose="020B0600070205080204" pitchFamily="34" charset="-128"/>
              </a:rPr>
            </a:br>
            <a:endParaRPr lang="en-US" sz="1200" dirty="0">
              <a:latin typeface="+mj-lt"/>
              <a:ea typeface="MS PGothic" panose="020B0600070205080204" pitchFamily="34" charset="-128"/>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grpSp>
        <p:nvGrpSpPr>
          <p:cNvPr id="6" name="Group 5"/>
          <p:cNvGrpSpPr/>
          <p:nvPr/>
        </p:nvGrpSpPr>
        <p:grpSpPr>
          <a:xfrm>
            <a:off x="640080" y="3108960"/>
            <a:ext cx="8295090" cy="3572726"/>
            <a:chOff x="629842" y="3209074"/>
            <a:chExt cx="8295090" cy="3572726"/>
          </a:xfrm>
        </p:grpSpPr>
        <p:sp>
          <p:nvSpPr>
            <p:cNvPr id="44" name="Rectangle 43"/>
            <p:cNvSpPr/>
            <p:nvPr/>
          </p:nvSpPr>
          <p:spPr>
            <a:xfrm>
              <a:off x="696723" y="3550711"/>
              <a:ext cx="3764756" cy="2382593"/>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5" name="Rectangle 44"/>
            <p:cNvSpPr/>
            <p:nvPr/>
          </p:nvSpPr>
          <p:spPr>
            <a:xfrm>
              <a:off x="4665854" y="3562829"/>
              <a:ext cx="3764756" cy="2382594"/>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6" name="Text Placeholder 7"/>
            <p:cNvSpPr txBox="1">
              <a:spLocks/>
            </p:cNvSpPr>
            <p:nvPr/>
          </p:nvSpPr>
          <p:spPr>
            <a:xfrm>
              <a:off x="629842" y="3225747"/>
              <a:ext cx="3868340" cy="43185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dirty="0"/>
                <a:t>Real-Time Station Example – Alpha (345kV)</a:t>
              </a:r>
            </a:p>
          </p:txBody>
        </p:sp>
        <p:sp>
          <p:nvSpPr>
            <p:cNvPr id="47" name="Text Placeholder 9"/>
            <p:cNvSpPr txBox="1">
              <a:spLocks/>
            </p:cNvSpPr>
            <p:nvPr/>
          </p:nvSpPr>
          <p:spPr>
            <a:xfrm>
              <a:off x="4638682" y="3209074"/>
              <a:ext cx="4286250" cy="385271"/>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dirty="0">
                  <a:solidFill>
                    <a:schemeClr val="tx2"/>
                  </a:solidFill>
                </a:rPr>
                <a:t>DAM PSSE Station Example – Alpha (345kV)</a:t>
              </a:r>
            </a:p>
          </p:txBody>
        </p:sp>
        <p:cxnSp>
          <p:nvCxnSpPr>
            <p:cNvPr id="48" name="Straight Connector 47"/>
            <p:cNvCxnSpPr/>
            <p:nvPr/>
          </p:nvCxnSpPr>
          <p:spPr>
            <a:xfrm>
              <a:off x="1324344" y="5405397"/>
              <a:ext cx="2342408" cy="0"/>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49" name="Straight Connector 48"/>
            <p:cNvCxnSpPr/>
            <p:nvPr/>
          </p:nvCxnSpPr>
          <p:spPr>
            <a:xfrm flipH="1" flipV="1">
              <a:off x="3457679" y="4570849"/>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H="1" flipV="1">
              <a:off x="1528720" y="4580337"/>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H="1">
              <a:off x="1528719" y="4570849"/>
              <a:ext cx="1928960" cy="94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V="1">
              <a:off x="3457678" y="3891382"/>
              <a:ext cx="0" cy="67946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V="1">
              <a:off x="1528719" y="3891383"/>
              <a:ext cx="1" cy="699316"/>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1215533" y="3550711"/>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55" name="TextBox 54"/>
            <p:cNvSpPr txBox="1"/>
            <p:nvPr/>
          </p:nvSpPr>
          <p:spPr>
            <a:xfrm>
              <a:off x="3016147" y="3551530"/>
              <a:ext cx="1128213" cy="300082"/>
            </a:xfrm>
            <a:prstGeom prst="rect">
              <a:avLst/>
            </a:prstGeom>
            <a:noFill/>
          </p:spPr>
          <p:txBody>
            <a:bodyPr wrap="square" rtlCol="0">
              <a:spAutoFit/>
            </a:bodyPr>
            <a:lstStyle/>
            <a:p>
              <a:r>
                <a:rPr lang="en-US" sz="1350" dirty="0">
                  <a:solidFill>
                    <a:schemeClr val="accent1">
                      <a:lumMod val="50000"/>
                    </a:schemeClr>
                  </a:solidFill>
                </a:rPr>
                <a:t>Station C</a:t>
              </a:r>
            </a:p>
          </p:txBody>
        </p:sp>
        <p:sp>
          <p:nvSpPr>
            <p:cNvPr id="56" name="TextBox 55"/>
            <p:cNvSpPr txBox="1"/>
            <p:nvPr/>
          </p:nvSpPr>
          <p:spPr>
            <a:xfrm>
              <a:off x="1148071" y="5599982"/>
              <a:ext cx="2128529" cy="300082"/>
            </a:xfrm>
            <a:prstGeom prst="rect">
              <a:avLst/>
            </a:prstGeom>
            <a:noFill/>
          </p:spPr>
          <p:txBody>
            <a:bodyPr wrap="square" rtlCol="0">
              <a:spAutoFit/>
            </a:bodyPr>
            <a:lstStyle/>
            <a:p>
              <a:r>
                <a:rPr lang="en-US" sz="1350" dirty="0">
                  <a:solidFill>
                    <a:schemeClr val="accent1">
                      <a:lumMod val="50000"/>
                    </a:schemeClr>
                  </a:solidFill>
                </a:rPr>
                <a:t>Electrical Bus - Alpha_1</a:t>
              </a:r>
            </a:p>
          </p:txBody>
        </p:sp>
        <p:cxnSp>
          <p:nvCxnSpPr>
            <p:cNvPr id="57" name="Straight Arrow Connector 56"/>
            <p:cNvCxnSpPr/>
            <p:nvPr/>
          </p:nvCxnSpPr>
          <p:spPr>
            <a:xfrm flipV="1">
              <a:off x="2428583" y="5499020"/>
              <a:ext cx="143697" cy="158297"/>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5465225" y="4740899"/>
              <a:ext cx="840140" cy="0"/>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59" name="Straight Arrow Connector 58"/>
            <p:cNvCxnSpPr/>
            <p:nvPr/>
          </p:nvCxnSpPr>
          <p:spPr>
            <a:xfrm flipH="1" flipV="1">
              <a:off x="7338868" y="4364348"/>
              <a:ext cx="8231" cy="376551"/>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flipH="1" flipV="1">
              <a:off x="5898688" y="4364348"/>
              <a:ext cx="5331" cy="383703"/>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6930562" y="4069265"/>
              <a:ext cx="1347975" cy="300082"/>
            </a:xfrm>
            <a:prstGeom prst="rect">
              <a:avLst/>
            </a:prstGeom>
            <a:noFill/>
          </p:spPr>
          <p:txBody>
            <a:bodyPr wrap="square" rtlCol="0">
              <a:spAutoFit/>
            </a:bodyPr>
            <a:lstStyle/>
            <a:p>
              <a:r>
                <a:rPr lang="en-US" sz="1350" dirty="0">
                  <a:solidFill>
                    <a:schemeClr val="accent1">
                      <a:lumMod val="50000"/>
                    </a:schemeClr>
                  </a:solidFill>
                </a:rPr>
                <a:t>Station C</a:t>
              </a:r>
            </a:p>
          </p:txBody>
        </p:sp>
        <p:sp>
          <p:nvSpPr>
            <p:cNvPr id="62" name="TextBox 61"/>
            <p:cNvSpPr txBox="1"/>
            <p:nvPr/>
          </p:nvSpPr>
          <p:spPr>
            <a:xfrm>
              <a:off x="5487092" y="4072157"/>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63" name="TextBox 62"/>
            <p:cNvSpPr txBox="1"/>
            <p:nvPr/>
          </p:nvSpPr>
          <p:spPr>
            <a:xfrm>
              <a:off x="5321089" y="4991474"/>
              <a:ext cx="1271982" cy="300082"/>
            </a:xfrm>
            <a:prstGeom prst="rect">
              <a:avLst/>
            </a:prstGeom>
            <a:noFill/>
          </p:spPr>
          <p:txBody>
            <a:bodyPr wrap="square" rtlCol="0">
              <a:spAutoFit/>
            </a:bodyPr>
            <a:lstStyle/>
            <a:p>
              <a:r>
                <a:rPr lang="en-US" sz="1350" dirty="0">
                  <a:solidFill>
                    <a:schemeClr val="accent1">
                      <a:lumMod val="50000"/>
                    </a:schemeClr>
                  </a:solidFill>
                </a:rPr>
                <a:t>PSSE Bus #1</a:t>
              </a:r>
            </a:p>
          </p:txBody>
        </p:sp>
        <p:cxnSp>
          <p:nvCxnSpPr>
            <p:cNvPr id="64" name="Straight Arrow Connector 63"/>
            <p:cNvCxnSpPr/>
            <p:nvPr/>
          </p:nvCxnSpPr>
          <p:spPr>
            <a:xfrm flipV="1">
              <a:off x="5761357" y="4849678"/>
              <a:ext cx="142662" cy="18460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a:off x="1215533" y="5314417"/>
              <a:ext cx="2565385" cy="184603"/>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6" name="Rectangle 65"/>
            <p:cNvSpPr/>
            <p:nvPr/>
          </p:nvSpPr>
          <p:spPr>
            <a:xfrm>
              <a:off x="5386638" y="4649585"/>
              <a:ext cx="998566" cy="178492"/>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7" name="Rectangle 66"/>
            <p:cNvSpPr/>
            <p:nvPr/>
          </p:nvSpPr>
          <p:spPr>
            <a:xfrm>
              <a:off x="1509073" y="4563191"/>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8" name="Rectangle 67"/>
            <p:cNvSpPr/>
            <p:nvPr/>
          </p:nvSpPr>
          <p:spPr>
            <a:xfrm>
              <a:off x="3438032" y="4552328"/>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9" name="Rectangle 68"/>
            <p:cNvSpPr/>
            <p:nvPr/>
          </p:nvSpPr>
          <p:spPr>
            <a:xfrm>
              <a:off x="1509073" y="4015670"/>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3" name="Rectangle 102"/>
            <p:cNvSpPr/>
            <p:nvPr/>
          </p:nvSpPr>
          <p:spPr>
            <a:xfrm>
              <a:off x="3438032" y="4015670"/>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mc:AlternateContent xmlns:mc="http://schemas.openxmlformats.org/markup-compatibility/2006" xmlns:a14="http://schemas.microsoft.com/office/drawing/2010/main">
          <mc:Choice Requires="a14">
            <p:sp>
              <p:nvSpPr>
                <p:cNvPr id="104" name="TextBox 103"/>
                <p:cNvSpPr txBox="1"/>
                <p:nvPr/>
              </p:nvSpPr>
              <p:spPr>
                <a:xfrm>
                  <a:off x="696723" y="5930873"/>
                  <a:ext cx="3764756" cy="42800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050" i="1" dirty="0">
                            <a:latin typeface="Cambria Math" panose="02040503050406030204" pitchFamily="18" charset="0"/>
                          </a:rPr>
                          <m:t>𝐻𝑢𝑏</m:t>
                        </m:r>
                        <m:r>
                          <a:rPr lang="en-US" sz="1050" i="1" dirty="0">
                            <a:latin typeface="Cambria Math" panose="02040503050406030204" pitchFamily="18" charset="0"/>
                          </a:rPr>
                          <m:t> </m:t>
                        </m:r>
                        <m:r>
                          <a:rPr lang="en-US" sz="1050" i="1" dirty="0">
                            <a:latin typeface="Cambria Math" panose="02040503050406030204" pitchFamily="18" charset="0"/>
                          </a:rPr>
                          <m:t>𝐵𝑢𝑠</m:t>
                        </m:r>
                        <m:r>
                          <a:rPr lang="en-US" sz="1050" i="1" dirty="0">
                            <a:latin typeface="Cambria Math" panose="02040503050406030204" pitchFamily="18" charset="0"/>
                          </a:rPr>
                          <m:t> </m:t>
                        </m:r>
                        <m:r>
                          <a:rPr lang="en-US" sz="1050" i="1" dirty="0">
                            <a:latin typeface="Cambria Math" panose="02040503050406030204" pitchFamily="18" charset="0"/>
                          </a:rPr>
                          <m:t>𝐴𝑙𝑝h𝑎</m:t>
                        </m:r>
                        <m:r>
                          <a:rPr lang="en-US" sz="1050" i="1" dirty="0">
                            <a:latin typeface="Cambria Math" panose="02040503050406030204" pitchFamily="18" charset="0"/>
                          </a:rPr>
                          <m:t> </m:t>
                        </m:r>
                        <m:r>
                          <a:rPr lang="en-US" sz="1050" i="1" dirty="0">
                            <a:latin typeface="Cambria Math" panose="02040503050406030204" pitchFamily="18" charset="0"/>
                          </a:rPr>
                          <m:t>𝐿𝑀𝑃</m:t>
                        </m:r>
                        <m:r>
                          <a:rPr lang="en-US" sz="1050" i="1" dirty="0">
                            <a:latin typeface="Cambria Math" panose="02040503050406030204" pitchFamily="18" charset="0"/>
                          </a:rPr>
                          <m:t> = </m:t>
                        </m:r>
                        <m:r>
                          <a:rPr lang="en-US" sz="1050" i="1" dirty="0">
                            <a:latin typeface="Cambria Math" panose="02040503050406030204" pitchFamily="18" charset="0"/>
                          </a:rPr>
                          <m:t>𝐴𝑙𝑝h</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𝑎</m:t>
                            </m:r>
                            <m:r>
                              <a:rPr lang="en-US" sz="1050" i="1" dirty="0">
                                <a:latin typeface="Cambria Math" panose="02040503050406030204" pitchFamily="18" charset="0"/>
                              </a:rPr>
                              <m:t>_1</m:t>
                            </m:r>
                          </m:e>
                          <m:sub>
                            <m:r>
                              <a:rPr lang="en-US" sz="1050" i="1" dirty="0">
                                <a:latin typeface="Cambria Math" panose="02040503050406030204" pitchFamily="18" charset="0"/>
                              </a:rPr>
                              <m:t>𝑙𝑚𝑝</m:t>
                            </m:r>
                          </m:sub>
                        </m:sSub>
                      </m:oMath>
                    </m:oMathPara>
                  </a14:m>
                  <a:endParaRPr lang="en-US" sz="1050" dirty="0"/>
                </a:p>
                <a:p>
                  <a:endParaRPr lang="en-US" sz="1050" dirty="0"/>
                </a:p>
              </p:txBody>
            </p:sp>
          </mc:Choice>
          <mc:Fallback xmlns="">
            <p:sp>
              <p:nvSpPr>
                <p:cNvPr id="104" name="TextBox 103"/>
                <p:cNvSpPr txBox="1">
                  <a:spLocks noRot="1" noChangeAspect="1" noMove="1" noResize="1" noEditPoints="1" noAdjustHandles="1" noChangeArrowheads="1" noChangeShapeType="1" noTextEdit="1"/>
                </p:cNvSpPr>
                <p:nvPr/>
              </p:nvSpPr>
              <p:spPr>
                <a:xfrm>
                  <a:off x="696723" y="5930873"/>
                  <a:ext cx="3764756" cy="428002"/>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8" name="TextBox 107"/>
                <p:cNvSpPr txBox="1"/>
                <p:nvPr/>
              </p:nvSpPr>
              <p:spPr>
                <a:xfrm>
                  <a:off x="4665853" y="5928746"/>
                  <a:ext cx="3764756" cy="853054"/>
                </a:xfrm>
                <a:prstGeom prst="rect">
                  <a:avLst/>
                </a:prstGeom>
                <a:noFill/>
              </p:spPr>
              <p:txBody>
                <a:bodyPr wrap="square" rtlCol="0">
                  <a:spAutoFit/>
                </a:bodyPr>
                <a:lstStyle/>
                <a:p>
                  <a:pPr algn="ctr"/>
                  <a:r>
                    <a:rPr lang="en-US" sz="1050" i="1" dirty="0" smtClean="0"/>
                    <a:t>Hub Bus Alpha LMP </a:t>
                  </a:r>
                  <a:r>
                    <a:rPr lang="en-US" sz="1050" dirty="0"/>
                    <a:t>= </a:t>
                  </a:r>
                  <a14:m>
                    <m:oMath xmlns:m="http://schemas.openxmlformats.org/officeDocument/2006/math">
                      <m:f>
                        <m:fPr>
                          <m:ctrlPr>
                            <a:rPr lang="en-US" sz="1050" i="1" dirty="0">
                              <a:latin typeface="Cambria Math" panose="02040503050406030204" pitchFamily="18" charset="0"/>
                            </a:rPr>
                          </m:ctrlPr>
                        </m:fPr>
                        <m:num>
                          <m:r>
                            <a:rPr lang="en-US" sz="1050" i="1" dirty="0">
                              <a:latin typeface="Cambria Math" panose="02040503050406030204" pitchFamily="18" charset="0"/>
                            </a:rPr>
                            <m:t>𝐵𝑢𝑠</m:t>
                          </m:r>
                          <m:r>
                            <a:rPr lang="en-US" sz="1050" i="1" dirty="0">
                              <a:latin typeface="Cambria Math" panose="02040503050406030204" pitchFamily="18" charset="0"/>
                            </a:rPr>
                            <m:t>#</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1</m:t>
                              </m:r>
                            </m:e>
                            <m:sub>
                              <m:r>
                                <a:rPr lang="en-US" sz="1050" i="1" dirty="0">
                                  <a:latin typeface="Cambria Math" panose="02040503050406030204" pitchFamily="18" charset="0"/>
                                </a:rPr>
                                <m:t>𝑙𝑚𝑝</m:t>
                              </m:r>
                            </m:sub>
                          </m:sSub>
                          <m:r>
                            <a:rPr lang="en-US" sz="1050" i="1" dirty="0">
                              <a:latin typeface="Cambria Math" panose="02040503050406030204" pitchFamily="18" charset="0"/>
                            </a:rPr>
                            <m:t>+</m:t>
                          </m:r>
                          <m:r>
                            <a:rPr lang="en-US" sz="1050" i="1" dirty="0">
                              <a:latin typeface="Cambria Math" panose="02040503050406030204" pitchFamily="18" charset="0"/>
                            </a:rPr>
                            <m:t>𝐵𝑢𝑠</m:t>
                          </m:r>
                          <m:r>
                            <a:rPr lang="en-US" sz="1050" i="1" dirty="0">
                              <a:latin typeface="Cambria Math" panose="02040503050406030204" pitchFamily="18" charset="0"/>
                            </a:rPr>
                            <m:t>#</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2</m:t>
                              </m:r>
                            </m:e>
                            <m:sub>
                              <m:r>
                                <a:rPr lang="en-US" sz="1050" i="1" dirty="0">
                                  <a:latin typeface="Cambria Math" panose="02040503050406030204" pitchFamily="18" charset="0"/>
                                </a:rPr>
                                <m:t>𝑙𝑚𝑝</m:t>
                              </m:r>
                            </m:sub>
                          </m:sSub>
                        </m:num>
                        <m:den>
                          <m:r>
                            <a:rPr lang="en-US" sz="1050" i="1" dirty="0">
                              <a:latin typeface="Cambria Math" panose="02040503050406030204" pitchFamily="18" charset="0"/>
                            </a:rPr>
                            <m:t>𝑐𝑜𝑢𝑛𝑡</m:t>
                          </m:r>
                          <m:r>
                            <a:rPr lang="en-US" sz="1050" i="1" dirty="0">
                              <a:latin typeface="Cambria Math" panose="02040503050406030204" pitchFamily="18" charset="0"/>
                            </a:rPr>
                            <m:t>(</m:t>
                          </m:r>
                          <m:r>
                            <a:rPr lang="en-US" sz="1050" i="1" dirty="0">
                              <a:latin typeface="Cambria Math" panose="02040503050406030204" pitchFamily="18" charset="0"/>
                            </a:rPr>
                            <m:t>𝑒𝑛𝑒𝑟𝑔𝑖𝑧𝑒𝑑</m:t>
                          </m:r>
                          <m:r>
                            <a:rPr lang="en-US" sz="1050" i="1" dirty="0">
                              <a:latin typeface="Cambria Math" panose="02040503050406030204" pitchFamily="18" charset="0"/>
                            </a:rPr>
                            <m:t> </m:t>
                          </m:r>
                          <m:r>
                            <a:rPr lang="en-US" sz="1050" i="1" dirty="0">
                              <a:latin typeface="Cambria Math" panose="02040503050406030204" pitchFamily="18" charset="0"/>
                            </a:rPr>
                            <m:t>𝑃𝑆𝑆𝐸</m:t>
                          </m:r>
                          <m:r>
                            <a:rPr lang="en-US" sz="1050" i="1" dirty="0">
                              <a:latin typeface="Cambria Math" panose="02040503050406030204" pitchFamily="18" charset="0"/>
                            </a:rPr>
                            <m:t> 345</m:t>
                          </m:r>
                          <m:r>
                            <a:rPr lang="en-US" sz="1050" i="1" dirty="0">
                              <a:latin typeface="Cambria Math" panose="02040503050406030204" pitchFamily="18" charset="0"/>
                            </a:rPr>
                            <m:t>𝑘𝑉</m:t>
                          </m:r>
                          <m:r>
                            <a:rPr lang="en-US" sz="1050" i="1" dirty="0">
                              <a:latin typeface="Cambria Math" panose="02040503050406030204" pitchFamily="18" charset="0"/>
                            </a:rPr>
                            <m:t> </m:t>
                          </m:r>
                          <m:r>
                            <a:rPr lang="en-US" sz="1050" i="1" dirty="0">
                              <a:latin typeface="Cambria Math" panose="02040503050406030204" pitchFamily="18" charset="0"/>
                            </a:rPr>
                            <m:t>𝐵𝑢𝑠</m:t>
                          </m:r>
                          <m:r>
                            <a:rPr lang="en-US" sz="1050" i="1" dirty="0">
                              <a:latin typeface="Cambria Math" panose="02040503050406030204" pitchFamily="18" charset="0"/>
                            </a:rPr>
                            <m:t>)</m:t>
                          </m:r>
                        </m:den>
                      </m:f>
                    </m:oMath>
                  </a14:m>
                  <a:r>
                    <a:rPr lang="en-US" sz="1050" dirty="0"/>
                    <a:t> </a:t>
                  </a:r>
                </a:p>
                <a:p>
                  <a:pPr algn="ctr"/>
                  <a:r>
                    <a:rPr lang="en-US" sz="750" dirty="0"/>
                    <a:t>where</a:t>
                  </a:r>
                  <a:r>
                    <a:rPr lang="en-US" sz="1050" dirty="0"/>
                    <a:t> </a:t>
                  </a:r>
                  <a14:m>
                    <m:oMath xmlns:m="http://schemas.openxmlformats.org/officeDocument/2006/math">
                      <m:r>
                        <a:rPr lang="en-US" sz="1050" i="1" dirty="0">
                          <a:latin typeface="Cambria Math" panose="02040503050406030204" pitchFamily="18" charset="0"/>
                        </a:rPr>
                        <m:t>𝐵𝑢𝑠</m:t>
                      </m:r>
                      <m:r>
                        <a:rPr lang="en-US" sz="1050" i="1" dirty="0">
                          <a:latin typeface="Cambria Math" panose="02040503050406030204" pitchFamily="18" charset="0"/>
                        </a:rPr>
                        <m:t>#</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1</m:t>
                          </m:r>
                        </m:e>
                        <m:sub>
                          <m:r>
                            <a:rPr lang="en-US" sz="1050" i="1" dirty="0">
                              <a:latin typeface="Cambria Math" panose="02040503050406030204" pitchFamily="18" charset="0"/>
                            </a:rPr>
                            <m:t>𝑙𝑚𝑝</m:t>
                          </m:r>
                        </m:sub>
                      </m:sSub>
                      <m:r>
                        <a:rPr lang="en-US" sz="1050" i="1" dirty="0">
                          <a:latin typeface="Cambria Math" panose="02040503050406030204" pitchFamily="18" charset="0"/>
                        </a:rPr>
                        <m:t>=</m:t>
                      </m:r>
                      <m:r>
                        <a:rPr lang="en-US" sz="1050" i="1" dirty="0">
                          <a:latin typeface="Cambria Math" panose="02040503050406030204" pitchFamily="18" charset="0"/>
                        </a:rPr>
                        <m:t>𝐴𝑙𝑝h𝑎</m:t>
                      </m:r>
                      <m:r>
                        <a:rPr lang="en-US" sz="1050" i="1" dirty="0">
                          <a:latin typeface="Cambria Math" panose="02040503050406030204" pitchFamily="18" charset="0"/>
                        </a:rPr>
                        <m:t>_</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1</m:t>
                          </m:r>
                        </m:e>
                        <m:sub>
                          <m:r>
                            <a:rPr lang="en-US" sz="1050" i="1" dirty="0">
                              <a:latin typeface="Cambria Math" panose="02040503050406030204" pitchFamily="18" charset="0"/>
                            </a:rPr>
                            <m:t>𝑙𝑚𝑝</m:t>
                          </m:r>
                        </m:sub>
                      </m:sSub>
                      <m:r>
                        <a:rPr lang="en-US" sz="1050" i="1" dirty="0">
                          <a:latin typeface="Cambria Math" panose="02040503050406030204" pitchFamily="18" charset="0"/>
                        </a:rPr>
                        <m:t> </m:t>
                      </m:r>
                    </m:oMath>
                  </a14:m>
                  <a:endParaRPr lang="en-US" sz="1050" dirty="0"/>
                </a:p>
                <a:p>
                  <a:pPr algn="ctr"/>
                  <a:r>
                    <a:rPr lang="en-US" sz="750" dirty="0"/>
                    <a:t>and</a:t>
                  </a:r>
                  <a:r>
                    <a:rPr lang="en-US" sz="1050" dirty="0"/>
                    <a:t> </a:t>
                  </a:r>
                  <a14:m>
                    <m:oMath xmlns:m="http://schemas.openxmlformats.org/officeDocument/2006/math">
                      <m:r>
                        <a:rPr lang="en-US" sz="1050" i="1" dirty="0">
                          <a:latin typeface="Cambria Math" panose="02040503050406030204" pitchFamily="18" charset="0"/>
                        </a:rPr>
                        <m:t>𝑐𝑜𝑢𝑛𝑡</m:t>
                      </m:r>
                      <m:d>
                        <m:dPr>
                          <m:ctrlPr>
                            <a:rPr lang="en-US" sz="1050" i="1" dirty="0">
                              <a:latin typeface="Cambria Math" panose="02040503050406030204" pitchFamily="18" charset="0"/>
                            </a:rPr>
                          </m:ctrlPr>
                        </m:dPr>
                        <m:e>
                          <m:r>
                            <a:rPr lang="en-US" sz="1050" b="0" i="1" dirty="0" smtClean="0">
                              <a:latin typeface="Cambria Math" panose="02040503050406030204" pitchFamily="18" charset="0"/>
                            </a:rPr>
                            <m:t>𝑒𝑛𝑒𝑟𝑔𝑖𝑧𝑒𝑑</m:t>
                          </m:r>
                          <m:r>
                            <a:rPr lang="en-US" sz="1050" b="0" i="1" dirty="0" smtClean="0">
                              <a:latin typeface="Cambria Math" panose="02040503050406030204" pitchFamily="18" charset="0"/>
                            </a:rPr>
                            <m:t> </m:t>
                          </m:r>
                          <m:r>
                            <a:rPr lang="en-US" sz="1050" i="1" dirty="0">
                              <a:latin typeface="Cambria Math" panose="02040503050406030204" pitchFamily="18" charset="0"/>
                            </a:rPr>
                            <m:t>𝑃𝑆𝑆𝐸</m:t>
                          </m:r>
                          <m:r>
                            <a:rPr lang="en-US" sz="1050" i="1" dirty="0">
                              <a:latin typeface="Cambria Math" panose="02040503050406030204" pitchFamily="18" charset="0"/>
                            </a:rPr>
                            <m:t> 345</m:t>
                          </m:r>
                          <m:r>
                            <a:rPr lang="en-US" sz="1050" i="1" dirty="0">
                              <a:latin typeface="Cambria Math" panose="02040503050406030204" pitchFamily="18" charset="0"/>
                            </a:rPr>
                            <m:t>𝑘𝑉</m:t>
                          </m:r>
                          <m:r>
                            <a:rPr lang="en-US" sz="1050" i="1" dirty="0">
                              <a:latin typeface="Cambria Math" panose="02040503050406030204" pitchFamily="18" charset="0"/>
                            </a:rPr>
                            <m:t> </m:t>
                          </m:r>
                          <m:r>
                            <a:rPr lang="en-US" sz="1050" i="1" dirty="0">
                              <a:latin typeface="Cambria Math" panose="02040503050406030204" pitchFamily="18" charset="0"/>
                            </a:rPr>
                            <m:t>𝐵𝑢𝑠</m:t>
                          </m:r>
                        </m:e>
                      </m:d>
                      <m:r>
                        <a:rPr lang="en-US" sz="1050" i="1" dirty="0">
                          <a:latin typeface="Cambria Math" panose="02040503050406030204" pitchFamily="18" charset="0"/>
                        </a:rPr>
                        <m:t>=2</m:t>
                      </m:r>
                    </m:oMath>
                  </a14:m>
                  <a:endParaRPr lang="en-US" sz="1050" dirty="0"/>
                </a:p>
                <a:p>
                  <a:pPr algn="ctr"/>
                  <a:endParaRPr lang="en-US" sz="1050" dirty="0"/>
                </a:p>
              </p:txBody>
            </p:sp>
          </mc:Choice>
          <mc:Fallback xmlns="">
            <p:sp>
              <p:nvSpPr>
                <p:cNvPr id="108" name="TextBox 107"/>
                <p:cNvSpPr txBox="1">
                  <a:spLocks noRot="1" noChangeAspect="1" noMove="1" noResize="1" noEditPoints="1" noAdjustHandles="1" noChangeArrowheads="1" noChangeShapeType="1" noTextEdit="1"/>
                </p:cNvSpPr>
                <p:nvPr/>
              </p:nvSpPr>
              <p:spPr>
                <a:xfrm>
                  <a:off x="4665853" y="5928746"/>
                  <a:ext cx="3764756" cy="853054"/>
                </a:xfrm>
                <a:prstGeom prst="rect">
                  <a:avLst/>
                </a:prstGeom>
                <a:blipFill rotWithShape="0">
                  <a:blip r:embed="rId4"/>
                  <a:stretch>
                    <a:fillRect/>
                  </a:stretch>
                </a:blipFill>
              </p:spPr>
              <p:txBody>
                <a:bodyPr/>
                <a:lstStyle/>
                <a:p>
                  <a:r>
                    <a:rPr lang="en-US">
                      <a:noFill/>
                    </a:rPr>
                    <a:t> </a:t>
                  </a:r>
                </a:p>
              </p:txBody>
            </p:sp>
          </mc:Fallback>
        </mc:AlternateContent>
        <p:sp>
          <p:nvSpPr>
            <p:cNvPr id="109" name="Rectangle 108"/>
            <p:cNvSpPr/>
            <p:nvPr/>
          </p:nvSpPr>
          <p:spPr>
            <a:xfrm>
              <a:off x="1454872" y="4235228"/>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0" name="Rectangle 109"/>
            <p:cNvSpPr/>
            <p:nvPr/>
          </p:nvSpPr>
          <p:spPr>
            <a:xfrm>
              <a:off x="2414118" y="4508989"/>
              <a:ext cx="158162" cy="140596"/>
            </a:xfrm>
            <a:prstGeom prst="rect">
              <a:avLst/>
            </a:prstGeom>
            <a:solidFill>
              <a:schemeClr val="accent1">
                <a:lumMod val="20000"/>
                <a:lumOff val="8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1" name="Rectangle 110"/>
            <p:cNvSpPr/>
            <p:nvPr/>
          </p:nvSpPr>
          <p:spPr>
            <a:xfrm>
              <a:off x="1449638" y="4916776"/>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2" name="Rectangle 111"/>
            <p:cNvSpPr/>
            <p:nvPr/>
          </p:nvSpPr>
          <p:spPr>
            <a:xfrm>
              <a:off x="3383832" y="4227851"/>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3" name="Rectangle 112"/>
            <p:cNvSpPr/>
            <p:nvPr/>
          </p:nvSpPr>
          <p:spPr>
            <a:xfrm>
              <a:off x="3378597" y="4926263"/>
              <a:ext cx="158162" cy="140596"/>
            </a:xfrm>
            <a:prstGeom prst="rect">
              <a:avLst/>
            </a:prstGeom>
            <a:solidFill>
              <a:schemeClr val="accent1">
                <a:lumMod val="20000"/>
                <a:lumOff val="8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14" name="Straight Connector 113"/>
            <p:cNvCxnSpPr/>
            <p:nvPr/>
          </p:nvCxnSpPr>
          <p:spPr>
            <a:xfrm flipH="1">
              <a:off x="2428583" y="4499286"/>
              <a:ext cx="143697" cy="14925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flipH="1">
              <a:off x="3383832" y="4916776"/>
              <a:ext cx="158162" cy="140596"/>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6941582" y="4741225"/>
              <a:ext cx="840140" cy="0"/>
            </a:xfrm>
            <a:prstGeom prst="line">
              <a:avLst/>
            </a:prstGeom>
            <a:ln w="28575"/>
          </p:spPr>
          <p:style>
            <a:lnRef idx="3">
              <a:schemeClr val="accent1"/>
            </a:lnRef>
            <a:fillRef idx="0">
              <a:schemeClr val="accent1"/>
            </a:fillRef>
            <a:effectRef idx="2">
              <a:schemeClr val="accent1"/>
            </a:effectRef>
            <a:fontRef idx="minor">
              <a:schemeClr val="tx1"/>
            </a:fontRef>
          </p:style>
        </p:cxnSp>
        <p:sp>
          <p:nvSpPr>
            <p:cNvPr id="117" name="TextBox 116"/>
            <p:cNvSpPr txBox="1"/>
            <p:nvPr/>
          </p:nvSpPr>
          <p:spPr>
            <a:xfrm>
              <a:off x="6797446" y="4991800"/>
              <a:ext cx="1279754" cy="300082"/>
            </a:xfrm>
            <a:prstGeom prst="rect">
              <a:avLst/>
            </a:prstGeom>
            <a:noFill/>
          </p:spPr>
          <p:txBody>
            <a:bodyPr wrap="square" rtlCol="0">
              <a:spAutoFit/>
            </a:bodyPr>
            <a:lstStyle/>
            <a:p>
              <a:r>
                <a:rPr lang="en-US" sz="1350" dirty="0">
                  <a:solidFill>
                    <a:schemeClr val="accent1">
                      <a:lumMod val="50000"/>
                    </a:schemeClr>
                  </a:solidFill>
                </a:rPr>
                <a:t>PSSE Bus #2</a:t>
              </a:r>
            </a:p>
          </p:txBody>
        </p:sp>
        <p:cxnSp>
          <p:nvCxnSpPr>
            <p:cNvPr id="118" name="Straight Arrow Connector 117"/>
            <p:cNvCxnSpPr/>
            <p:nvPr/>
          </p:nvCxnSpPr>
          <p:spPr>
            <a:xfrm flipV="1">
              <a:off x="7237714" y="4850004"/>
              <a:ext cx="142662" cy="18460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19" name="Rectangle 118"/>
            <p:cNvSpPr/>
            <p:nvPr/>
          </p:nvSpPr>
          <p:spPr>
            <a:xfrm>
              <a:off x="6897253" y="4649911"/>
              <a:ext cx="946169" cy="178492"/>
            </a:xfrm>
            <a:prstGeom prst="rect">
              <a:avLst/>
            </a:prstGeom>
            <a:noFill/>
            <a:ln>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Tree>
    <p:extLst>
      <p:ext uri="{BB962C8B-B14F-4D97-AF65-F5344CB8AC3E}">
        <p14:creationId xmlns:p14="http://schemas.microsoft.com/office/powerpoint/2010/main" val="37740816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Split Bus De-energized Base Case Scenario</a:t>
            </a:r>
            <a:endParaRPr lang="en-US" b="1" dirty="0">
              <a:solidFill>
                <a:schemeClr val="accent1"/>
              </a:solidFill>
            </a:endParaRPr>
          </a:p>
        </p:txBody>
      </p:sp>
      <p:sp>
        <p:nvSpPr>
          <p:cNvPr id="3" name="Content Placeholder 2"/>
          <p:cNvSpPr>
            <a:spLocks noGrp="1"/>
          </p:cNvSpPr>
          <p:nvPr>
            <p:ph idx="1"/>
          </p:nvPr>
        </p:nvSpPr>
        <p:spPr>
          <a:xfrm>
            <a:off x="304800" y="1219200"/>
            <a:ext cx="8534400" cy="1886290"/>
          </a:xfrm>
        </p:spPr>
        <p:txBody>
          <a:bodyPr/>
          <a:lstStyle/>
          <a:p>
            <a:pPr marL="0" indent="0">
              <a:spcBef>
                <a:spcPts val="0"/>
              </a:spcBef>
              <a:spcAft>
                <a:spcPts val="600"/>
              </a:spcAft>
              <a:buNone/>
            </a:pPr>
            <a:r>
              <a:rPr lang="en-US" sz="1600" dirty="0">
                <a:latin typeface="+mj-lt"/>
                <a:ea typeface="MS PGothic" panose="020B0600070205080204" pitchFamily="34" charset="-128"/>
              </a:rPr>
              <a:t>The second example of Hub Bus </a:t>
            </a:r>
            <a:r>
              <a:rPr lang="en-US" sz="1600" dirty="0" smtClean="0">
                <a:latin typeface="+mj-lt"/>
                <a:ea typeface="MS PGothic" panose="020B0600070205080204" pitchFamily="34" charset="-128"/>
              </a:rPr>
              <a:t>price </a:t>
            </a:r>
            <a:r>
              <a:rPr lang="en-US" sz="1600" dirty="0">
                <a:latin typeface="+mj-lt"/>
                <a:ea typeface="MS PGothic" panose="020B0600070205080204" pitchFamily="34" charset="-128"/>
              </a:rPr>
              <a:t>divergence occurs when an Electrical Bus of the Hub Bus is de-energized due to an outage, but there are still energized 345kV connectivity nodes in the station.</a:t>
            </a:r>
            <a:br>
              <a:rPr lang="en-US" sz="1600" dirty="0">
                <a:latin typeface="+mj-lt"/>
                <a:ea typeface="MS PGothic" panose="020B0600070205080204" pitchFamily="34" charset="-128"/>
              </a:rPr>
            </a:br>
            <a:r>
              <a:rPr lang="en-US" sz="1200" dirty="0">
                <a:latin typeface="+mj-lt"/>
                <a:ea typeface="MS PGothic" panose="020B0600070205080204" pitchFamily="34" charset="-128"/>
              </a:rPr>
              <a:t/>
            </a:r>
            <a:br>
              <a:rPr lang="en-US" sz="1200" dirty="0">
                <a:latin typeface="+mj-lt"/>
                <a:ea typeface="MS PGothic" panose="020B0600070205080204" pitchFamily="34" charset="-128"/>
              </a:rPr>
            </a:br>
            <a:endParaRPr lang="en-US" sz="1200" dirty="0">
              <a:latin typeface="+mj-lt"/>
              <a:ea typeface="MS PGothic" panose="020B0600070205080204" pitchFamily="34" charset="-128"/>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grpSp>
        <p:nvGrpSpPr>
          <p:cNvPr id="5" name="Group 4"/>
          <p:cNvGrpSpPr/>
          <p:nvPr/>
        </p:nvGrpSpPr>
        <p:grpSpPr>
          <a:xfrm>
            <a:off x="640080" y="3108960"/>
            <a:ext cx="7886699" cy="2680354"/>
            <a:chOff x="629842" y="2438296"/>
            <a:chExt cx="7886699" cy="2680354"/>
          </a:xfrm>
        </p:grpSpPr>
        <p:sp>
          <p:nvSpPr>
            <p:cNvPr id="70" name="Rectangle 69"/>
            <p:cNvSpPr/>
            <p:nvPr/>
          </p:nvSpPr>
          <p:spPr>
            <a:xfrm>
              <a:off x="696723" y="2736057"/>
              <a:ext cx="3764756" cy="2382593"/>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1" name="Text Placeholder 7"/>
            <p:cNvSpPr txBox="1">
              <a:spLocks/>
            </p:cNvSpPr>
            <p:nvPr/>
          </p:nvSpPr>
          <p:spPr>
            <a:xfrm>
              <a:off x="629842" y="2447945"/>
              <a:ext cx="3868340" cy="288111"/>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500" dirty="0" smtClean="0"/>
                <a:t>Real-Time Station Example – Alpha (345kV)</a:t>
              </a:r>
              <a:endParaRPr lang="en-US" sz="1500" dirty="0"/>
            </a:p>
          </p:txBody>
        </p:sp>
        <p:sp>
          <p:nvSpPr>
            <p:cNvPr id="72" name="Text Placeholder 9"/>
            <p:cNvSpPr txBox="1">
              <a:spLocks/>
            </p:cNvSpPr>
            <p:nvPr/>
          </p:nvSpPr>
          <p:spPr>
            <a:xfrm>
              <a:off x="4629150" y="2438296"/>
              <a:ext cx="3887391" cy="29776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dirty="0">
                  <a:solidFill>
                    <a:schemeClr val="tx2"/>
                  </a:solidFill>
                </a:rPr>
                <a:t>DAM PSSE Station Example – Alpha (345kV)</a:t>
              </a:r>
            </a:p>
          </p:txBody>
        </p:sp>
        <p:cxnSp>
          <p:nvCxnSpPr>
            <p:cNvPr id="73" name="Straight Connector 72"/>
            <p:cNvCxnSpPr/>
            <p:nvPr/>
          </p:nvCxnSpPr>
          <p:spPr>
            <a:xfrm>
              <a:off x="1324344" y="4590743"/>
              <a:ext cx="2342408" cy="0"/>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74" name="Straight Connector 73"/>
            <p:cNvCxnSpPr/>
            <p:nvPr/>
          </p:nvCxnSpPr>
          <p:spPr>
            <a:xfrm flipH="1" flipV="1">
              <a:off x="3457679" y="3756195"/>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H="1" flipV="1">
              <a:off x="1528720" y="3765683"/>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H="1">
              <a:off x="1528719" y="3756195"/>
              <a:ext cx="1928960" cy="94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flipV="1">
              <a:off x="3457678" y="3076728"/>
              <a:ext cx="0" cy="67946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flipV="1">
              <a:off x="1528719" y="3076729"/>
              <a:ext cx="1" cy="699316"/>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1215533" y="2736057"/>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80" name="TextBox 79"/>
            <p:cNvSpPr txBox="1"/>
            <p:nvPr/>
          </p:nvSpPr>
          <p:spPr>
            <a:xfrm>
              <a:off x="3016147" y="2736876"/>
              <a:ext cx="1022453" cy="300082"/>
            </a:xfrm>
            <a:prstGeom prst="rect">
              <a:avLst/>
            </a:prstGeom>
            <a:noFill/>
          </p:spPr>
          <p:txBody>
            <a:bodyPr wrap="square" rtlCol="0">
              <a:spAutoFit/>
            </a:bodyPr>
            <a:lstStyle/>
            <a:p>
              <a:r>
                <a:rPr lang="en-US" sz="1350" dirty="0">
                  <a:solidFill>
                    <a:schemeClr val="accent1">
                      <a:lumMod val="50000"/>
                    </a:schemeClr>
                  </a:solidFill>
                </a:rPr>
                <a:t>Station C</a:t>
              </a:r>
            </a:p>
          </p:txBody>
        </p:sp>
        <p:sp>
          <p:nvSpPr>
            <p:cNvPr id="81" name="TextBox 80"/>
            <p:cNvSpPr txBox="1"/>
            <p:nvPr/>
          </p:nvSpPr>
          <p:spPr>
            <a:xfrm>
              <a:off x="1148071" y="4785328"/>
              <a:ext cx="2052329" cy="300082"/>
            </a:xfrm>
            <a:prstGeom prst="rect">
              <a:avLst/>
            </a:prstGeom>
            <a:noFill/>
          </p:spPr>
          <p:txBody>
            <a:bodyPr wrap="square" rtlCol="0">
              <a:spAutoFit/>
            </a:bodyPr>
            <a:lstStyle/>
            <a:p>
              <a:r>
                <a:rPr lang="en-US" sz="1350" dirty="0">
                  <a:solidFill>
                    <a:schemeClr val="accent1">
                      <a:lumMod val="50000"/>
                    </a:schemeClr>
                  </a:solidFill>
                </a:rPr>
                <a:t>Electrical Bus - Alpha_1</a:t>
              </a:r>
            </a:p>
          </p:txBody>
        </p:sp>
        <p:cxnSp>
          <p:nvCxnSpPr>
            <p:cNvPr id="82" name="Straight Arrow Connector 81"/>
            <p:cNvCxnSpPr/>
            <p:nvPr/>
          </p:nvCxnSpPr>
          <p:spPr>
            <a:xfrm flipV="1">
              <a:off x="2428583" y="4684366"/>
              <a:ext cx="143697" cy="158297"/>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83" name="Rectangle 82"/>
            <p:cNvSpPr/>
            <p:nvPr/>
          </p:nvSpPr>
          <p:spPr>
            <a:xfrm>
              <a:off x="1215533" y="4499763"/>
              <a:ext cx="2565385" cy="184603"/>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4" name="Rectangle 83"/>
            <p:cNvSpPr/>
            <p:nvPr/>
          </p:nvSpPr>
          <p:spPr>
            <a:xfrm>
              <a:off x="1509073" y="3748537"/>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5" name="Rectangle 84"/>
            <p:cNvSpPr/>
            <p:nvPr/>
          </p:nvSpPr>
          <p:spPr>
            <a:xfrm>
              <a:off x="3438032" y="3737674"/>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6" name="Rectangle 85"/>
            <p:cNvSpPr/>
            <p:nvPr/>
          </p:nvSpPr>
          <p:spPr>
            <a:xfrm>
              <a:off x="1509073" y="3201016"/>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7" name="Rectangle 86"/>
            <p:cNvSpPr/>
            <p:nvPr/>
          </p:nvSpPr>
          <p:spPr>
            <a:xfrm>
              <a:off x="3438032" y="3201016"/>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8" name="Rectangle 87"/>
            <p:cNvSpPr/>
            <p:nvPr/>
          </p:nvSpPr>
          <p:spPr>
            <a:xfrm>
              <a:off x="1454872" y="3420574"/>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9" name="Rectangle 88"/>
            <p:cNvSpPr/>
            <p:nvPr/>
          </p:nvSpPr>
          <p:spPr>
            <a:xfrm>
              <a:off x="1449638" y="4108780"/>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0" name="Rectangle 89"/>
            <p:cNvSpPr/>
            <p:nvPr/>
          </p:nvSpPr>
          <p:spPr>
            <a:xfrm>
              <a:off x="3383832" y="3413197"/>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1" name="Rectangle 90"/>
            <p:cNvSpPr/>
            <p:nvPr/>
          </p:nvSpPr>
          <p:spPr>
            <a:xfrm>
              <a:off x="2419144" y="3693094"/>
              <a:ext cx="153136" cy="139777"/>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2" name="Rectangle 91"/>
            <p:cNvSpPr/>
            <p:nvPr/>
          </p:nvSpPr>
          <p:spPr>
            <a:xfrm>
              <a:off x="3378596" y="4113228"/>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3" name="Rectangle 92"/>
            <p:cNvSpPr/>
            <p:nvPr/>
          </p:nvSpPr>
          <p:spPr>
            <a:xfrm>
              <a:off x="4665854" y="2736056"/>
              <a:ext cx="3764756" cy="2382594"/>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94" name="Straight Connector 93"/>
            <p:cNvCxnSpPr/>
            <p:nvPr/>
          </p:nvCxnSpPr>
          <p:spPr>
            <a:xfrm>
              <a:off x="5465225" y="3926245"/>
              <a:ext cx="2318004" cy="0"/>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95" name="Straight Arrow Connector 94"/>
            <p:cNvCxnSpPr/>
            <p:nvPr/>
          </p:nvCxnSpPr>
          <p:spPr>
            <a:xfrm flipH="1" flipV="1">
              <a:off x="7338868" y="3549694"/>
              <a:ext cx="8231" cy="376551"/>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flipH="1" flipV="1">
              <a:off x="5898688" y="3549694"/>
              <a:ext cx="5331" cy="383703"/>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97" name="TextBox 96"/>
            <p:cNvSpPr txBox="1"/>
            <p:nvPr/>
          </p:nvSpPr>
          <p:spPr>
            <a:xfrm>
              <a:off x="6930562" y="3254611"/>
              <a:ext cx="1347975" cy="300082"/>
            </a:xfrm>
            <a:prstGeom prst="rect">
              <a:avLst/>
            </a:prstGeom>
            <a:noFill/>
          </p:spPr>
          <p:txBody>
            <a:bodyPr wrap="square" rtlCol="0">
              <a:spAutoFit/>
            </a:bodyPr>
            <a:lstStyle/>
            <a:p>
              <a:r>
                <a:rPr lang="en-US" sz="1350" dirty="0">
                  <a:solidFill>
                    <a:schemeClr val="accent1">
                      <a:lumMod val="50000"/>
                    </a:schemeClr>
                  </a:solidFill>
                </a:rPr>
                <a:t>Station C</a:t>
              </a:r>
            </a:p>
          </p:txBody>
        </p:sp>
        <p:sp>
          <p:nvSpPr>
            <p:cNvPr id="98" name="TextBox 97"/>
            <p:cNvSpPr txBox="1"/>
            <p:nvPr/>
          </p:nvSpPr>
          <p:spPr>
            <a:xfrm>
              <a:off x="5487092" y="3257503"/>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99" name="TextBox 98"/>
            <p:cNvSpPr txBox="1"/>
            <p:nvPr/>
          </p:nvSpPr>
          <p:spPr>
            <a:xfrm>
              <a:off x="5321088" y="4176820"/>
              <a:ext cx="2840740" cy="300082"/>
            </a:xfrm>
            <a:prstGeom prst="rect">
              <a:avLst/>
            </a:prstGeom>
            <a:noFill/>
          </p:spPr>
          <p:txBody>
            <a:bodyPr wrap="square" rtlCol="0">
              <a:spAutoFit/>
            </a:bodyPr>
            <a:lstStyle/>
            <a:p>
              <a:r>
                <a:rPr lang="en-US" sz="1350" dirty="0">
                  <a:solidFill>
                    <a:schemeClr val="accent1">
                      <a:lumMod val="50000"/>
                    </a:schemeClr>
                  </a:solidFill>
                </a:rPr>
                <a:t>PSSE Bus #1 in Station Alpha</a:t>
              </a:r>
            </a:p>
          </p:txBody>
        </p:sp>
        <p:cxnSp>
          <p:nvCxnSpPr>
            <p:cNvPr id="100" name="Straight Arrow Connector 99"/>
            <p:cNvCxnSpPr/>
            <p:nvPr/>
          </p:nvCxnSpPr>
          <p:spPr>
            <a:xfrm flipV="1">
              <a:off x="6527933" y="4029754"/>
              <a:ext cx="142662" cy="18460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01" name="Rectangle 100"/>
            <p:cNvSpPr/>
            <p:nvPr/>
          </p:nvSpPr>
          <p:spPr>
            <a:xfrm>
              <a:off x="5386639" y="3834931"/>
              <a:ext cx="2463441" cy="178492"/>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Tree>
    <p:extLst>
      <p:ext uri="{BB962C8B-B14F-4D97-AF65-F5344CB8AC3E}">
        <p14:creationId xmlns:p14="http://schemas.microsoft.com/office/powerpoint/2010/main" val="41311306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Split Bus De-energized Base Case Scenario</a:t>
            </a:r>
            <a:endParaRPr lang="en-US" b="1" dirty="0">
              <a:solidFill>
                <a:schemeClr val="accent1"/>
              </a:solidFill>
            </a:endParaRPr>
          </a:p>
        </p:txBody>
      </p:sp>
      <p:sp>
        <p:nvSpPr>
          <p:cNvPr id="3" name="Content Placeholder 2"/>
          <p:cNvSpPr>
            <a:spLocks noGrp="1"/>
          </p:cNvSpPr>
          <p:nvPr>
            <p:ph idx="1"/>
          </p:nvPr>
        </p:nvSpPr>
        <p:spPr>
          <a:xfrm>
            <a:off x="304800" y="1219200"/>
            <a:ext cx="8534400" cy="1886290"/>
          </a:xfrm>
        </p:spPr>
        <p:txBody>
          <a:bodyPr/>
          <a:lstStyle/>
          <a:p>
            <a:pPr marL="0" indent="0">
              <a:spcBef>
                <a:spcPts val="0"/>
              </a:spcBef>
              <a:spcAft>
                <a:spcPts val="600"/>
              </a:spcAft>
              <a:buNone/>
            </a:pPr>
            <a:r>
              <a:rPr lang="en-US" sz="1600" dirty="0">
                <a:latin typeface="+mj-lt"/>
                <a:ea typeface="MS PGothic" panose="020B0600070205080204" pitchFamily="34" charset="-128"/>
              </a:rPr>
              <a:t>The second example of Hub Bus </a:t>
            </a:r>
            <a:r>
              <a:rPr lang="en-US" sz="1600" dirty="0" smtClean="0">
                <a:latin typeface="+mj-lt"/>
                <a:ea typeface="MS PGothic" panose="020B0600070205080204" pitchFamily="34" charset="-128"/>
              </a:rPr>
              <a:t>price </a:t>
            </a:r>
            <a:r>
              <a:rPr lang="en-US" sz="1600" dirty="0">
                <a:latin typeface="+mj-lt"/>
                <a:ea typeface="MS PGothic" panose="020B0600070205080204" pitchFamily="34" charset="-128"/>
              </a:rPr>
              <a:t>divergence occurs when an Electrical Bus of the Hub Bus is de-energized due to an outage, but there are still energized 345kV connectivity nodes in the station</a:t>
            </a:r>
            <a:r>
              <a:rPr lang="en-US" sz="1600" dirty="0" smtClean="0">
                <a:latin typeface="+mj-lt"/>
                <a:ea typeface="MS PGothic" panose="020B0600070205080204" pitchFamily="34" charset="-128"/>
              </a:rPr>
              <a:t>.</a:t>
            </a:r>
          </a:p>
          <a:p>
            <a:pPr marL="0" indent="0">
              <a:spcBef>
                <a:spcPts val="0"/>
              </a:spcBef>
              <a:spcAft>
                <a:spcPts val="600"/>
              </a:spcAft>
              <a:buNone/>
            </a:pPr>
            <a:r>
              <a:rPr lang="en-US" sz="1600" dirty="0">
                <a:latin typeface="+mj-lt"/>
                <a:ea typeface="MS PGothic" panose="020B0600070205080204" pitchFamily="34" charset="-128"/>
              </a:rPr>
              <a:t>De-energized Electrical Bus Impact</a:t>
            </a:r>
            <a:r>
              <a:rPr lang="en-US" sz="1600" dirty="0" smtClean="0">
                <a:latin typeface="+mj-lt"/>
                <a:ea typeface="MS PGothic" panose="020B0600070205080204" pitchFamily="34" charset="-128"/>
              </a:rPr>
              <a:t>:</a:t>
            </a:r>
          </a:p>
          <a:p>
            <a:pPr>
              <a:spcBef>
                <a:spcPts val="0"/>
              </a:spcBef>
              <a:spcAft>
                <a:spcPts val="600"/>
              </a:spcAft>
            </a:pPr>
            <a:r>
              <a:rPr lang="en-US" sz="1600" dirty="0" smtClean="0">
                <a:latin typeface="+mj-lt"/>
                <a:ea typeface="MS PGothic" panose="020B0600070205080204" pitchFamily="34" charset="-128"/>
              </a:rPr>
              <a:t>Real-Time Hub </a:t>
            </a:r>
            <a:r>
              <a:rPr lang="en-US" sz="1600" dirty="0">
                <a:latin typeface="+mj-lt"/>
                <a:ea typeface="MS PGothic" panose="020B0600070205080204" pitchFamily="34" charset="-128"/>
              </a:rPr>
              <a:t>calculation does not include Hub Buses with zero energized Electrical Buses</a:t>
            </a:r>
            <a:r>
              <a:rPr lang="en-US" sz="1600" dirty="0" smtClean="0">
                <a:latin typeface="+mj-lt"/>
                <a:ea typeface="MS PGothic" panose="020B0600070205080204" pitchFamily="34" charset="-128"/>
              </a:rPr>
              <a:t>. Hub </a:t>
            </a:r>
            <a:r>
              <a:rPr lang="en-US" sz="1600" dirty="0">
                <a:latin typeface="+mj-lt"/>
                <a:ea typeface="MS PGothic" panose="020B0600070205080204" pitchFamily="34" charset="-128"/>
              </a:rPr>
              <a:t>Bus Alpha </a:t>
            </a:r>
            <a:r>
              <a:rPr lang="en-US" sz="1600" u="sng" dirty="0">
                <a:latin typeface="+mj-lt"/>
                <a:ea typeface="MS PGothic" panose="020B0600070205080204" pitchFamily="34" charset="-128"/>
              </a:rPr>
              <a:t>will not</a:t>
            </a:r>
            <a:r>
              <a:rPr lang="en-US" sz="1600" dirty="0">
                <a:latin typeface="+mj-lt"/>
                <a:ea typeface="MS PGothic" panose="020B0600070205080204" pitchFamily="34" charset="-128"/>
              </a:rPr>
              <a:t> be used </a:t>
            </a:r>
            <a:r>
              <a:rPr lang="en-US" sz="1600" dirty="0" smtClean="0">
                <a:latin typeface="+mj-lt"/>
                <a:ea typeface="MS PGothic" panose="020B0600070205080204" pitchFamily="34" charset="-128"/>
              </a:rPr>
              <a:t>at all in </a:t>
            </a:r>
            <a:r>
              <a:rPr lang="en-US" sz="1600" dirty="0">
                <a:latin typeface="+mj-lt"/>
                <a:ea typeface="MS PGothic" panose="020B0600070205080204" pitchFamily="34" charset="-128"/>
              </a:rPr>
              <a:t>the price calculation of HUB_1.</a:t>
            </a:r>
            <a:br>
              <a:rPr lang="en-US" sz="1600" dirty="0">
                <a:latin typeface="+mj-lt"/>
                <a:ea typeface="MS PGothic" panose="020B0600070205080204" pitchFamily="34" charset="-128"/>
              </a:rPr>
            </a:br>
            <a:r>
              <a:rPr lang="en-US" sz="1600" dirty="0">
                <a:latin typeface="+mj-lt"/>
                <a:ea typeface="MS PGothic" panose="020B0600070205080204" pitchFamily="34" charset="-128"/>
              </a:rPr>
              <a:t/>
            </a:r>
            <a:br>
              <a:rPr lang="en-US" sz="1600" dirty="0">
                <a:latin typeface="+mj-lt"/>
                <a:ea typeface="MS PGothic" panose="020B0600070205080204" pitchFamily="34" charset="-128"/>
              </a:rPr>
            </a:br>
            <a:r>
              <a:rPr lang="en-US" sz="1200" dirty="0">
                <a:latin typeface="+mj-lt"/>
                <a:ea typeface="MS PGothic" panose="020B0600070205080204" pitchFamily="34" charset="-128"/>
              </a:rPr>
              <a:t/>
            </a:r>
            <a:br>
              <a:rPr lang="en-US" sz="1200" dirty="0">
                <a:latin typeface="+mj-lt"/>
                <a:ea typeface="MS PGothic" panose="020B0600070205080204" pitchFamily="34" charset="-128"/>
              </a:rPr>
            </a:br>
            <a:endParaRPr lang="en-US" sz="1200" dirty="0">
              <a:latin typeface="+mj-lt"/>
              <a:ea typeface="MS PGothic" panose="020B0600070205080204" pitchFamily="34" charset="-128"/>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grpSp>
        <p:nvGrpSpPr>
          <p:cNvPr id="10" name="Group 9"/>
          <p:cNvGrpSpPr/>
          <p:nvPr/>
        </p:nvGrpSpPr>
        <p:grpSpPr>
          <a:xfrm>
            <a:off x="640080" y="3108960"/>
            <a:ext cx="7886699" cy="3104507"/>
            <a:chOff x="629842" y="3067693"/>
            <a:chExt cx="7886699" cy="3104507"/>
          </a:xfrm>
        </p:grpSpPr>
        <p:sp>
          <p:nvSpPr>
            <p:cNvPr id="38" name="Rectangle 37"/>
            <p:cNvSpPr/>
            <p:nvPr/>
          </p:nvSpPr>
          <p:spPr>
            <a:xfrm>
              <a:off x="4665854" y="3388658"/>
              <a:ext cx="3764756" cy="2382594"/>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69" name="Straight Connector 68"/>
            <p:cNvCxnSpPr/>
            <p:nvPr/>
          </p:nvCxnSpPr>
          <p:spPr>
            <a:xfrm>
              <a:off x="5487092" y="4566728"/>
              <a:ext cx="2294630" cy="326"/>
            </a:xfrm>
            <a:prstGeom prst="line">
              <a:avLst/>
            </a:prstGeom>
            <a:ln w="28575"/>
          </p:spPr>
          <p:style>
            <a:lnRef idx="3">
              <a:schemeClr val="accent1"/>
            </a:lnRef>
            <a:fillRef idx="0">
              <a:schemeClr val="accent1"/>
            </a:fillRef>
            <a:effectRef idx="2">
              <a:schemeClr val="accent1"/>
            </a:effectRef>
            <a:fontRef idx="minor">
              <a:schemeClr val="tx1"/>
            </a:fontRef>
          </p:style>
        </p:cxnSp>
        <p:sp>
          <p:nvSpPr>
            <p:cNvPr id="39" name="TextBox 38"/>
            <p:cNvSpPr txBox="1"/>
            <p:nvPr/>
          </p:nvSpPr>
          <p:spPr>
            <a:xfrm>
              <a:off x="6087576" y="4817303"/>
              <a:ext cx="2074252" cy="300082"/>
            </a:xfrm>
            <a:prstGeom prst="rect">
              <a:avLst/>
            </a:prstGeom>
            <a:noFill/>
          </p:spPr>
          <p:txBody>
            <a:bodyPr wrap="square" rtlCol="0">
              <a:spAutoFit/>
            </a:bodyPr>
            <a:lstStyle/>
            <a:p>
              <a:r>
                <a:rPr lang="en-US" sz="1350" dirty="0">
                  <a:solidFill>
                    <a:schemeClr val="accent1">
                      <a:lumMod val="50000"/>
                    </a:schemeClr>
                  </a:solidFill>
                </a:rPr>
                <a:t>PSSE Bus #1</a:t>
              </a:r>
            </a:p>
          </p:txBody>
        </p:sp>
        <p:sp>
          <p:nvSpPr>
            <p:cNvPr id="40" name="Rectangle 39"/>
            <p:cNvSpPr/>
            <p:nvPr/>
          </p:nvSpPr>
          <p:spPr>
            <a:xfrm>
              <a:off x="696723" y="3376540"/>
              <a:ext cx="3764756" cy="2382593"/>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1" name="Text Placeholder 7"/>
            <p:cNvSpPr txBox="1">
              <a:spLocks/>
            </p:cNvSpPr>
            <p:nvPr/>
          </p:nvSpPr>
          <p:spPr>
            <a:xfrm>
              <a:off x="629842" y="3067693"/>
              <a:ext cx="3868340" cy="308846"/>
            </a:xfrm>
            <a:prstGeom prst="rect">
              <a:avLst/>
            </a:prstGeom>
          </p:spPr>
          <p:txBody>
            <a:bodyPr>
              <a:normAutofit fontScale="92500"/>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500" dirty="0" smtClean="0"/>
                <a:t>Real-Time Station Example – Alpha (345kV)</a:t>
              </a:r>
              <a:endParaRPr lang="en-US" sz="1500" dirty="0"/>
            </a:p>
          </p:txBody>
        </p:sp>
        <p:sp>
          <p:nvSpPr>
            <p:cNvPr id="42" name="Text Placeholder 9"/>
            <p:cNvSpPr txBox="1">
              <a:spLocks/>
            </p:cNvSpPr>
            <p:nvPr/>
          </p:nvSpPr>
          <p:spPr>
            <a:xfrm>
              <a:off x="4629150" y="3097092"/>
              <a:ext cx="3887391" cy="33190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dirty="0">
                  <a:solidFill>
                    <a:schemeClr val="tx2"/>
                  </a:solidFill>
                </a:rPr>
                <a:t>DAM PSSE Station Example – Alpha (345kV)</a:t>
              </a:r>
            </a:p>
          </p:txBody>
        </p:sp>
        <p:cxnSp>
          <p:nvCxnSpPr>
            <p:cNvPr id="43" name="Straight Connector 42"/>
            <p:cNvCxnSpPr/>
            <p:nvPr/>
          </p:nvCxnSpPr>
          <p:spPr>
            <a:xfrm>
              <a:off x="1324344" y="5231226"/>
              <a:ext cx="2342408" cy="0"/>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44" name="Straight Connector 43"/>
            <p:cNvCxnSpPr/>
            <p:nvPr/>
          </p:nvCxnSpPr>
          <p:spPr>
            <a:xfrm flipH="1" flipV="1">
              <a:off x="3457679" y="4396678"/>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flipV="1">
              <a:off x="1528720" y="4406166"/>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a:off x="1528719" y="4396678"/>
              <a:ext cx="1928960" cy="94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V="1">
              <a:off x="3457678" y="3717211"/>
              <a:ext cx="0" cy="67946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1449638" y="4741860"/>
              <a:ext cx="158162" cy="140596"/>
            </a:xfrm>
            <a:prstGeom prst="rect">
              <a:avLst/>
            </a:prstGeom>
            <a:solidFill>
              <a:schemeClr val="accent1">
                <a:lumMod val="20000"/>
                <a:lumOff val="8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49" name="Straight Arrow Connector 48"/>
            <p:cNvCxnSpPr/>
            <p:nvPr/>
          </p:nvCxnSpPr>
          <p:spPr>
            <a:xfrm flipV="1">
              <a:off x="1528719" y="3717212"/>
              <a:ext cx="1" cy="699316"/>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1215533" y="3376540"/>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51" name="TextBox 50"/>
            <p:cNvSpPr txBox="1"/>
            <p:nvPr/>
          </p:nvSpPr>
          <p:spPr>
            <a:xfrm>
              <a:off x="3016147" y="3377359"/>
              <a:ext cx="946253" cy="300082"/>
            </a:xfrm>
            <a:prstGeom prst="rect">
              <a:avLst/>
            </a:prstGeom>
            <a:noFill/>
          </p:spPr>
          <p:txBody>
            <a:bodyPr wrap="square" rtlCol="0">
              <a:spAutoFit/>
            </a:bodyPr>
            <a:lstStyle/>
            <a:p>
              <a:r>
                <a:rPr lang="en-US" sz="1350" dirty="0">
                  <a:solidFill>
                    <a:schemeClr val="accent1">
                      <a:lumMod val="50000"/>
                    </a:schemeClr>
                  </a:solidFill>
                </a:rPr>
                <a:t>Station C</a:t>
              </a:r>
            </a:p>
          </p:txBody>
        </p:sp>
        <p:sp>
          <p:nvSpPr>
            <p:cNvPr id="52" name="TextBox 51"/>
            <p:cNvSpPr txBox="1"/>
            <p:nvPr/>
          </p:nvSpPr>
          <p:spPr>
            <a:xfrm>
              <a:off x="1148071" y="5425811"/>
              <a:ext cx="2230526" cy="300082"/>
            </a:xfrm>
            <a:prstGeom prst="rect">
              <a:avLst/>
            </a:prstGeom>
            <a:noFill/>
          </p:spPr>
          <p:txBody>
            <a:bodyPr wrap="square" rtlCol="0">
              <a:spAutoFit/>
            </a:bodyPr>
            <a:lstStyle/>
            <a:p>
              <a:r>
                <a:rPr lang="en-US" sz="1350" dirty="0">
                  <a:solidFill>
                    <a:schemeClr val="accent1">
                      <a:lumMod val="50000"/>
                    </a:schemeClr>
                  </a:solidFill>
                </a:rPr>
                <a:t>Electrical Bus - Alpha_1</a:t>
              </a:r>
            </a:p>
          </p:txBody>
        </p:sp>
        <p:cxnSp>
          <p:nvCxnSpPr>
            <p:cNvPr id="53" name="Straight Arrow Connector 52"/>
            <p:cNvCxnSpPr/>
            <p:nvPr/>
          </p:nvCxnSpPr>
          <p:spPr>
            <a:xfrm flipV="1">
              <a:off x="2428583" y="5324849"/>
              <a:ext cx="143697" cy="158297"/>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flipH="1" flipV="1">
              <a:off x="7338868" y="4190177"/>
              <a:ext cx="8231" cy="376551"/>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flipH="1" flipV="1">
              <a:off x="5898688" y="4190177"/>
              <a:ext cx="5331" cy="383703"/>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6930562" y="3895094"/>
              <a:ext cx="1347975" cy="300082"/>
            </a:xfrm>
            <a:prstGeom prst="rect">
              <a:avLst/>
            </a:prstGeom>
            <a:noFill/>
          </p:spPr>
          <p:txBody>
            <a:bodyPr wrap="square" rtlCol="0">
              <a:spAutoFit/>
            </a:bodyPr>
            <a:lstStyle/>
            <a:p>
              <a:r>
                <a:rPr lang="en-US" sz="1350" dirty="0">
                  <a:solidFill>
                    <a:schemeClr val="accent1">
                      <a:lumMod val="50000"/>
                    </a:schemeClr>
                  </a:solidFill>
                </a:rPr>
                <a:t>Station C</a:t>
              </a:r>
            </a:p>
          </p:txBody>
        </p:sp>
        <p:sp>
          <p:nvSpPr>
            <p:cNvPr id="58" name="TextBox 57"/>
            <p:cNvSpPr txBox="1"/>
            <p:nvPr/>
          </p:nvSpPr>
          <p:spPr>
            <a:xfrm>
              <a:off x="5487092" y="3897986"/>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59" name="Rectangle 58"/>
            <p:cNvSpPr/>
            <p:nvPr/>
          </p:nvSpPr>
          <p:spPr>
            <a:xfrm>
              <a:off x="1215533" y="5140246"/>
              <a:ext cx="2565385" cy="184603"/>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0" name="Rectangle 59"/>
            <p:cNvSpPr/>
            <p:nvPr/>
          </p:nvSpPr>
          <p:spPr>
            <a:xfrm>
              <a:off x="1509073" y="4389020"/>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1" name="Rectangle 60"/>
            <p:cNvSpPr/>
            <p:nvPr/>
          </p:nvSpPr>
          <p:spPr>
            <a:xfrm>
              <a:off x="3438032" y="4378157"/>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2" name="Rectangle 61"/>
            <p:cNvSpPr/>
            <p:nvPr/>
          </p:nvSpPr>
          <p:spPr>
            <a:xfrm>
              <a:off x="1509073" y="3841499"/>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3" name="Rectangle 62"/>
            <p:cNvSpPr/>
            <p:nvPr/>
          </p:nvSpPr>
          <p:spPr>
            <a:xfrm>
              <a:off x="3438032" y="3841499"/>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mc:AlternateContent xmlns:mc="http://schemas.openxmlformats.org/markup-compatibility/2006" xmlns:a14="http://schemas.microsoft.com/office/drawing/2010/main">
          <mc:Choice Requires="a14">
            <p:sp>
              <p:nvSpPr>
                <p:cNvPr id="64" name="TextBox 63"/>
                <p:cNvSpPr txBox="1"/>
                <p:nvPr/>
              </p:nvSpPr>
              <p:spPr>
                <a:xfrm>
                  <a:off x="696723" y="5756702"/>
                  <a:ext cx="3764756" cy="41549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050" i="1" dirty="0">
                            <a:latin typeface="Cambria Math" panose="02040503050406030204" pitchFamily="18" charset="0"/>
                          </a:rPr>
                          <m:t>𝐻𝑢𝑏</m:t>
                        </m:r>
                        <m:r>
                          <a:rPr lang="en-US" sz="1050" i="1" dirty="0">
                            <a:latin typeface="Cambria Math" panose="02040503050406030204" pitchFamily="18" charset="0"/>
                          </a:rPr>
                          <m:t> </m:t>
                        </m:r>
                        <m:r>
                          <a:rPr lang="en-US" sz="1050" i="1" dirty="0">
                            <a:latin typeface="Cambria Math" panose="02040503050406030204" pitchFamily="18" charset="0"/>
                          </a:rPr>
                          <m:t>𝐵𝑢𝑠</m:t>
                        </m:r>
                        <m:r>
                          <a:rPr lang="en-US" sz="1050" i="1" dirty="0">
                            <a:latin typeface="Cambria Math" panose="02040503050406030204" pitchFamily="18" charset="0"/>
                          </a:rPr>
                          <m:t> </m:t>
                        </m:r>
                        <m:r>
                          <a:rPr lang="en-US" sz="1050" i="1" dirty="0">
                            <a:latin typeface="Cambria Math" panose="02040503050406030204" pitchFamily="18" charset="0"/>
                          </a:rPr>
                          <m:t>𝐴𝑙𝑝h𝑎</m:t>
                        </m:r>
                        <m:r>
                          <a:rPr lang="en-US" sz="1050" i="1" dirty="0">
                            <a:latin typeface="Cambria Math" panose="02040503050406030204" pitchFamily="18" charset="0"/>
                          </a:rPr>
                          <m:t> </m:t>
                        </m:r>
                        <m:r>
                          <a:rPr lang="en-US" sz="1050" i="1" dirty="0">
                            <a:latin typeface="Cambria Math" panose="02040503050406030204" pitchFamily="18" charset="0"/>
                          </a:rPr>
                          <m:t>𝐿𝑀𝑃</m:t>
                        </m:r>
                        <m:r>
                          <a:rPr lang="en-US" sz="1050" i="1" dirty="0">
                            <a:latin typeface="Cambria Math" panose="02040503050406030204" pitchFamily="18" charset="0"/>
                          </a:rPr>
                          <m:t> =</m:t>
                        </m:r>
                        <m:r>
                          <a:rPr lang="en-US" sz="1050" i="1" dirty="0">
                            <a:latin typeface="Cambria Math" panose="02040503050406030204" pitchFamily="18" charset="0"/>
                          </a:rPr>
                          <m:t>𝑁</m:t>
                        </m:r>
                        <m:r>
                          <a:rPr lang="en-US" sz="1050" i="1" dirty="0">
                            <a:latin typeface="Cambria Math" panose="02040503050406030204" pitchFamily="18" charset="0"/>
                          </a:rPr>
                          <m:t>/</m:t>
                        </m:r>
                        <m:r>
                          <a:rPr lang="en-US" sz="1050" i="1" dirty="0">
                            <a:latin typeface="Cambria Math" panose="02040503050406030204" pitchFamily="18" charset="0"/>
                          </a:rPr>
                          <m:t>𝐴</m:t>
                        </m:r>
                      </m:oMath>
                    </m:oMathPara>
                  </a14:m>
                  <a:endParaRPr lang="en-US" sz="1050" dirty="0"/>
                </a:p>
                <a:p>
                  <a:endParaRPr lang="en-US" sz="1050" dirty="0"/>
                </a:p>
              </p:txBody>
            </p:sp>
          </mc:Choice>
          <mc:Fallback xmlns="">
            <p:sp>
              <p:nvSpPr>
                <p:cNvPr id="64" name="TextBox 63"/>
                <p:cNvSpPr txBox="1">
                  <a:spLocks noRot="1" noChangeAspect="1" noMove="1" noResize="1" noEditPoints="1" noAdjustHandles="1" noChangeArrowheads="1" noChangeShapeType="1" noTextEdit="1"/>
                </p:cNvSpPr>
                <p:nvPr/>
              </p:nvSpPr>
              <p:spPr>
                <a:xfrm>
                  <a:off x="696723" y="5756702"/>
                  <a:ext cx="3764756" cy="415498"/>
                </a:xfrm>
                <a:prstGeom prst="rect">
                  <a:avLst/>
                </a:prstGeom>
                <a:blipFill rotWithShape="0">
                  <a:blip r:embed="rId3"/>
                  <a:stretch>
                    <a:fillRect/>
                  </a:stretch>
                </a:blipFill>
              </p:spPr>
              <p:txBody>
                <a:bodyPr/>
                <a:lstStyle/>
                <a:p>
                  <a:r>
                    <a:rPr lang="en-US">
                      <a:noFill/>
                    </a:rPr>
                    <a:t> </a:t>
                  </a:r>
                </a:p>
              </p:txBody>
            </p:sp>
          </mc:Fallback>
        </mc:AlternateContent>
        <p:sp>
          <p:nvSpPr>
            <p:cNvPr id="65" name="Rectangle 64"/>
            <p:cNvSpPr/>
            <p:nvPr/>
          </p:nvSpPr>
          <p:spPr>
            <a:xfrm>
              <a:off x="1454872" y="4061057"/>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6" name="Rectangle 65"/>
            <p:cNvSpPr/>
            <p:nvPr/>
          </p:nvSpPr>
          <p:spPr>
            <a:xfrm>
              <a:off x="3383832" y="4053680"/>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7" name="Rectangle 66"/>
            <p:cNvSpPr/>
            <p:nvPr/>
          </p:nvSpPr>
          <p:spPr>
            <a:xfrm>
              <a:off x="3378597" y="4752092"/>
              <a:ext cx="158162" cy="140596"/>
            </a:xfrm>
            <a:prstGeom prst="rect">
              <a:avLst/>
            </a:prstGeom>
            <a:solidFill>
              <a:schemeClr val="accent1">
                <a:lumMod val="20000"/>
                <a:lumOff val="8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68" name="Straight Connector 67"/>
            <p:cNvCxnSpPr/>
            <p:nvPr/>
          </p:nvCxnSpPr>
          <p:spPr>
            <a:xfrm flipH="1">
              <a:off x="3383832" y="4742605"/>
              <a:ext cx="158162" cy="140596"/>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flipH="1">
              <a:off x="1464103" y="4732156"/>
              <a:ext cx="143697" cy="14925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6166163" y="5242782"/>
              <a:ext cx="840140" cy="0"/>
            </a:xfrm>
            <a:prstGeom prst="line">
              <a:avLst/>
            </a:prstGeom>
            <a:ln w="28575">
              <a:solidFill>
                <a:schemeClr val="bg1">
                  <a:lumMod val="75000"/>
                </a:schemeClr>
              </a:solidFill>
              <a:prstDash val="solid"/>
            </a:ln>
          </p:spPr>
          <p:style>
            <a:lnRef idx="3">
              <a:schemeClr val="accent1"/>
            </a:lnRef>
            <a:fillRef idx="0">
              <a:schemeClr val="accent1"/>
            </a:fillRef>
            <a:effectRef idx="2">
              <a:schemeClr val="accent1"/>
            </a:effectRef>
            <a:fontRef idx="minor">
              <a:schemeClr val="tx1"/>
            </a:fontRef>
          </p:style>
        </p:cxnSp>
        <p:sp>
          <p:nvSpPr>
            <p:cNvPr id="104" name="TextBox 103"/>
            <p:cNvSpPr txBox="1"/>
            <p:nvPr/>
          </p:nvSpPr>
          <p:spPr>
            <a:xfrm>
              <a:off x="6087577" y="5493356"/>
              <a:ext cx="1979385" cy="300082"/>
            </a:xfrm>
            <a:prstGeom prst="rect">
              <a:avLst/>
            </a:prstGeom>
            <a:noFill/>
          </p:spPr>
          <p:txBody>
            <a:bodyPr wrap="square" rtlCol="0">
              <a:spAutoFit/>
            </a:bodyPr>
            <a:lstStyle/>
            <a:p>
              <a:r>
                <a:rPr lang="en-US" sz="1350" dirty="0" smtClean="0">
                  <a:solidFill>
                    <a:schemeClr val="accent1">
                      <a:lumMod val="50000"/>
                    </a:schemeClr>
                  </a:solidFill>
                </a:rPr>
                <a:t>De-energized bus</a:t>
              </a:r>
              <a:endParaRPr lang="en-US" sz="1350" dirty="0">
                <a:solidFill>
                  <a:schemeClr val="accent1">
                    <a:lumMod val="50000"/>
                  </a:schemeClr>
                </a:solidFill>
              </a:endParaRPr>
            </a:p>
          </p:txBody>
        </p:sp>
        <p:sp>
          <p:nvSpPr>
            <p:cNvPr id="105" name="Rectangle 104"/>
            <p:cNvSpPr/>
            <p:nvPr/>
          </p:nvSpPr>
          <p:spPr>
            <a:xfrm>
              <a:off x="6087576" y="5151468"/>
              <a:ext cx="998566" cy="178492"/>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09" name="Straight Arrow Connector 108"/>
            <p:cNvCxnSpPr/>
            <p:nvPr/>
          </p:nvCxnSpPr>
          <p:spPr>
            <a:xfrm flipV="1">
              <a:off x="6527933" y="4670237"/>
              <a:ext cx="142662" cy="18460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10" name="Rectangle 109"/>
            <p:cNvSpPr/>
            <p:nvPr/>
          </p:nvSpPr>
          <p:spPr>
            <a:xfrm>
              <a:off x="5386639" y="4475414"/>
              <a:ext cx="2463441" cy="178492"/>
            </a:xfrm>
            <a:prstGeom prst="rect">
              <a:avLst/>
            </a:prstGeom>
            <a:noFill/>
            <a:ln>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11" name="Straight Arrow Connector 110"/>
            <p:cNvCxnSpPr/>
            <p:nvPr/>
          </p:nvCxnSpPr>
          <p:spPr>
            <a:xfrm flipV="1">
              <a:off x="6527933" y="5352487"/>
              <a:ext cx="142662" cy="18460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12" name="Rectangle 111"/>
            <p:cNvSpPr/>
            <p:nvPr/>
          </p:nvSpPr>
          <p:spPr>
            <a:xfrm>
              <a:off x="2413078" y="4335098"/>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Tree>
    <p:extLst>
      <p:ext uri="{BB962C8B-B14F-4D97-AF65-F5344CB8AC3E}">
        <p14:creationId xmlns:p14="http://schemas.microsoft.com/office/powerpoint/2010/main" val="12583535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Split Bus De-energized Base Case Scenario</a:t>
            </a:r>
            <a:endParaRPr lang="en-US" b="1" dirty="0">
              <a:solidFill>
                <a:schemeClr val="accent1"/>
              </a:solidFill>
            </a:endParaRPr>
          </a:p>
        </p:txBody>
      </p:sp>
      <p:sp>
        <p:nvSpPr>
          <p:cNvPr id="3" name="Content Placeholder 2"/>
          <p:cNvSpPr>
            <a:spLocks noGrp="1"/>
          </p:cNvSpPr>
          <p:nvPr>
            <p:ph idx="1"/>
          </p:nvPr>
        </p:nvSpPr>
        <p:spPr>
          <a:xfrm>
            <a:off x="304800" y="1219200"/>
            <a:ext cx="8534400" cy="1886290"/>
          </a:xfrm>
        </p:spPr>
        <p:txBody>
          <a:bodyPr/>
          <a:lstStyle/>
          <a:p>
            <a:pPr marL="0" indent="0">
              <a:spcBef>
                <a:spcPts val="0"/>
              </a:spcBef>
              <a:spcAft>
                <a:spcPts val="600"/>
              </a:spcAft>
              <a:buNone/>
            </a:pPr>
            <a:r>
              <a:rPr lang="en-US" sz="1600" dirty="0">
                <a:latin typeface="+mj-lt"/>
                <a:ea typeface="MS PGothic" panose="020B0600070205080204" pitchFamily="34" charset="-128"/>
              </a:rPr>
              <a:t>The second example of Hub Bus </a:t>
            </a:r>
            <a:r>
              <a:rPr lang="en-US" sz="1600" dirty="0" smtClean="0">
                <a:latin typeface="+mj-lt"/>
                <a:ea typeface="MS PGothic" panose="020B0600070205080204" pitchFamily="34" charset="-128"/>
              </a:rPr>
              <a:t>price </a:t>
            </a:r>
            <a:r>
              <a:rPr lang="en-US" sz="1600" dirty="0">
                <a:latin typeface="+mj-lt"/>
                <a:ea typeface="MS PGothic" panose="020B0600070205080204" pitchFamily="34" charset="-128"/>
              </a:rPr>
              <a:t>divergence occurs when an Electrical Bus of the Hub Bus is de-energized due to an outage, but there are still energized 345kV connectivity nodes in the station</a:t>
            </a:r>
            <a:r>
              <a:rPr lang="en-US" sz="1600" dirty="0" smtClean="0">
                <a:latin typeface="+mj-lt"/>
                <a:ea typeface="MS PGothic" panose="020B0600070205080204" pitchFamily="34" charset="-128"/>
              </a:rPr>
              <a:t>.</a:t>
            </a:r>
          </a:p>
          <a:p>
            <a:pPr marL="0" indent="0">
              <a:spcBef>
                <a:spcPts val="0"/>
              </a:spcBef>
              <a:spcAft>
                <a:spcPts val="600"/>
              </a:spcAft>
              <a:buNone/>
            </a:pPr>
            <a:r>
              <a:rPr lang="en-US" sz="1600" dirty="0">
                <a:latin typeface="+mj-lt"/>
                <a:ea typeface="MS PGothic" panose="020B0600070205080204" pitchFamily="34" charset="-128"/>
              </a:rPr>
              <a:t>De-energized Electrical Bus Impact</a:t>
            </a:r>
            <a:r>
              <a:rPr lang="en-US" sz="1600" dirty="0" smtClean="0">
                <a:latin typeface="+mj-lt"/>
                <a:ea typeface="MS PGothic" panose="020B0600070205080204" pitchFamily="34" charset="-128"/>
              </a:rPr>
              <a:t>:</a:t>
            </a:r>
          </a:p>
          <a:p>
            <a:pPr>
              <a:spcBef>
                <a:spcPts val="0"/>
              </a:spcBef>
              <a:spcAft>
                <a:spcPts val="600"/>
              </a:spcAft>
            </a:pPr>
            <a:r>
              <a:rPr lang="en-US" sz="1600" dirty="0">
                <a:latin typeface="+mj-lt"/>
                <a:ea typeface="MS PGothic" panose="020B0600070205080204" pitchFamily="34" charset="-128"/>
              </a:rPr>
              <a:t>DAM calculation of Hub Bus Alpha will only use the LMP of Bus#1. </a:t>
            </a:r>
            <a:r>
              <a:rPr lang="en-US" sz="1600" dirty="0" smtClean="0">
                <a:latin typeface="+mj-lt"/>
                <a:ea typeface="MS PGothic" panose="020B0600070205080204" pitchFamily="34" charset="-128"/>
              </a:rPr>
              <a:t>De-energized </a:t>
            </a:r>
            <a:r>
              <a:rPr lang="en-US" sz="1600" dirty="0">
                <a:latin typeface="+mj-lt"/>
                <a:ea typeface="MS PGothic" panose="020B0600070205080204" pitchFamily="34" charset="-128"/>
              </a:rPr>
              <a:t>PSSE </a:t>
            </a:r>
            <a:r>
              <a:rPr lang="en-US" sz="1600" dirty="0" smtClean="0">
                <a:latin typeface="+mj-lt"/>
                <a:ea typeface="MS PGothic" panose="020B0600070205080204" pitchFamily="34" charset="-128"/>
              </a:rPr>
              <a:t>buses are </a:t>
            </a:r>
            <a:r>
              <a:rPr lang="en-US" sz="1600" dirty="0">
                <a:latin typeface="+mj-lt"/>
                <a:ea typeface="MS PGothic" panose="020B0600070205080204" pitchFamily="34" charset="-128"/>
              </a:rPr>
              <a:t>not included in the Hub Bus price calculation</a:t>
            </a:r>
            <a:r>
              <a:rPr lang="en-US" sz="1600" dirty="0" smtClean="0">
                <a:latin typeface="+mj-lt"/>
                <a:ea typeface="MS PGothic" panose="020B0600070205080204" pitchFamily="34" charset="-128"/>
              </a:rPr>
              <a:t>. Hub Bus Alpha </a:t>
            </a:r>
            <a:r>
              <a:rPr lang="en-US" sz="1600" u="sng" dirty="0" smtClean="0">
                <a:latin typeface="+mj-lt"/>
                <a:ea typeface="MS PGothic" panose="020B0600070205080204" pitchFamily="34" charset="-128"/>
              </a:rPr>
              <a:t>will</a:t>
            </a:r>
            <a:r>
              <a:rPr lang="en-US" sz="1600" dirty="0" smtClean="0">
                <a:latin typeface="+mj-lt"/>
                <a:ea typeface="MS PGothic" panose="020B0600070205080204" pitchFamily="34" charset="-128"/>
              </a:rPr>
              <a:t> still be used in the price calculation of Hub_1. </a:t>
            </a:r>
            <a:r>
              <a:rPr lang="en-US" sz="1600" dirty="0">
                <a:latin typeface="+mj-lt"/>
                <a:ea typeface="MS PGothic" panose="020B0600070205080204" pitchFamily="34" charset="-128"/>
              </a:rPr>
              <a:t/>
            </a:r>
            <a:br>
              <a:rPr lang="en-US" sz="1600" dirty="0">
                <a:latin typeface="+mj-lt"/>
                <a:ea typeface="MS PGothic" panose="020B0600070205080204" pitchFamily="34" charset="-128"/>
              </a:rPr>
            </a:br>
            <a:r>
              <a:rPr lang="en-US" sz="1200" dirty="0">
                <a:latin typeface="+mj-lt"/>
                <a:ea typeface="MS PGothic" panose="020B0600070205080204" pitchFamily="34" charset="-128"/>
              </a:rPr>
              <a:t/>
            </a:r>
            <a:br>
              <a:rPr lang="en-US" sz="1200" dirty="0">
                <a:latin typeface="+mj-lt"/>
                <a:ea typeface="MS PGothic" panose="020B0600070205080204" pitchFamily="34" charset="-128"/>
              </a:rPr>
            </a:br>
            <a:endParaRPr lang="en-US" sz="1200" dirty="0">
              <a:latin typeface="+mj-lt"/>
              <a:ea typeface="MS PGothic" panose="020B0600070205080204" pitchFamily="34" charset="-128"/>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grpSp>
        <p:nvGrpSpPr>
          <p:cNvPr id="7" name="Group 6"/>
          <p:cNvGrpSpPr/>
          <p:nvPr/>
        </p:nvGrpSpPr>
        <p:grpSpPr>
          <a:xfrm>
            <a:off x="640080" y="3108960"/>
            <a:ext cx="7886699" cy="3365850"/>
            <a:chOff x="629842" y="2937064"/>
            <a:chExt cx="7886699" cy="3365850"/>
          </a:xfrm>
        </p:grpSpPr>
        <p:sp>
          <p:nvSpPr>
            <p:cNvPr id="124" name="Rectangle 123"/>
            <p:cNvSpPr/>
            <p:nvPr/>
          </p:nvSpPr>
          <p:spPr>
            <a:xfrm>
              <a:off x="4665854" y="3258029"/>
              <a:ext cx="3764756" cy="2382594"/>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5" name="TextBox 124"/>
            <p:cNvSpPr txBox="1"/>
            <p:nvPr/>
          </p:nvSpPr>
          <p:spPr>
            <a:xfrm>
              <a:off x="6087576" y="4686674"/>
              <a:ext cx="2074252" cy="300082"/>
            </a:xfrm>
            <a:prstGeom prst="rect">
              <a:avLst/>
            </a:prstGeom>
            <a:noFill/>
          </p:spPr>
          <p:txBody>
            <a:bodyPr wrap="square" rtlCol="0">
              <a:spAutoFit/>
            </a:bodyPr>
            <a:lstStyle/>
            <a:p>
              <a:r>
                <a:rPr lang="en-US" sz="1350" dirty="0">
                  <a:solidFill>
                    <a:schemeClr val="accent1">
                      <a:lumMod val="50000"/>
                    </a:schemeClr>
                  </a:solidFill>
                </a:rPr>
                <a:t>PSSE Bus #1</a:t>
              </a:r>
            </a:p>
          </p:txBody>
        </p:sp>
        <p:sp>
          <p:nvSpPr>
            <p:cNvPr id="126" name="Rectangle 125"/>
            <p:cNvSpPr/>
            <p:nvPr/>
          </p:nvSpPr>
          <p:spPr>
            <a:xfrm>
              <a:off x="696723" y="3245911"/>
              <a:ext cx="3764756" cy="2382593"/>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27" name="Text Placeholder 7"/>
            <p:cNvSpPr txBox="1">
              <a:spLocks/>
            </p:cNvSpPr>
            <p:nvPr/>
          </p:nvSpPr>
          <p:spPr>
            <a:xfrm>
              <a:off x="629842" y="2937064"/>
              <a:ext cx="3868340" cy="308846"/>
            </a:xfrm>
            <a:prstGeom prst="rect">
              <a:avLst/>
            </a:prstGeom>
          </p:spPr>
          <p:txBody>
            <a:bodyPr>
              <a:normAutofit fontScale="92500"/>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500" dirty="0" smtClean="0"/>
                <a:t>Real-Time Station Example – Alpha (345kV)</a:t>
              </a:r>
              <a:endParaRPr lang="en-US" sz="1500" dirty="0"/>
            </a:p>
          </p:txBody>
        </p:sp>
        <p:sp>
          <p:nvSpPr>
            <p:cNvPr id="128" name="Text Placeholder 9"/>
            <p:cNvSpPr txBox="1">
              <a:spLocks/>
            </p:cNvSpPr>
            <p:nvPr/>
          </p:nvSpPr>
          <p:spPr>
            <a:xfrm>
              <a:off x="4629150" y="2944692"/>
              <a:ext cx="3887391" cy="33190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dirty="0">
                  <a:solidFill>
                    <a:schemeClr val="tx2"/>
                  </a:solidFill>
                </a:rPr>
                <a:t>DAM PSSE Station Example – Alpha (345kV)</a:t>
              </a:r>
            </a:p>
          </p:txBody>
        </p:sp>
        <p:cxnSp>
          <p:nvCxnSpPr>
            <p:cNvPr id="129" name="Straight Connector 128"/>
            <p:cNvCxnSpPr/>
            <p:nvPr/>
          </p:nvCxnSpPr>
          <p:spPr>
            <a:xfrm>
              <a:off x="1324344" y="5100597"/>
              <a:ext cx="2342408" cy="0"/>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130" name="Straight Connector 129"/>
            <p:cNvCxnSpPr/>
            <p:nvPr/>
          </p:nvCxnSpPr>
          <p:spPr>
            <a:xfrm flipH="1" flipV="1">
              <a:off x="3457679" y="4266049"/>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flipH="1" flipV="1">
              <a:off x="1528720" y="4275537"/>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flipH="1">
              <a:off x="1528719" y="4266049"/>
              <a:ext cx="1928960" cy="94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3" name="Straight Arrow Connector 132"/>
            <p:cNvCxnSpPr/>
            <p:nvPr/>
          </p:nvCxnSpPr>
          <p:spPr>
            <a:xfrm flipV="1">
              <a:off x="3457678" y="3586582"/>
              <a:ext cx="0" cy="67946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134" name="Rectangle 133"/>
            <p:cNvSpPr/>
            <p:nvPr/>
          </p:nvSpPr>
          <p:spPr>
            <a:xfrm>
              <a:off x="1449638" y="4611231"/>
              <a:ext cx="158162" cy="140596"/>
            </a:xfrm>
            <a:prstGeom prst="rect">
              <a:avLst/>
            </a:prstGeom>
            <a:solidFill>
              <a:schemeClr val="accent1">
                <a:lumMod val="20000"/>
                <a:lumOff val="8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35" name="Straight Arrow Connector 134"/>
            <p:cNvCxnSpPr/>
            <p:nvPr/>
          </p:nvCxnSpPr>
          <p:spPr>
            <a:xfrm flipV="1">
              <a:off x="1528719" y="3586583"/>
              <a:ext cx="1" cy="699316"/>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136" name="TextBox 135"/>
            <p:cNvSpPr txBox="1"/>
            <p:nvPr/>
          </p:nvSpPr>
          <p:spPr>
            <a:xfrm>
              <a:off x="1215533" y="3245911"/>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137" name="TextBox 136"/>
            <p:cNvSpPr txBox="1"/>
            <p:nvPr/>
          </p:nvSpPr>
          <p:spPr>
            <a:xfrm>
              <a:off x="3016147" y="3246730"/>
              <a:ext cx="1022453" cy="300082"/>
            </a:xfrm>
            <a:prstGeom prst="rect">
              <a:avLst/>
            </a:prstGeom>
            <a:noFill/>
          </p:spPr>
          <p:txBody>
            <a:bodyPr wrap="square" rtlCol="0">
              <a:spAutoFit/>
            </a:bodyPr>
            <a:lstStyle/>
            <a:p>
              <a:r>
                <a:rPr lang="en-US" sz="1350" dirty="0">
                  <a:solidFill>
                    <a:schemeClr val="accent1">
                      <a:lumMod val="50000"/>
                    </a:schemeClr>
                  </a:solidFill>
                </a:rPr>
                <a:t>Station C</a:t>
              </a:r>
            </a:p>
          </p:txBody>
        </p:sp>
        <p:sp>
          <p:nvSpPr>
            <p:cNvPr id="138" name="TextBox 137"/>
            <p:cNvSpPr txBox="1"/>
            <p:nvPr/>
          </p:nvSpPr>
          <p:spPr>
            <a:xfrm>
              <a:off x="1148071" y="5295182"/>
              <a:ext cx="2060611" cy="300082"/>
            </a:xfrm>
            <a:prstGeom prst="rect">
              <a:avLst/>
            </a:prstGeom>
            <a:noFill/>
          </p:spPr>
          <p:txBody>
            <a:bodyPr wrap="square" rtlCol="0">
              <a:spAutoFit/>
            </a:bodyPr>
            <a:lstStyle/>
            <a:p>
              <a:r>
                <a:rPr lang="en-US" sz="1350" dirty="0">
                  <a:solidFill>
                    <a:schemeClr val="accent1">
                      <a:lumMod val="50000"/>
                    </a:schemeClr>
                  </a:solidFill>
                </a:rPr>
                <a:t>Electrical Bus - Alpha_1</a:t>
              </a:r>
            </a:p>
          </p:txBody>
        </p:sp>
        <p:cxnSp>
          <p:nvCxnSpPr>
            <p:cNvPr id="139" name="Straight Arrow Connector 138"/>
            <p:cNvCxnSpPr/>
            <p:nvPr/>
          </p:nvCxnSpPr>
          <p:spPr>
            <a:xfrm flipV="1">
              <a:off x="2428583" y="5194220"/>
              <a:ext cx="143697" cy="158297"/>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41" name="Straight Arrow Connector 140"/>
            <p:cNvCxnSpPr/>
            <p:nvPr/>
          </p:nvCxnSpPr>
          <p:spPr>
            <a:xfrm flipH="1" flipV="1">
              <a:off x="7338868" y="4059548"/>
              <a:ext cx="8231" cy="376551"/>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42" name="Straight Arrow Connector 141"/>
            <p:cNvCxnSpPr/>
            <p:nvPr/>
          </p:nvCxnSpPr>
          <p:spPr>
            <a:xfrm flipH="1" flipV="1">
              <a:off x="5898688" y="4059548"/>
              <a:ext cx="5331" cy="383703"/>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143" name="TextBox 142"/>
            <p:cNvSpPr txBox="1"/>
            <p:nvPr/>
          </p:nvSpPr>
          <p:spPr>
            <a:xfrm>
              <a:off x="6930562" y="3764465"/>
              <a:ext cx="1347975" cy="300082"/>
            </a:xfrm>
            <a:prstGeom prst="rect">
              <a:avLst/>
            </a:prstGeom>
            <a:noFill/>
          </p:spPr>
          <p:txBody>
            <a:bodyPr wrap="square" rtlCol="0">
              <a:spAutoFit/>
            </a:bodyPr>
            <a:lstStyle/>
            <a:p>
              <a:r>
                <a:rPr lang="en-US" sz="1350" dirty="0">
                  <a:solidFill>
                    <a:schemeClr val="accent1">
                      <a:lumMod val="50000"/>
                    </a:schemeClr>
                  </a:solidFill>
                </a:rPr>
                <a:t>Station C</a:t>
              </a:r>
            </a:p>
          </p:txBody>
        </p:sp>
        <p:sp>
          <p:nvSpPr>
            <p:cNvPr id="144" name="TextBox 143"/>
            <p:cNvSpPr txBox="1"/>
            <p:nvPr/>
          </p:nvSpPr>
          <p:spPr>
            <a:xfrm>
              <a:off x="5487092" y="3767357"/>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145" name="Rectangle 144"/>
            <p:cNvSpPr/>
            <p:nvPr/>
          </p:nvSpPr>
          <p:spPr>
            <a:xfrm>
              <a:off x="1215533" y="5009617"/>
              <a:ext cx="2565385" cy="184603"/>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6" name="Rectangle 145"/>
            <p:cNvSpPr/>
            <p:nvPr/>
          </p:nvSpPr>
          <p:spPr>
            <a:xfrm>
              <a:off x="1509073" y="4258391"/>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7" name="Rectangle 146"/>
            <p:cNvSpPr/>
            <p:nvPr/>
          </p:nvSpPr>
          <p:spPr>
            <a:xfrm>
              <a:off x="3438032" y="4247528"/>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8" name="Rectangle 147"/>
            <p:cNvSpPr/>
            <p:nvPr/>
          </p:nvSpPr>
          <p:spPr>
            <a:xfrm>
              <a:off x="1509073" y="3710870"/>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9" name="Rectangle 148"/>
            <p:cNvSpPr/>
            <p:nvPr/>
          </p:nvSpPr>
          <p:spPr>
            <a:xfrm>
              <a:off x="3438032" y="3710870"/>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mc:AlternateContent xmlns:mc="http://schemas.openxmlformats.org/markup-compatibility/2006" xmlns:a14="http://schemas.microsoft.com/office/drawing/2010/main">
          <mc:Choice Requires="a14">
            <p:sp>
              <p:nvSpPr>
                <p:cNvPr id="150" name="TextBox 149"/>
                <p:cNvSpPr txBox="1"/>
                <p:nvPr/>
              </p:nvSpPr>
              <p:spPr>
                <a:xfrm>
                  <a:off x="696723" y="5626073"/>
                  <a:ext cx="3764756" cy="41549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050" i="1" dirty="0">
                            <a:latin typeface="Cambria Math" panose="02040503050406030204" pitchFamily="18" charset="0"/>
                          </a:rPr>
                          <m:t>𝐻𝑢𝑏</m:t>
                        </m:r>
                        <m:r>
                          <a:rPr lang="en-US" sz="1050" i="1" dirty="0">
                            <a:latin typeface="Cambria Math" panose="02040503050406030204" pitchFamily="18" charset="0"/>
                          </a:rPr>
                          <m:t> </m:t>
                        </m:r>
                        <m:r>
                          <a:rPr lang="en-US" sz="1050" i="1" dirty="0">
                            <a:latin typeface="Cambria Math" panose="02040503050406030204" pitchFamily="18" charset="0"/>
                          </a:rPr>
                          <m:t>𝐵𝑢𝑠</m:t>
                        </m:r>
                        <m:r>
                          <a:rPr lang="en-US" sz="1050" i="1" dirty="0">
                            <a:latin typeface="Cambria Math" panose="02040503050406030204" pitchFamily="18" charset="0"/>
                          </a:rPr>
                          <m:t> </m:t>
                        </m:r>
                        <m:r>
                          <a:rPr lang="en-US" sz="1050" i="1" dirty="0">
                            <a:latin typeface="Cambria Math" panose="02040503050406030204" pitchFamily="18" charset="0"/>
                          </a:rPr>
                          <m:t>𝐴𝑙𝑝h𝑎</m:t>
                        </m:r>
                        <m:r>
                          <a:rPr lang="en-US" sz="1050" i="1" dirty="0">
                            <a:latin typeface="Cambria Math" panose="02040503050406030204" pitchFamily="18" charset="0"/>
                          </a:rPr>
                          <m:t> </m:t>
                        </m:r>
                        <m:r>
                          <a:rPr lang="en-US" sz="1050" i="1" dirty="0">
                            <a:latin typeface="Cambria Math" panose="02040503050406030204" pitchFamily="18" charset="0"/>
                          </a:rPr>
                          <m:t>𝐿𝑀𝑃</m:t>
                        </m:r>
                        <m:r>
                          <a:rPr lang="en-US" sz="1050" i="1" dirty="0">
                            <a:latin typeface="Cambria Math" panose="02040503050406030204" pitchFamily="18" charset="0"/>
                          </a:rPr>
                          <m:t> =</m:t>
                        </m:r>
                        <m:r>
                          <a:rPr lang="en-US" sz="1050" i="1" dirty="0">
                            <a:latin typeface="Cambria Math" panose="02040503050406030204" pitchFamily="18" charset="0"/>
                          </a:rPr>
                          <m:t>𝑁</m:t>
                        </m:r>
                        <m:r>
                          <a:rPr lang="en-US" sz="1050" i="1" dirty="0">
                            <a:latin typeface="Cambria Math" panose="02040503050406030204" pitchFamily="18" charset="0"/>
                          </a:rPr>
                          <m:t>/</m:t>
                        </m:r>
                        <m:r>
                          <a:rPr lang="en-US" sz="1050" i="1" dirty="0">
                            <a:latin typeface="Cambria Math" panose="02040503050406030204" pitchFamily="18" charset="0"/>
                          </a:rPr>
                          <m:t>𝐴</m:t>
                        </m:r>
                      </m:oMath>
                    </m:oMathPara>
                  </a14:m>
                  <a:endParaRPr lang="en-US" sz="1050" dirty="0"/>
                </a:p>
                <a:p>
                  <a:endParaRPr lang="en-US" sz="1050" dirty="0"/>
                </a:p>
              </p:txBody>
            </p:sp>
          </mc:Choice>
          <mc:Fallback xmlns="">
            <p:sp>
              <p:nvSpPr>
                <p:cNvPr id="150" name="TextBox 149"/>
                <p:cNvSpPr txBox="1">
                  <a:spLocks noRot="1" noChangeAspect="1" noMove="1" noResize="1" noEditPoints="1" noAdjustHandles="1" noChangeArrowheads="1" noChangeShapeType="1" noTextEdit="1"/>
                </p:cNvSpPr>
                <p:nvPr/>
              </p:nvSpPr>
              <p:spPr>
                <a:xfrm>
                  <a:off x="696723" y="5626073"/>
                  <a:ext cx="3764756" cy="415498"/>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1" name="TextBox 150"/>
                <p:cNvSpPr txBox="1"/>
                <p:nvPr/>
              </p:nvSpPr>
              <p:spPr>
                <a:xfrm>
                  <a:off x="4665853" y="5623946"/>
                  <a:ext cx="3764756" cy="678968"/>
                </a:xfrm>
                <a:prstGeom prst="rect">
                  <a:avLst/>
                </a:prstGeom>
                <a:noFill/>
              </p:spPr>
              <p:txBody>
                <a:bodyPr wrap="square" rtlCol="0">
                  <a:spAutoFit/>
                </a:bodyPr>
                <a:lstStyle/>
                <a:p>
                  <a:pPr algn="ctr"/>
                  <a:r>
                    <a:rPr lang="en-US" sz="1050" dirty="0"/>
                    <a:t>HubBus Alpha LMP = </a:t>
                  </a:r>
                  <a14:m>
                    <m:oMath xmlns:m="http://schemas.openxmlformats.org/officeDocument/2006/math">
                      <m:f>
                        <m:fPr>
                          <m:ctrlPr>
                            <a:rPr lang="en-US" sz="1050" i="1" dirty="0">
                              <a:latin typeface="Cambria Math" panose="02040503050406030204" pitchFamily="18" charset="0"/>
                            </a:rPr>
                          </m:ctrlPr>
                        </m:fPr>
                        <m:num>
                          <m:r>
                            <a:rPr lang="en-US" sz="1050" i="1" dirty="0">
                              <a:latin typeface="Cambria Math" panose="02040503050406030204" pitchFamily="18" charset="0"/>
                            </a:rPr>
                            <m:t>𝐵𝑢𝑠</m:t>
                          </m:r>
                          <m:r>
                            <a:rPr lang="en-US" sz="1050" i="1" dirty="0">
                              <a:latin typeface="Cambria Math" panose="02040503050406030204" pitchFamily="18" charset="0"/>
                            </a:rPr>
                            <m:t>#</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1</m:t>
                              </m:r>
                            </m:e>
                            <m:sub>
                              <m:r>
                                <a:rPr lang="en-US" sz="1050" i="1" dirty="0">
                                  <a:latin typeface="Cambria Math" panose="02040503050406030204" pitchFamily="18" charset="0"/>
                                </a:rPr>
                                <m:t>𝑙𝑚𝑝</m:t>
                              </m:r>
                            </m:sub>
                          </m:sSub>
                        </m:num>
                        <m:den>
                          <m:r>
                            <a:rPr lang="en-US" sz="1050" i="1" dirty="0">
                              <a:latin typeface="Cambria Math" panose="02040503050406030204" pitchFamily="18" charset="0"/>
                            </a:rPr>
                            <m:t>𝑐𝑜𝑢𝑛𝑡</m:t>
                          </m:r>
                          <m:r>
                            <a:rPr lang="en-US" sz="1050" i="1" dirty="0">
                              <a:latin typeface="Cambria Math" panose="02040503050406030204" pitchFamily="18" charset="0"/>
                            </a:rPr>
                            <m:t>(</m:t>
                          </m:r>
                          <m:r>
                            <a:rPr lang="en-US" sz="1050" i="1" dirty="0">
                              <a:latin typeface="Cambria Math" panose="02040503050406030204" pitchFamily="18" charset="0"/>
                            </a:rPr>
                            <m:t>𝑒𝑛𝑒𝑟𝑔𝑖𝑧𝑒𝑑</m:t>
                          </m:r>
                          <m:r>
                            <a:rPr lang="en-US" sz="1050" i="1" dirty="0">
                              <a:latin typeface="Cambria Math" panose="02040503050406030204" pitchFamily="18" charset="0"/>
                            </a:rPr>
                            <m:t> </m:t>
                          </m:r>
                          <m:r>
                            <a:rPr lang="en-US" sz="1050" i="1" dirty="0">
                              <a:latin typeface="Cambria Math" panose="02040503050406030204" pitchFamily="18" charset="0"/>
                            </a:rPr>
                            <m:t>𝑃𝑆𝑆𝐸</m:t>
                          </m:r>
                          <m:r>
                            <a:rPr lang="en-US" sz="1050" i="1" dirty="0">
                              <a:latin typeface="Cambria Math" panose="02040503050406030204" pitchFamily="18" charset="0"/>
                            </a:rPr>
                            <m:t> 345</m:t>
                          </m:r>
                          <m:r>
                            <a:rPr lang="en-US" sz="1050" i="1" dirty="0">
                              <a:latin typeface="Cambria Math" panose="02040503050406030204" pitchFamily="18" charset="0"/>
                            </a:rPr>
                            <m:t>𝑘𝑉</m:t>
                          </m:r>
                          <m:r>
                            <a:rPr lang="en-US" sz="1050" i="1" dirty="0">
                              <a:latin typeface="Cambria Math" panose="02040503050406030204" pitchFamily="18" charset="0"/>
                            </a:rPr>
                            <m:t> </m:t>
                          </m:r>
                          <m:r>
                            <a:rPr lang="en-US" sz="1050" i="1" dirty="0">
                              <a:latin typeface="Cambria Math" panose="02040503050406030204" pitchFamily="18" charset="0"/>
                            </a:rPr>
                            <m:t>𝐵𝑢𝑠</m:t>
                          </m:r>
                          <m:r>
                            <a:rPr lang="en-US" sz="1050" i="1" dirty="0">
                              <a:latin typeface="Cambria Math" panose="02040503050406030204" pitchFamily="18" charset="0"/>
                            </a:rPr>
                            <m:t>)</m:t>
                          </m:r>
                        </m:den>
                      </m:f>
                    </m:oMath>
                  </a14:m>
                  <a:r>
                    <a:rPr lang="en-US" sz="1050" dirty="0"/>
                    <a:t> , </a:t>
                  </a:r>
                </a:p>
                <a:p>
                  <a:pPr algn="ctr"/>
                  <a:r>
                    <a:rPr lang="en-US" sz="750" dirty="0"/>
                    <a:t>where</a:t>
                  </a:r>
                  <a:r>
                    <a:rPr lang="en-US" sz="1050" dirty="0"/>
                    <a:t> </a:t>
                  </a:r>
                  <a14:m>
                    <m:oMath xmlns:m="http://schemas.openxmlformats.org/officeDocument/2006/math">
                      <m:r>
                        <a:rPr lang="en-US" sz="1050" i="1" dirty="0">
                          <a:latin typeface="Cambria Math" panose="02040503050406030204" pitchFamily="18" charset="0"/>
                        </a:rPr>
                        <m:t>𝑐𝑜𝑢𝑛𝑡</m:t>
                      </m:r>
                      <m:d>
                        <m:dPr>
                          <m:ctrlPr>
                            <a:rPr lang="en-US" sz="1050" i="1" dirty="0">
                              <a:latin typeface="Cambria Math" panose="02040503050406030204" pitchFamily="18" charset="0"/>
                            </a:rPr>
                          </m:ctrlPr>
                        </m:dPr>
                        <m:e>
                          <m:r>
                            <a:rPr lang="en-US" sz="1050" i="1" dirty="0">
                              <a:latin typeface="Cambria Math" panose="02040503050406030204" pitchFamily="18" charset="0"/>
                            </a:rPr>
                            <m:t>𝑒𝑛𝑒𝑟𝑔𝑖𝑧𝑒𝑑</m:t>
                          </m:r>
                          <m:r>
                            <a:rPr lang="en-US" sz="1050" i="1" dirty="0">
                              <a:latin typeface="Cambria Math" panose="02040503050406030204" pitchFamily="18" charset="0"/>
                            </a:rPr>
                            <m:t> </m:t>
                          </m:r>
                          <m:r>
                            <a:rPr lang="en-US" sz="1050" i="1" dirty="0">
                              <a:latin typeface="Cambria Math" panose="02040503050406030204" pitchFamily="18" charset="0"/>
                            </a:rPr>
                            <m:t>𝑃𝑆𝑆𝐸</m:t>
                          </m:r>
                          <m:r>
                            <a:rPr lang="en-US" sz="1050" i="1" dirty="0">
                              <a:latin typeface="Cambria Math" panose="02040503050406030204" pitchFamily="18" charset="0"/>
                            </a:rPr>
                            <m:t> 345</m:t>
                          </m:r>
                          <m:r>
                            <a:rPr lang="en-US" sz="1050" i="1" dirty="0">
                              <a:latin typeface="Cambria Math" panose="02040503050406030204" pitchFamily="18" charset="0"/>
                            </a:rPr>
                            <m:t>𝑘𝑉</m:t>
                          </m:r>
                          <m:r>
                            <a:rPr lang="en-US" sz="1050" i="1" dirty="0">
                              <a:latin typeface="Cambria Math" panose="02040503050406030204" pitchFamily="18" charset="0"/>
                            </a:rPr>
                            <m:t> </m:t>
                          </m:r>
                          <m:r>
                            <a:rPr lang="en-US" sz="1050" i="1" dirty="0">
                              <a:latin typeface="Cambria Math" panose="02040503050406030204" pitchFamily="18" charset="0"/>
                            </a:rPr>
                            <m:t>𝐵𝑢𝑠</m:t>
                          </m:r>
                        </m:e>
                      </m:d>
                      <m:r>
                        <a:rPr lang="en-US" sz="1050" i="1" dirty="0">
                          <a:latin typeface="Cambria Math" panose="02040503050406030204" pitchFamily="18" charset="0"/>
                        </a:rPr>
                        <m:t>=1</m:t>
                      </m:r>
                    </m:oMath>
                  </a14:m>
                  <a:endParaRPr lang="en-US" sz="1050" dirty="0"/>
                </a:p>
                <a:p>
                  <a:pPr algn="ctr"/>
                  <a:endParaRPr lang="en-US" sz="1050" dirty="0"/>
                </a:p>
              </p:txBody>
            </p:sp>
          </mc:Choice>
          <mc:Fallback xmlns="">
            <p:sp>
              <p:nvSpPr>
                <p:cNvPr id="151" name="TextBox 150"/>
                <p:cNvSpPr txBox="1">
                  <a:spLocks noRot="1" noChangeAspect="1" noMove="1" noResize="1" noEditPoints="1" noAdjustHandles="1" noChangeArrowheads="1" noChangeShapeType="1" noTextEdit="1"/>
                </p:cNvSpPr>
                <p:nvPr/>
              </p:nvSpPr>
              <p:spPr>
                <a:xfrm>
                  <a:off x="4665853" y="5623946"/>
                  <a:ext cx="3764756" cy="678968"/>
                </a:xfrm>
                <a:prstGeom prst="rect">
                  <a:avLst/>
                </a:prstGeom>
                <a:blipFill rotWithShape="0">
                  <a:blip r:embed="rId4"/>
                  <a:stretch>
                    <a:fillRect/>
                  </a:stretch>
                </a:blipFill>
              </p:spPr>
              <p:txBody>
                <a:bodyPr/>
                <a:lstStyle/>
                <a:p>
                  <a:r>
                    <a:rPr lang="en-US">
                      <a:noFill/>
                    </a:rPr>
                    <a:t> </a:t>
                  </a:r>
                </a:p>
              </p:txBody>
            </p:sp>
          </mc:Fallback>
        </mc:AlternateContent>
        <p:sp>
          <p:nvSpPr>
            <p:cNvPr id="152" name="Rectangle 151"/>
            <p:cNvSpPr/>
            <p:nvPr/>
          </p:nvSpPr>
          <p:spPr>
            <a:xfrm>
              <a:off x="1454872" y="3930428"/>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3" name="Rectangle 152"/>
            <p:cNvSpPr/>
            <p:nvPr/>
          </p:nvSpPr>
          <p:spPr>
            <a:xfrm>
              <a:off x="3383832" y="3923051"/>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4" name="Rectangle 153"/>
            <p:cNvSpPr/>
            <p:nvPr/>
          </p:nvSpPr>
          <p:spPr>
            <a:xfrm>
              <a:off x="3378597" y="4621463"/>
              <a:ext cx="158162" cy="140596"/>
            </a:xfrm>
            <a:prstGeom prst="rect">
              <a:avLst/>
            </a:prstGeom>
            <a:solidFill>
              <a:schemeClr val="accent1">
                <a:lumMod val="20000"/>
                <a:lumOff val="8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55" name="Straight Connector 154"/>
            <p:cNvCxnSpPr/>
            <p:nvPr/>
          </p:nvCxnSpPr>
          <p:spPr>
            <a:xfrm flipH="1">
              <a:off x="3383832" y="4611976"/>
              <a:ext cx="158162" cy="140596"/>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H="1">
              <a:off x="1464103" y="4601527"/>
              <a:ext cx="143697" cy="14925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6166163" y="5112153"/>
              <a:ext cx="840140" cy="0"/>
            </a:xfrm>
            <a:prstGeom prst="line">
              <a:avLst/>
            </a:prstGeom>
            <a:ln w="28575">
              <a:solidFill>
                <a:schemeClr val="bg1">
                  <a:lumMod val="75000"/>
                </a:schemeClr>
              </a:solidFill>
              <a:prstDash val="solid"/>
            </a:ln>
          </p:spPr>
          <p:style>
            <a:lnRef idx="3">
              <a:schemeClr val="accent1"/>
            </a:lnRef>
            <a:fillRef idx="0">
              <a:schemeClr val="accent1"/>
            </a:fillRef>
            <a:effectRef idx="2">
              <a:schemeClr val="accent1"/>
            </a:effectRef>
            <a:fontRef idx="minor">
              <a:schemeClr val="tx1"/>
            </a:fontRef>
          </p:style>
        </p:cxnSp>
        <p:sp>
          <p:nvSpPr>
            <p:cNvPr id="159" name="TextBox 158"/>
            <p:cNvSpPr txBox="1"/>
            <p:nvPr/>
          </p:nvSpPr>
          <p:spPr>
            <a:xfrm>
              <a:off x="6087577" y="5362727"/>
              <a:ext cx="1598385" cy="300082"/>
            </a:xfrm>
            <a:prstGeom prst="rect">
              <a:avLst/>
            </a:prstGeom>
            <a:noFill/>
          </p:spPr>
          <p:txBody>
            <a:bodyPr wrap="square" rtlCol="0">
              <a:spAutoFit/>
            </a:bodyPr>
            <a:lstStyle/>
            <a:p>
              <a:r>
                <a:rPr lang="en-US" sz="1350" dirty="0" smtClean="0">
                  <a:solidFill>
                    <a:schemeClr val="accent1">
                      <a:lumMod val="50000"/>
                    </a:schemeClr>
                  </a:solidFill>
                </a:rPr>
                <a:t>De-energized bus</a:t>
              </a:r>
              <a:endParaRPr lang="en-US" sz="1350" dirty="0">
                <a:solidFill>
                  <a:schemeClr val="accent1">
                    <a:lumMod val="50000"/>
                  </a:schemeClr>
                </a:solidFill>
              </a:endParaRPr>
            </a:p>
          </p:txBody>
        </p:sp>
        <p:sp>
          <p:nvSpPr>
            <p:cNvPr id="160" name="Rectangle 159"/>
            <p:cNvSpPr/>
            <p:nvPr/>
          </p:nvSpPr>
          <p:spPr>
            <a:xfrm>
              <a:off x="6087576" y="5020839"/>
              <a:ext cx="998566" cy="178492"/>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64" name="Straight Arrow Connector 163"/>
            <p:cNvCxnSpPr/>
            <p:nvPr/>
          </p:nvCxnSpPr>
          <p:spPr>
            <a:xfrm flipV="1">
              <a:off x="6527933" y="4539608"/>
              <a:ext cx="142662" cy="18460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65" name="Rectangle 164"/>
            <p:cNvSpPr/>
            <p:nvPr/>
          </p:nvSpPr>
          <p:spPr>
            <a:xfrm>
              <a:off x="5386639" y="4344785"/>
              <a:ext cx="2463441" cy="178492"/>
            </a:xfrm>
            <a:prstGeom prst="rect">
              <a:avLst/>
            </a:prstGeom>
            <a:noFill/>
            <a:ln>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66" name="Straight Arrow Connector 165"/>
            <p:cNvCxnSpPr/>
            <p:nvPr/>
          </p:nvCxnSpPr>
          <p:spPr>
            <a:xfrm flipV="1">
              <a:off x="6527933" y="5221858"/>
              <a:ext cx="142662" cy="18460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67" name="Rectangle 166"/>
            <p:cNvSpPr/>
            <p:nvPr/>
          </p:nvSpPr>
          <p:spPr>
            <a:xfrm>
              <a:off x="2413078" y="4204469"/>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cxnSp>
        <p:nvCxnSpPr>
          <p:cNvPr id="50" name="Straight Connector 49"/>
          <p:cNvCxnSpPr/>
          <p:nvPr/>
        </p:nvCxnSpPr>
        <p:spPr>
          <a:xfrm>
            <a:off x="5497330" y="4607995"/>
            <a:ext cx="2294630" cy="326"/>
          </a:xfrm>
          <a:prstGeom prst="line">
            <a:avLst/>
          </a:prstGeom>
          <a:ln w="28575"/>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51999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Split Bus De-energized </a:t>
            </a:r>
            <a:r>
              <a:rPr lang="en-US" dirty="0"/>
              <a:t>Base Case Scenario</a:t>
            </a:r>
            <a:endParaRPr lang="en-US" b="1" dirty="0">
              <a:solidFill>
                <a:schemeClr val="accent1"/>
              </a:solidFill>
            </a:endParaRPr>
          </a:p>
        </p:txBody>
      </p:sp>
      <p:sp>
        <p:nvSpPr>
          <p:cNvPr id="3" name="Content Placeholder 2"/>
          <p:cNvSpPr>
            <a:spLocks noGrp="1"/>
          </p:cNvSpPr>
          <p:nvPr>
            <p:ph idx="1"/>
          </p:nvPr>
        </p:nvSpPr>
        <p:spPr>
          <a:xfrm>
            <a:off x="304800" y="1219200"/>
            <a:ext cx="8534400" cy="1886290"/>
          </a:xfrm>
        </p:spPr>
        <p:txBody>
          <a:bodyPr/>
          <a:lstStyle/>
          <a:p>
            <a:pPr marL="0" indent="0">
              <a:spcBef>
                <a:spcPts val="0"/>
              </a:spcBef>
              <a:spcAft>
                <a:spcPts val="600"/>
              </a:spcAft>
              <a:buNone/>
            </a:pPr>
            <a:r>
              <a:rPr lang="en-US" sz="1600" dirty="0" smtClean="0">
                <a:latin typeface="+mj-lt"/>
                <a:ea typeface="MS PGothic" panose="020B0600070205080204" pitchFamily="34" charset="-128"/>
              </a:rPr>
              <a:t>De-energized </a:t>
            </a:r>
            <a:r>
              <a:rPr lang="en-US" sz="1600" dirty="0">
                <a:latin typeface="+mj-lt"/>
                <a:ea typeface="MS PGothic" panose="020B0600070205080204" pitchFamily="34" charset="-128"/>
              </a:rPr>
              <a:t>Electrical Bus Impact</a:t>
            </a:r>
            <a:r>
              <a:rPr lang="en-US" sz="1600" dirty="0" smtClean="0">
                <a:latin typeface="+mj-lt"/>
                <a:ea typeface="MS PGothic" panose="020B0600070205080204" pitchFamily="34" charset="-128"/>
              </a:rPr>
              <a:t>:</a:t>
            </a:r>
          </a:p>
          <a:p>
            <a:pPr marL="0" indent="0">
              <a:spcBef>
                <a:spcPts val="0"/>
              </a:spcBef>
              <a:spcAft>
                <a:spcPts val="600"/>
              </a:spcAft>
              <a:buNone/>
            </a:pPr>
            <a:r>
              <a:rPr lang="en-US" sz="1600" dirty="0" smtClean="0">
                <a:latin typeface="+mj-lt"/>
                <a:ea typeface="MS PGothic" panose="020B0600070205080204" pitchFamily="34" charset="-128"/>
              </a:rPr>
              <a:t>Example:</a:t>
            </a:r>
          </a:p>
          <a:p>
            <a:pPr>
              <a:spcBef>
                <a:spcPts val="0"/>
              </a:spcBef>
              <a:spcAft>
                <a:spcPts val="600"/>
              </a:spcAft>
            </a:pPr>
            <a:r>
              <a:rPr lang="en-US" sz="1600" dirty="0" smtClean="0">
                <a:latin typeface="+mj-lt"/>
                <a:ea typeface="MS PGothic" panose="020B0600070205080204" pitchFamily="34" charset="-128"/>
              </a:rPr>
              <a:t>RT – Hub Bus Alpha LMP = </a:t>
            </a:r>
            <a:r>
              <a:rPr lang="en-US" sz="1600" dirty="0" smtClean="0">
                <a:solidFill>
                  <a:srgbClr val="FF0000"/>
                </a:solidFill>
                <a:latin typeface="+mj-lt"/>
                <a:ea typeface="MS PGothic" panose="020B0600070205080204" pitchFamily="34" charset="-128"/>
              </a:rPr>
              <a:t>n/a</a:t>
            </a:r>
          </a:p>
          <a:p>
            <a:pPr>
              <a:spcBef>
                <a:spcPts val="0"/>
              </a:spcBef>
              <a:spcAft>
                <a:spcPts val="600"/>
              </a:spcAft>
            </a:pPr>
            <a:r>
              <a:rPr lang="en-US" sz="1600" dirty="0" smtClean="0">
                <a:latin typeface="+mj-lt"/>
                <a:ea typeface="MS PGothic" panose="020B0600070205080204" pitchFamily="34" charset="-128"/>
              </a:rPr>
              <a:t>DAM – PSSE De-energized bus LMP = n/a. PSSE Bus #1 LMP = $15. Hub Bus Alpha LMP = </a:t>
            </a:r>
            <a:r>
              <a:rPr lang="en-US" sz="1600" dirty="0" smtClean="0">
                <a:solidFill>
                  <a:srgbClr val="FF0000"/>
                </a:solidFill>
                <a:latin typeface="+mj-lt"/>
                <a:ea typeface="MS PGothic" panose="020B0600070205080204" pitchFamily="34" charset="-128"/>
              </a:rPr>
              <a:t>$15</a:t>
            </a: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grpSp>
        <p:nvGrpSpPr>
          <p:cNvPr id="7" name="Group 6"/>
          <p:cNvGrpSpPr/>
          <p:nvPr/>
        </p:nvGrpSpPr>
        <p:grpSpPr>
          <a:xfrm>
            <a:off x="640080" y="3108960"/>
            <a:ext cx="7886699" cy="3365850"/>
            <a:chOff x="629842" y="2937064"/>
            <a:chExt cx="7886699" cy="3365850"/>
          </a:xfrm>
        </p:grpSpPr>
        <p:sp>
          <p:nvSpPr>
            <p:cNvPr id="124" name="Rectangle 123"/>
            <p:cNvSpPr/>
            <p:nvPr/>
          </p:nvSpPr>
          <p:spPr>
            <a:xfrm>
              <a:off x="4665854" y="3258029"/>
              <a:ext cx="3764756" cy="2382594"/>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5" name="TextBox 124"/>
            <p:cNvSpPr txBox="1"/>
            <p:nvPr/>
          </p:nvSpPr>
          <p:spPr>
            <a:xfrm>
              <a:off x="6087576" y="4686674"/>
              <a:ext cx="2074252" cy="300082"/>
            </a:xfrm>
            <a:prstGeom prst="rect">
              <a:avLst/>
            </a:prstGeom>
            <a:noFill/>
          </p:spPr>
          <p:txBody>
            <a:bodyPr wrap="square" rtlCol="0">
              <a:spAutoFit/>
            </a:bodyPr>
            <a:lstStyle/>
            <a:p>
              <a:r>
                <a:rPr lang="en-US" sz="1350" dirty="0">
                  <a:solidFill>
                    <a:schemeClr val="accent1">
                      <a:lumMod val="50000"/>
                    </a:schemeClr>
                  </a:solidFill>
                </a:rPr>
                <a:t>PSSE Bus #1</a:t>
              </a:r>
            </a:p>
          </p:txBody>
        </p:sp>
        <p:sp>
          <p:nvSpPr>
            <p:cNvPr id="126" name="Rectangle 125"/>
            <p:cNvSpPr/>
            <p:nvPr/>
          </p:nvSpPr>
          <p:spPr>
            <a:xfrm>
              <a:off x="696723" y="3245911"/>
              <a:ext cx="3764756" cy="2382593"/>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27" name="Text Placeholder 7"/>
            <p:cNvSpPr txBox="1">
              <a:spLocks/>
            </p:cNvSpPr>
            <p:nvPr/>
          </p:nvSpPr>
          <p:spPr>
            <a:xfrm>
              <a:off x="629842" y="2937064"/>
              <a:ext cx="3868340" cy="308846"/>
            </a:xfrm>
            <a:prstGeom prst="rect">
              <a:avLst/>
            </a:prstGeom>
          </p:spPr>
          <p:txBody>
            <a:bodyPr>
              <a:normAutofit fontScale="92500"/>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500" dirty="0" smtClean="0"/>
                <a:t>Real-Time Station Example – Alpha (345kV)</a:t>
              </a:r>
              <a:endParaRPr lang="en-US" sz="1500" dirty="0"/>
            </a:p>
          </p:txBody>
        </p:sp>
        <p:sp>
          <p:nvSpPr>
            <p:cNvPr id="128" name="Text Placeholder 9"/>
            <p:cNvSpPr txBox="1">
              <a:spLocks/>
            </p:cNvSpPr>
            <p:nvPr/>
          </p:nvSpPr>
          <p:spPr>
            <a:xfrm>
              <a:off x="4629150" y="2944692"/>
              <a:ext cx="3887391" cy="33190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dirty="0">
                  <a:solidFill>
                    <a:schemeClr val="tx2"/>
                  </a:solidFill>
                </a:rPr>
                <a:t>DAM PSSE Station Example – Alpha (345kV)</a:t>
              </a:r>
            </a:p>
          </p:txBody>
        </p:sp>
        <p:cxnSp>
          <p:nvCxnSpPr>
            <p:cNvPr id="129" name="Straight Connector 128"/>
            <p:cNvCxnSpPr/>
            <p:nvPr/>
          </p:nvCxnSpPr>
          <p:spPr>
            <a:xfrm>
              <a:off x="1324344" y="5100597"/>
              <a:ext cx="2342408" cy="0"/>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130" name="Straight Connector 129"/>
            <p:cNvCxnSpPr/>
            <p:nvPr/>
          </p:nvCxnSpPr>
          <p:spPr>
            <a:xfrm flipH="1" flipV="1">
              <a:off x="3457679" y="4266049"/>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flipH="1" flipV="1">
              <a:off x="1528720" y="4275537"/>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flipH="1">
              <a:off x="1528719" y="4266049"/>
              <a:ext cx="1928960" cy="94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3" name="Straight Arrow Connector 132"/>
            <p:cNvCxnSpPr/>
            <p:nvPr/>
          </p:nvCxnSpPr>
          <p:spPr>
            <a:xfrm flipV="1">
              <a:off x="3457678" y="3586582"/>
              <a:ext cx="0" cy="67946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134" name="Rectangle 133"/>
            <p:cNvSpPr/>
            <p:nvPr/>
          </p:nvSpPr>
          <p:spPr>
            <a:xfrm>
              <a:off x="1449638" y="4611231"/>
              <a:ext cx="158162" cy="140596"/>
            </a:xfrm>
            <a:prstGeom prst="rect">
              <a:avLst/>
            </a:prstGeom>
            <a:solidFill>
              <a:schemeClr val="accent1">
                <a:lumMod val="20000"/>
                <a:lumOff val="8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35" name="Straight Arrow Connector 134"/>
            <p:cNvCxnSpPr/>
            <p:nvPr/>
          </p:nvCxnSpPr>
          <p:spPr>
            <a:xfrm flipV="1">
              <a:off x="1528719" y="3586583"/>
              <a:ext cx="1" cy="699316"/>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136" name="TextBox 135"/>
            <p:cNvSpPr txBox="1"/>
            <p:nvPr/>
          </p:nvSpPr>
          <p:spPr>
            <a:xfrm>
              <a:off x="1215533" y="3245911"/>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137" name="TextBox 136"/>
            <p:cNvSpPr txBox="1"/>
            <p:nvPr/>
          </p:nvSpPr>
          <p:spPr>
            <a:xfrm>
              <a:off x="3016147" y="3246730"/>
              <a:ext cx="1022453" cy="300082"/>
            </a:xfrm>
            <a:prstGeom prst="rect">
              <a:avLst/>
            </a:prstGeom>
            <a:noFill/>
          </p:spPr>
          <p:txBody>
            <a:bodyPr wrap="square" rtlCol="0">
              <a:spAutoFit/>
            </a:bodyPr>
            <a:lstStyle/>
            <a:p>
              <a:r>
                <a:rPr lang="en-US" sz="1350" dirty="0">
                  <a:solidFill>
                    <a:schemeClr val="accent1">
                      <a:lumMod val="50000"/>
                    </a:schemeClr>
                  </a:solidFill>
                </a:rPr>
                <a:t>Station C</a:t>
              </a:r>
            </a:p>
          </p:txBody>
        </p:sp>
        <p:sp>
          <p:nvSpPr>
            <p:cNvPr id="138" name="TextBox 137"/>
            <p:cNvSpPr txBox="1"/>
            <p:nvPr/>
          </p:nvSpPr>
          <p:spPr>
            <a:xfrm>
              <a:off x="1148071" y="5295182"/>
              <a:ext cx="2060611" cy="300082"/>
            </a:xfrm>
            <a:prstGeom prst="rect">
              <a:avLst/>
            </a:prstGeom>
            <a:noFill/>
          </p:spPr>
          <p:txBody>
            <a:bodyPr wrap="square" rtlCol="0">
              <a:spAutoFit/>
            </a:bodyPr>
            <a:lstStyle/>
            <a:p>
              <a:r>
                <a:rPr lang="en-US" sz="1350" dirty="0">
                  <a:solidFill>
                    <a:schemeClr val="accent1">
                      <a:lumMod val="50000"/>
                    </a:schemeClr>
                  </a:solidFill>
                </a:rPr>
                <a:t>Electrical Bus - Alpha_1</a:t>
              </a:r>
            </a:p>
          </p:txBody>
        </p:sp>
        <p:cxnSp>
          <p:nvCxnSpPr>
            <p:cNvPr id="139" name="Straight Arrow Connector 138"/>
            <p:cNvCxnSpPr/>
            <p:nvPr/>
          </p:nvCxnSpPr>
          <p:spPr>
            <a:xfrm flipV="1">
              <a:off x="2428583" y="5194220"/>
              <a:ext cx="143697" cy="158297"/>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41" name="Straight Arrow Connector 140"/>
            <p:cNvCxnSpPr/>
            <p:nvPr/>
          </p:nvCxnSpPr>
          <p:spPr>
            <a:xfrm flipH="1" flipV="1">
              <a:off x="7338868" y="4059548"/>
              <a:ext cx="8231" cy="376551"/>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42" name="Straight Arrow Connector 141"/>
            <p:cNvCxnSpPr/>
            <p:nvPr/>
          </p:nvCxnSpPr>
          <p:spPr>
            <a:xfrm flipH="1" flipV="1">
              <a:off x="5898688" y="4059548"/>
              <a:ext cx="5331" cy="383703"/>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143" name="TextBox 142"/>
            <p:cNvSpPr txBox="1"/>
            <p:nvPr/>
          </p:nvSpPr>
          <p:spPr>
            <a:xfrm>
              <a:off x="6930562" y="3764465"/>
              <a:ext cx="1347975" cy="300082"/>
            </a:xfrm>
            <a:prstGeom prst="rect">
              <a:avLst/>
            </a:prstGeom>
            <a:noFill/>
          </p:spPr>
          <p:txBody>
            <a:bodyPr wrap="square" rtlCol="0">
              <a:spAutoFit/>
            </a:bodyPr>
            <a:lstStyle/>
            <a:p>
              <a:r>
                <a:rPr lang="en-US" sz="1350" dirty="0">
                  <a:solidFill>
                    <a:schemeClr val="accent1">
                      <a:lumMod val="50000"/>
                    </a:schemeClr>
                  </a:solidFill>
                </a:rPr>
                <a:t>Station C</a:t>
              </a:r>
            </a:p>
          </p:txBody>
        </p:sp>
        <p:sp>
          <p:nvSpPr>
            <p:cNvPr id="144" name="TextBox 143"/>
            <p:cNvSpPr txBox="1"/>
            <p:nvPr/>
          </p:nvSpPr>
          <p:spPr>
            <a:xfrm>
              <a:off x="5487092" y="3767357"/>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145" name="Rectangle 144"/>
            <p:cNvSpPr/>
            <p:nvPr/>
          </p:nvSpPr>
          <p:spPr>
            <a:xfrm>
              <a:off x="1215533" y="5009617"/>
              <a:ext cx="2565385" cy="184603"/>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6" name="Rectangle 145"/>
            <p:cNvSpPr/>
            <p:nvPr/>
          </p:nvSpPr>
          <p:spPr>
            <a:xfrm>
              <a:off x="1509073" y="4258391"/>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7" name="Rectangle 146"/>
            <p:cNvSpPr/>
            <p:nvPr/>
          </p:nvSpPr>
          <p:spPr>
            <a:xfrm>
              <a:off x="3438032" y="4247528"/>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8" name="Rectangle 147"/>
            <p:cNvSpPr/>
            <p:nvPr/>
          </p:nvSpPr>
          <p:spPr>
            <a:xfrm>
              <a:off x="1509073" y="3710870"/>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9" name="Rectangle 148"/>
            <p:cNvSpPr/>
            <p:nvPr/>
          </p:nvSpPr>
          <p:spPr>
            <a:xfrm>
              <a:off x="3438032" y="3710870"/>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mc:AlternateContent xmlns:mc="http://schemas.openxmlformats.org/markup-compatibility/2006" xmlns:a14="http://schemas.microsoft.com/office/drawing/2010/main">
          <mc:Choice Requires="a14">
            <p:sp>
              <p:nvSpPr>
                <p:cNvPr id="150" name="TextBox 149"/>
                <p:cNvSpPr txBox="1"/>
                <p:nvPr/>
              </p:nvSpPr>
              <p:spPr>
                <a:xfrm>
                  <a:off x="696723" y="5626073"/>
                  <a:ext cx="3764756" cy="41549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050" i="1" dirty="0">
                            <a:latin typeface="Cambria Math" panose="02040503050406030204" pitchFamily="18" charset="0"/>
                          </a:rPr>
                          <m:t>𝐻𝑢𝑏</m:t>
                        </m:r>
                        <m:r>
                          <a:rPr lang="en-US" sz="1050" i="1" dirty="0">
                            <a:latin typeface="Cambria Math" panose="02040503050406030204" pitchFamily="18" charset="0"/>
                          </a:rPr>
                          <m:t> </m:t>
                        </m:r>
                        <m:r>
                          <a:rPr lang="en-US" sz="1050" i="1" dirty="0">
                            <a:latin typeface="Cambria Math" panose="02040503050406030204" pitchFamily="18" charset="0"/>
                          </a:rPr>
                          <m:t>𝐵𝑢𝑠</m:t>
                        </m:r>
                        <m:r>
                          <a:rPr lang="en-US" sz="1050" i="1" dirty="0">
                            <a:latin typeface="Cambria Math" panose="02040503050406030204" pitchFamily="18" charset="0"/>
                          </a:rPr>
                          <m:t> </m:t>
                        </m:r>
                        <m:r>
                          <a:rPr lang="en-US" sz="1050" i="1" dirty="0">
                            <a:latin typeface="Cambria Math" panose="02040503050406030204" pitchFamily="18" charset="0"/>
                          </a:rPr>
                          <m:t>𝐴𝑙𝑝h𝑎</m:t>
                        </m:r>
                        <m:r>
                          <a:rPr lang="en-US" sz="1050" i="1" dirty="0">
                            <a:latin typeface="Cambria Math" panose="02040503050406030204" pitchFamily="18" charset="0"/>
                          </a:rPr>
                          <m:t> </m:t>
                        </m:r>
                        <m:r>
                          <a:rPr lang="en-US" sz="1050" i="1" dirty="0">
                            <a:latin typeface="Cambria Math" panose="02040503050406030204" pitchFamily="18" charset="0"/>
                          </a:rPr>
                          <m:t>𝐿𝑀𝑃</m:t>
                        </m:r>
                        <m:r>
                          <a:rPr lang="en-US" sz="1050" i="1" dirty="0">
                            <a:latin typeface="Cambria Math" panose="02040503050406030204" pitchFamily="18" charset="0"/>
                          </a:rPr>
                          <m:t> =</m:t>
                        </m:r>
                        <m:r>
                          <a:rPr lang="en-US" sz="1050" i="1" dirty="0">
                            <a:latin typeface="Cambria Math" panose="02040503050406030204" pitchFamily="18" charset="0"/>
                          </a:rPr>
                          <m:t>𝑁</m:t>
                        </m:r>
                        <m:r>
                          <a:rPr lang="en-US" sz="1050" i="1" dirty="0">
                            <a:latin typeface="Cambria Math" panose="02040503050406030204" pitchFamily="18" charset="0"/>
                          </a:rPr>
                          <m:t>/</m:t>
                        </m:r>
                        <m:r>
                          <a:rPr lang="en-US" sz="1050" i="1" dirty="0">
                            <a:latin typeface="Cambria Math" panose="02040503050406030204" pitchFamily="18" charset="0"/>
                          </a:rPr>
                          <m:t>𝐴</m:t>
                        </m:r>
                      </m:oMath>
                    </m:oMathPara>
                  </a14:m>
                  <a:endParaRPr lang="en-US" sz="1050" dirty="0"/>
                </a:p>
                <a:p>
                  <a:endParaRPr lang="en-US" sz="1050" dirty="0"/>
                </a:p>
              </p:txBody>
            </p:sp>
          </mc:Choice>
          <mc:Fallback xmlns="">
            <p:sp>
              <p:nvSpPr>
                <p:cNvPr id="150" name="TextBox 149"/>
                <p:cNvSpPr txBox="1">
                  <a:spLocks noRot="1" noChangeAspect="1" noMove="1" noResize="1" noEditPoints="1" noAdjustHandles="1" noChangeArrowheads="1" noChangeShapeType="1" noTextEdit="1"/>
                </p:cNvSpPr>
                <p:nvPr/>
              </p:nvSpPr>
              <p:spPr>
                <a:xfrm>
                  <a:off x="696723" y="5626073"/>
                  <a:ext cx="3764756" cy="415498"/>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1" name="TextBox 150"/>
                <p:cNvSpPr txBox="1"/>
                <p:nvPr/>
              </p:nvSpPr>
              <p:spPr>
                <a:xfrm>
                  <a:off x="4665853" y="5623946"/>
                  <a:ext cx="3764756" cy="678968"/>
                </a:xfrm>
                <a:prstGeom prst="rect">
                  <a:avLst/>
                </a:prstGeom>
                <a:noFill/>
              </p:spPr>
              <p:txBody>
                <a:bodyPr wrap="square" rtlCol="0">
                  <a:spAutoFit/>
                </a:bodyPr>
                <a:lstStyle/>
                <a:p>
                  <a:pPr algn="ctr"/>
                  <a:r>
                    <a:rPr lang="en-US" sz="1050" dirty="0"/>
                    <a:t>HubBus Alpha LMP = </a:t>
                  </a:r>
                  <a14:m>
                    <m:oMath xmlns:m="http://schemas.openxmlformats.org/officeDocument/2006/math">
                      <m:f>
                        <m:fPr>
                          <m:ctrlPr>
                            <a:rPr lang="en-US" sz="1050" i="1" dirty="0">
                              <a:latin typeface="Cambria Math" panose="02040503050406030204" pitchFamily="18" charset="0"/>
                            </a:rPr>
                          </m:ctrlPr>
                        </m:fPr>
                        <m:num>
                          <m:r>
                            <a:rPr lang="en-US" sz="1050" i="1" dirty="0">
                              <a:latin typeface="Cambria Math" panose="02040503050406030204" pitchFamily="18" charset="0"/>
                            </a:rPr>
                            <m:t>𝐵𝑢𝑠</m:t>
                          </m:r>
                          <m:r>
                            <a:rPr lang="en-US" sz="1050" i="1" dirty="0">
                              <a:latin typeface="Cambria Math" panose="02040503050406030204" pitchFamily="18" charset="0"/>
                            </a:rPr>
                            <m:t>#</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1</m:t>
                              </m:r>
                            </m:e>
                            <m:sub>
                              <m:r>
                                <a:rPr lang="en-US" sz="1050" i="1" dirty="0">
                                  <a:latin typeface="Cambria Math" panose="02040503050406030204" pitchFamily="18" charset="0"/>
                                </a:rPr>
                                <m:t>𝑙𝑚𝑝</m:t>
                              </m:r>
                            </m:sub>
                          </m:sSub>
                        </m:num>
                        <m:den>
                          <m:r>
                            <a:rPr lang="en-US" sz="1050" i="1" dirty="0">
                              <a:latin typeface="Cambria Math" panose="02040503050406030204" pitchFamily="18" charset="0"/>
                            </a:rPr>
                            <m:t>𝑐𝑜𝑢𝑛𝑡</m:t>
                          </m:r>
                          <m:r>
                            <a:rPr lang="en-US" sz="1050" i="1" dirty="0">
                              <a:latin typeface="Cambria Math" panose="02040503050406030204" pitchFamily="18" charset="0"/>
                            </a:rPr>
                            <m:t>(</m:t>
                          </m:r>
                          <m:r>
                            <a:rPr lang="en-US" sz="1050" i="1" dirty="0">
                              <a:latin typeface="Cambria Math" panose="02040503050406030204" pitchFamily="18" charset="0"/>
                            </a:rPr>
                            <m:t>𝑒𝑛𝑒𝑟𝑔𝑖𝑧𝑒𝑑</m:t>
                          </m:r>
                          <m:r>
                            <a:rPr lang="en-US" sz="1050" i="1" dirty="0">
                              <a:latin typeface="Cambria Math" panose="02040503050406030204" pitchFamily="18" charset="0"/>
                            </a:rPr>
                            <m:t> </m:t>
                          </m:r>
                          <m:r>
                            <a:rPr lang="en-US" sz="1050" i="1" dirty="0">
                              <a:latin typeface="Cambria Math" panose="02040503050406030204" pitchFamily="18" charset="0"/>
                            </a:rPr>
                            <m:t>𝑃𝑆𝑆𝐸</m:t>
                          </m:r>
                          <m:r>
                            <a:rPr lang="en-US" sz="1050" i="1" dirty="0">
                              <a:latin typeface="Cambria Math" panose="02040503050406030204" pitchFamily="18" charset="0"/>
                            </a:rPr>
                            <m:t> 345</m:t>
                          </m:r>
                          <m:r>
                            <a:rPr lang="en-US" sz="1050" i="1" dirty="0">
                              <a:latin typeface="Cambria Math" panose="02040503050406030204" pitchFamily="18" charset="0"/>
                            </a:rPr>
                            <m:t>𝑘𝑉</m:t>
                          </m:r>
                          <m:r>
                            <a:rPr lang="en-US" sz="1050" i="1" dirty="0">
                              <a:latin typeface="Cambria Math" panose="02040503050406030204" pitchFamily="18" charset="0"/>
                            </a:rPr>
                            <m:t> </m:t>
                          </m:r>
                          <m:r>
                            <a:rPr lang="en-US" sz="1050" i="1" dirty="0">
                              <a:latin typeface="Cambria Math" panose="02040503050406030204" pitchFamily="18" charset="0"/>
                            </a:rPr>
                            <m:t>𝐵𝑢𝑠</m:t>
                          </m:r>
                          <m:r>
                            <a:rPr lang="en-US" sz="1050" i="1" dirty="0">
                              <a:latin typeface="Cambria Math" panose="02040503050406030204" pitchFamily="18" charset="0"/>
                            </a:rPr>
                            <m:t>)</m:t>
                          </m:r>
                        </m:den>
                      </m:f>
                    </m:oMath>
                  </a14:m>
                  <a:r>
                    <a:rPr lang="en-US" sz="1050" dirty="0"/>
                    <a:t> , </a:t>
                  </a:r>
                </a:p>
                <a:p>
                  <a:pPr algn="ctr"/>
                  <a:r>
                    <a:rPr lang="en-US" sz="750" dirty="0"/>
                    <a:t>where</a:t>
                  </a:r>
                  <a:r>
                    <a:rPr lang="en-US" sz="1050" dirty="0"/>
                    <a:t> </a:t>
                  </a:r>
                  <a14:m>
                    <m:oMath xmlns:m="http://schemas.openxmlformats.org/officeDocument/2006/math">
                      <m:r>
                        <a:rPr lang="en-US" sz="1050" i="1" dirty="0">
                          <a:latin typeface="Cambria Math" panose="02040503050406030204" pitchFamily="18" charset="0"/>
                        </a:rPr>
                        <m:t>𝑐𝑜𝑢𝑛𝑡</m:t>
                      </m:r>
                      <m:d>
                        <m:dPr>
                          <m:ctrlPr>
                            <a:rPr lang="en-US" sz="1050" i="1" dirty="0">
                              <a:latin typeface="Cambria Math" panose="02040503050406030204" pitchFamily="18" charset="0"/>
                            </a:rPr>
                          </m:ctrlPr>
                        </m:dPr>
                        <m:e>
                          <m:r>
                            <a:rPr lang="en-US" sz="1050" i="1" dirty="0">
                              <a:latin typeface="Cambria Math" panose="02040503050406030204" pitchFamily="18" charset="0"/>
                            </a:rPr>
                            <m:t>𝑒𝑛𝑒𝑟𝑔𝑖𝑧𝑒𝑑</m:t>
                          </m:r>
                          <m:r>
                            <a:rPr lang="en-US" sz="1050" i="1" dirty="0">
                              <a:latin typeface="Cambria Math" panose="02040503050406030204" pitchFamily="18" charset="0"/>
                            </a:rPr>
                            <m:t> </m:t>
                          </m:r>
                          <m:r>
                            <a:rPr lang="en-US" sz="1050" i="1" dirty="0">
                              <a:latin typeface="Cambria Math" panose="02040503050406030204" pitchFamily="18" charset="0"/>
                            </a:rPr>
                            <m:t>𝑃𝑆𝑆𝐸</m:t>
                          </m:r>
                          <m:r>
                            <a:rPr lang="en-US" sz="1050" i="1" dirty="0">
                              <a:latin typeface="Cambria Math" panose="02040503050406030204" pitchFamily="18" charset="0"/>
                            </a:rPr>
                            <m:t> 345</m:t>
                          </m:r>
                          <m:r>
                            <a:rPr lang="en-US" sz="1050" i="1" dirty="0">
                              <a:latin typeface="Cambria Math" panose="02040503050406030204" pitchFamily="18" charset="0"/>
                            </a:rPr>
                            <m:t>𝑘𝑉</m:t>
                          </m:r>
                          <m:r>
                            <a:rPr lang="en-US" sz="1050" i="1" dirty="0">
                              <a:latin typeface="Cambria Math" panose="02040503050406030204" pitchFamily="18" charset="0"/>
                            </a:rPr>
                            <m:t> </m:t>
                          </m:r>
                          <m:r>
                            <a:rPr lang="en-US" sz="1050" i="1" dirty="0">
                              <a:latin typeface="Cambria Math" panose="02040503050406030204" pitchFamily="18" charset="0"/>
                            </a:rPr>
                            <m:t>𝐵𝑢𝑠</m:t>
                          </m:r>
                        </m:e>
                      </m:d>
                      <m:r>
                        <a:rPr lang="en-US" sz="1050" i="1" dirty="0">
                          <a:latin typeface="Cambria Math" panose="02040503050406030204" pitchFamily="18" charset="0"/>
                        </a:rPr>
                        <m:t>=1</m:t>
                      </m:r>
                    </m:oMath>
                  </a14:m>
                  <a:endParaRPr lang="en-US" sz="1050" dirty="0"/>
                </a:p>
                <a:p>
                  <a:pPr algn="ctr"/>
                  <a:endParaRPr lang="en-US" sz="1050" dirty="0"/>
                </a:p>
              </p:txBody>
            </p:sp>
          </mc:Choice>
          <mc:Fallback xmlns="">
            <p:sp>
              <p:nvSpPr>
                <p:cNvPr id="151" name="TextBox 150"/>
                <p:cNvSpPr txBox="1">
                  <a:spLocks noRot="1" noChangeAspect="1" noMove="1" noResize="1" noEditPoints="1" noAdjustHandles="1" noChangeArrowheads="1" noChangeShapeType="1" noTextEdit="1"/>
                </p:cNvSpPr>
                <p:nvPr/>
              </p:nvSpPr>
              <p:spPr>
                <a:xfrm>
                  <a:off x="4665853" y="5623946"/>
                  <a:ext cx="3764756" cy="678968"/>
                </a:xfrm>
                <a:prstGeom prst="rect">
                  <a:avLst/>
                </a:prstGeom>
                <a:blipFill rotWithShape="0">
                  <a:blip r:embed="rId4"/>
                  <a:stretch>
                    <a:fillRect/>
                  </a:stretch>
                </a:blipFill>
              </p:spPr>
              <p:txBody>
                <a:bodyPr/>
                <a:lstStyle/>
                <a:p>
                  <a:r>
                    <a:rPr lang="en-US">
                      <a:noFill/>
                    </a:rPr>
                    <a:t> </a:t>
                  </a:r>
                </a:p>
              </p:txBody>
            </p:sp>
          </mc:Fallback>
        </mc:AlternateContent>
        <p:sp>
          <p:nvSpPr>
            <p:cNvPr id="152" name="Rectangle 151"/>
            <p:cNvSpPr/>
            <p:nvPr/>
          </p:nvSpPr>
          <p:spPr>
            <a:xfrm>
              <a:off x="1454872" y="3930428"/>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3" name="Rectangle 152"/>
            <p:cNvSpPr/>
            <p:nvPr/>
          </p:nvSpPr>
          <p:spPr>
            <a:xfrm>
              <a:off x="3383832" y="3923051"/>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4" name="Rectangle 153"/>
            <p:cNvSpPr/>
            <p:nvPr/>
          </p:nvSpPr>
          <p:spPr>
            <a:xfrm>
              <a:off x="3378597" y="4621463"/>
              <a:ext cx="158162" cy="140596"/>
            </a:xfrm>
            <a:prstGeom prst="rect">
              <a:avLst/>
            </a:prstGeom>
            <a:solidFill>
              <a:schemeClr val="accent1">
                <a:lumMod val="20000"/>
                <a:lumOff val="8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55" name="Straight Connector 154"/>
            <p:cNvCxnSpPr/>
            <p:nvPr/>
          </p:nvCxnSpPr>
          <p:spPr>
            <a:xfrm flipH="1">
              <a:off x="3383832" y="4611976"/>
              <a:ext cx="158162" cy="140596"/>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H="1">
              <a:off x="1464103" y="4601527"/>
              <a:ext cx="143697" cy="14925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6166163" y="5112153"/>
              <a:ext cx="840140" cy="0"/>
            </a:xfrm>
            <a:prstGeom prst="line">
              <a:avLst/>
            </a:prstGeom>
            <a:ln w="28575">
              <a:solidFill>
                <a:schemeClr val="bg1">
                  <a:lumMod val="75000"/>
                </a:schemeClr>
              </a:solidFill>
              <a:prstDash val="solid"/>
            </a:ln>
          </p:spPr>
          <p:style>
            <a:lnRef idx="3">
              <a:schemeClr val="accent1"/>
            </a:lnRef>
            <a:fillRef idx="0">
              <a:schemeClr val="accent1"/>
            </a:fillRef>
            <a:effectRef idx="2">
              <a:schemeClr val="accent1"/>
            </a:effectRef>
            <a:fontRef idx="minor">
              <a:schemeClr val="tx1"/>
            </a:fontRef>
          </p:style>
        </p:cxnSp>
        <p:sp>
          <p:nvSpPr>
            <p:cNvPr id="159" name="TextBox 158"/>
            <p:cNvSpPr txBox="1"/>
            <p:nvPr/>
          </p:nvSpPr>
          <p:spPr>
            <a:xfrm>
              <a:off x="6087577" y="5362727"/>
              <a:ext cx="1598385" cy="300082"/>
            </a:xfrm>
            <a:prstGeom prst="rect">
              <a:avLst/>
            </a:prstGeom>
            <a:noFill/>
          </p:spPr>
          <p:txBody>
            <a:bodyPr wrap="square" rtlCol="0">
              <a:spAutoFit/>
            </a:bodyPr>
            <a:lstStyle/>
            <a:p>
              <a:r>
                <a:rPr lang="en-US" sz="1350" dirty="0" smtClean="0">
                  <a:solidFill>
                    <a:schemeClr val="accent1">
                      <a:lumMod val="50000"/>
                    </a:schemeClr>
                  </a:solidFill>
                </a:rPr>
                <a:t>De-energized bus</a:t>
              </a:r>
              <a:endParaRPr lang="en-US" sz="1350" dirty="0">
                <a:solidFill>
                  <a:schemeClr val="accent1">
                    <a:lumMod val="50000"/>
                  </a:schemeClr>
                </a:solidFill>
              </a:endParaRPr>
            </a:p>
          </p:txBody>
        </p:sp>
        <p:sp>
          <p:nvSpPr>
            <p:cNvPr id="160" name="Rectangle 159"/>
            <p:cNvSpPr/>
            <p:nvPr/>
          </p:nvSpPr>
          <p:spPr>
            <a:xfrm>
              <a:off x="6087576" y="5020839"/>
              <a:ext cx="998566" cy="178492"/>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64" name="Straight Arrow Connector 163"/>
            <p:cNvCxnSpPr/>
            <p:nvPr/>
          </p:nvCxnSpPr>
          <p:spPr>
            <a:xfrm flipV="1">
              <a:off x="6527933" y="4539608"/>
              <a:ext cx="142662" cy="18460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65" name="Rectangle 164"/>
            <p:cNvSpPr/>
            <p:nvPr/>
          </p:nvSpPr>
          <p:spPr>
            <a:xfrm>
              <a:off x="5386639" y="4344785"/>
              <a:ext cx="2463441" cy="178492"/>
            </a:xfrm>
            <a:prstGeom prst="rect">
              <a:avLst/>
            </a:prstGeom>
            <a:noFill/>
            <a:ln>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66" name="Straight Arrow Connector 165"/>
            <p:cNvCxnSpPr/>
            <p:nvPr/>
          </p:nvCxnSpPr>
          <p:spPr>
            <a:xfrm flipV="1">
              <a:off x="6527933" y="5221858"/>
              <a:ext cx="142662" cy="18460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67" name="Rectangle 166"/>
            <p:cNvSpPr/>
            <p:nvPr/>
          </p:nvSpPr>
          <p:spPr>
            <a:xfrm>
              <a:off x="2413078" y="4204469"/>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cxnSp>
        <p:nvCxnSpPr>
          <p:cNvPr id="50" name="Straight Connector 49"/>
          <p:cNvCxnSpPr/>
          <p:nvPr/>
        </p:nvCxnSpPr>
        <p:spPr>
          <a:xfrm>
            <a:off x="5497330" y="4607995"/>
            <a:ext cx="2294630" cy="326"/>
          </a:xfrm>
          <a:prstGeom prst="line">
            <a:avLst/>
          </a:prstGeom>
          <a:ln w="28575"/>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417811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Distribution of MWs - CRR/DAM </a:t>
            </a:r>
            <a:r>
              <a:rPr lang="en-US" dirty="0"/>
              <a:t>vs Protocols</a:t>
            </a:r>
            <a:br>
              <a:rPr lang="en-US" dirty="0"/>
            </a:br>
            <a:endParaRPr lang="en-US" dirty="0"/>
          </a:p>
        </p:txBody>
      </p:sp>
      <p:sp>
        <p:nvSpPr>
          <p:cNvPr id="3" name="Content Placeholder 2"/>
          <p:cNvSpPr>
            <a:spLocks noGrp="1"/>
          </p:cNvSpPr>
          <p:nvPr>
            <p:ph idx="1"/>
          </p:nvPr>
        </p:nvSpPr>
        <p:spPr/>
        <p:txBody>
          <a:bodyPr/>
          <a:lstStyle/>
          <a:p>
            <a:r>
              <a:rPr lang="en-US" sz="2000" dirty="0" smtClean="0"/>
              <a:t>Issue 1 – Hub Bus distribution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sp>
        <p:nvSpPr>
          <p:cNvPr id="5" name="Oval 4"/>
          <p:cNvSpPr/>
          <p:nvPr/>
        </p:nvSpPr>
        <p:spPr>
          <a:xfrm>
            <a:off x="3048000" y="1981200"/>
            <a:ext cx="2590800" cy="914400"/>
          </a:xfrm>
          <a:prstGeom prst="ellipse">
            <a:avLst/>
          </a:prstGeom>
          <a:solidFill>
            <a:schemeClr val="accent1">
              <a:alpha val="1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000500" y="1708666"/>
            <a:ext cx="685800" cy="369332"/>
          </a:xfrm>
          <a:prstGeom prst="rect">
            <a:avLst/>
          </a:prstGeom>
          <a:noFill/>
        </p:spPr>
        <p:txBody>
          <a:bodyPr wrap="square" rtlCol="0">
            <a:spAutoFit/>
          </a:bodyPr>
          <a:lstStyle/>
          <a:p>
            <a:pPr algn="ctr"/>
            <a:r>
              <a:rPr lang="en-US" dirty="0" smtClean="0">
                <a:solidFill>
                  <a:schemeClr val="tx2"/>
                </a:solidFill>
              </a:rPr>
              <a:t>Hub</a:t>
            </a:r>
            <a:endParaRPr lang="en-US" dirty="0">
              <a:solidFill>
                <a:schemeClr val="tx2"/>
              </a:solidFill>
            </a:endParaRPr>
          </a:p>
        </p:txBody>
      </p:sp>
      <p:sp>
        <p:nvSpPr>
          <p:cNvPr id="7" name="TextBox 6"/>
          <p:cNvSpPr txBox="1"/>
          <p:nvPr/>
        </p:nvSpPr>
        <p:spPr>
          <a:xfrm>
            <a:off x="3810000" y="2247928"/>
            <a:ext cx="1066800" cy="369332"/>
          </a:xfrm>
          <a:prstGeom prst="rect">
            <a:avLst/>
          </a:prstGeom>
          <a:noFill/>
        </p:spPr>
        <p:txBody>
          <a:bodyPr wrap="square" rtlCol="0">
            <a:spAutoFit/>
          </a:bodyPr>
          <a:lstStyle/>
          <a:p>
            <a:pPr algn="ctr"/>
            <a:r>
              <a:rPr lang="en-US" dirty="0" smtClean="0">
                <a:solidFill>
                  <a:schemeClr val="tx2"/>
                </a:solidFill>
              </a:rPr>
              <a:t>300 MW</a:t>
            </a:r>
            <a:endParaRPr lang="en-US" dirty="0">
              <a:solidFill>
                <a:schemeClr val="tx2"/>
              </a:solidFill>
            </a:endParaRPr>
          </a:p>
        </p:txBody>
      </p:sp>
      <p:cxnSp>
        <p:nvCxnSpPr>
          <p:cNvPr id="9" name="Straight Connector 8"/>
          <p:cNvCxnSpPr>
            <a:stCxn id="5" idx="3"/>
          </p:cNvCxnSpPr>
          <p:nvPr/>
        </p:nvCxnSpPr>
        <p:spPr>
          <a:xfrm flipH="1">
            <a:off x="2667000" y="2761689"/>
            <a:ext cx="760414" cy="541315"/>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343400" y="2914089"/>
            <a:ext cx="0" cy="388915"/>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5251511" y="2773476"/>
            <a:ext cx="787400" cy="54131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1993900" y="3303004"/>
            <a:ext cx="1295400" cy="457200"/>
          </a:xfrm>
          <a:prstGeom prst="ellipse">
            <a:avLst/>
          </a:prstGeom>
          <a:solidFill>
            <a:schemeClr val="accent1">
              <a:alpha val="1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2223477" y="3317028"/>
            <a:ext cx="958850" cy="461665"/>
          </a:xfrm>
          <a:prstGeom prst="rect">
            <a:avLst/>
          </a:prstGeom>
          <a:noFill/>
        </p:spPr>
        <p:txBody>
          <a:bodyPr wrap="square" rtlCol="0">
            <a:spAutoFit/>
          </a:bodyPr>
          <a:lstStyle/>
          <a:p>
            <a:pPr algn="ctr"/>
            <a:r>
              <a:rPr lang="en-US" sz="1200" dirty="0" smtClean="0">
                <a:solidFill>
                  <a:schemeClr val="tx2"/>
                </a:solidFill>
              </a:rPr>
              <a:t>Hub Bus 1</a:t>
            </a:r>
          </a:p>
          <a:p>
            <a:pPr algn="ctr"/>
            <a:r>
              <a:rPr lang="en-US" sz="1200" dirty="0" smtClean="0">
                <a:solidFill>
                  <a:schemeClr val="tx2"/>
                </a:solidFill>
              </a:rPr>
              <a:t>100 MW</a:t>
            </a:r>
          </a:p>
        </p:txBody>
      </p:sp>
      <p:sp>
        <p:nvSpPr>
          <p:cNvPr id="29" name="TextBox 28"/>
          <p:cNvSpPr txBox="1"/>
          <p:nvPr/>
        </p:nvSpPr>
        <p:spPr>
          <a:xfrm>
            <a:off x="3018267" y="2933928"/>
            <a:ext cx="409147" cy="276999"/>
          </a:xfrm>
          <a:prstGeom prst="rect">
            <a:avLst/>
          </a:prstGeom>
          <a:noFill/>
        </p:spPr>
        <p:txBody>
          <a:bodyPr wrap="square" rtlCol="0">
            <a:spAutoFit/>
          </a:bodyPr>
          <a:lstStyle/>
          <a:p>
            <a:pPr algn="ctr"/>
            <a:r>
              <a:rPr lang="en-US" sz="1200" dirty="0" smtClean="0">
                <a:solidFill>
                  <a:schemeClr val="tx2"/>
                </a:solidFill>
              </a:rPr>
              <a:t>1/3</a:t>
            </a:r>
          </a:p>
        </p:txBody>
      </p:sp>
      <p:sp>
        <p:nvSpPr>
          <p:cNvPr id="30" name="TextBox 29"/>
          <p:cNvSpPr txBox="1"/>
          <p:nvPr/>
        </p:nvSpPr>
        <p:spPr>
          <a:xfrm>
            <a:off x="5236064" y="2929271"/>
            <a:ext cx="409147" cy="276999"/>
          </a:xfrm>
          <a:prstGeom prst="rect">
            <a:avLst/>
          </a:prstGeom>
          <a:noFill/>
        </p:spPr>
        <p:txBody>
          <a:bodyPr wrap="square" rtlCol="0">
            <a:spAutoFit/>
          </a:bodyPr>
          <a:lstStyle/>
          <a:p>
            <a:pPr algn="ctr"/>
            <a:r>
              <a:rPr lang="en-US" sz="1200" dirty="0" smtClean="0">
                <a:solidFill>
                  <a:schemeClr val="tx2"/>
                </a:solidFill>
              </a:rPr>
              <a:t>1/3</a:t>
            </a:r>
          </a:p>
        </p:txBody>
      </p:sp>
      <p:sp>
        <p:nvSpPr>
          <p:cNvPr id="31" name="TextBox 30"/>
          <p:cNvSpPr txBox="1"/>
          <p:nvPr/>
        </p:nvSpPr>
        <p:spPr>
          <a:xfrm>
            <a:off x="4277153" y="2937942"/>
            <a:ext cx="409147" cy="276999"/>
          </a:xfrm>
          <a:prstGeom prst="rect">
            <a:avLst/>
          </a:prstGeom>
          <a:noFill/>
          <a:ln>
            <a:noFill/>
          </a:ln>
        </p:spPr>
        <p:txBody>
          <a:bodyPr wrap="square" rtlCol="0">
            <a:spAutoFit/>
          </a:bodyPr>
          <a:lstStyle/>
          <a:p>
            <a:pPr algn="ctr"/>
            <a:r>
              <a:rPr lang="en-US" sz="1200" dirty="0" smtClean="0">
                <a:solidFill>
                  <a:schemeClr val="tx2"/>
                </a:solidFill>
              </a:rPr>
              <a:t>1/3</a:t>
            </a:r>
          </a:p>
        </p:txBody>
      </p:sp>
      <p:sp>
        <p:nvSpPr>
          <p:cNvPr id="32" name="Oval 31"/>
          <p:cNvSpPr/>
          <p:nvPr/>
        </p:nvSpPr>
        <p:spPr>
          <a:xfrm>
            <a:off x="5431936" y="3303004"/>
            <a:ext cx="1295400" cy="457200"/>
          </a:xfrm>
          <a:prstGeom prst="ellipse">
            <a:avLst/>
          </a:prstGeom>
          <a:solidFill>
            <a:schemeClr val="accent1">
              <a:alpha val="1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5661513" y="3317028"/>
            <a:ext cx="958850" cy="461665"/>
          </a:xfrm>
          <a:prstGeom prst="rect">
            <a:avLst/>
          </a:prstGeom>
          <a:noFill/>
        </p:spPr>
        <p:txBody>
          <a:bodyPr wrap="square" rtlCol="0">
            <a:spAutoFit/>
          </a:bodyPr>
          <a:lstStyle/>
          <a:p>
            <a:pPr algn="ctr"/>
            <a:r>
              <a:rPr lang="en-US" sz="1200" dirty="0" smtClean="0">
                <a:solidFill>
                  <a:schemeClr val="tx2"/>
                </a:solidFill>
              </a:rPr>
              <a:t>Hub Bus 3</a:t>
            </a:r>
          </a:p>
          <a:p>
            <a:pPr algn="ctr"/>
            <a:r>
              <a:rPr lang="en-US" sz="1200" dirty="0" smtClean="0">
                <a:solidFill>
                  <a:schemeClr val="tx2"/>
                </a:solidFill>
              </a:rPr>
              <a:t>100 MW</a:t>
            </a:r>
          </a:p>
        </p:txBody>
      </p:sp>
      <p:sp>
        <p:nvSpPr>
          <p:cNvPr id="34" name="Oval 33"/>
          <p:cNvSpPr/>
          <p:nvPr/>
        </p:nvSpPr>
        <p:spPr>
          <a:xfrm>
            <a:off x="3702050" y="3299464"/>
            <a:ext cx="1295400" cy="457200"/>
          </a:xfrm>
          <a:prstGeom prst="ellipse">
            <a:avLst/>
          </a:prstGeom>
          <a:solidFill>
            <a:schemeClr val="accent1">
              <a:alpha val="1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3931627" y="3313488"/>
            <a:ext cx="958850" cy="461665"/>
          </a:xfrm>
          <a:prstGeom prst="rect">
            <a:avLst/>
          </a:prstGeom>
          <a:noFill/>
        </p:spPr>
        <p:txBody>
          <a:bodyPr wrap="square" rtlCol="0">
            <a:spAutoFit/>
          </a:bodyPr>
          <a:lstStyle/>
          <a:p>
            <a:pPr algn="ctr"/>
            <a:r>
              <a:rPr lang="en-US" sz="1200" dirty="0" smtClean="0">
                <a:solidFill>
                  <a:schemeClr val="tx2"/>
                </a:solidFill>
              </a:rPr>
              <a:t>Hub Bus 2</a:t>
            </a:r>
          </a:p>
          <a:p>
            <a:pPr algn="ctr"/>
            <a:r>
              <a:rPr lang="en-US" sz="1200" dirty="0" smtClean="0">
                <a:solidFill>
                  <a:schemeClr val="tx2"/>
                </a:solidFill>
              </a:rPr>
              <a:t>100 MW</a:t>
            </a:r>
          </a:p>
        </p:txBody>
      </p:sp>
      <p:cxnSp>
        <p:nvCxnSpPr>
          <p:cNvPr id="75" name="Straight Connector 74"/>
          <p:cNvCxnSpPr/>
          <p:nvPr/>
        </p:nvCxnSpPr>
        <p:spPr>
          <a:xfrm flipH="1">
            <a:off x="3392660" y="4342033"/>
            <a:ext cx="695821" cy="2452"/>
          </a:xfrm>
          <a:prstGeom prst="line">
            <a:avLst/>
          </a:prstGeom>
          <a:ln w="28575"/>
          <a:effectLst>
            <a:outerShdw blurRad="40005" dist="2286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3931627" y="3756664"/>
            <a:ext cx="411773" cy="58673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349751" y="3760837"/>
            <a:ext cx="406399" cy="582563"/>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H="1">
            <a:off x="4605833" y="4344485"/>
            <a:ext cx="695821" cy="2452"/>
          </a:xfrm>
          <a:prstGeom prst="line">
            <a:avLst/>
          </a:prstGeom>
          <a:ln w="28575"/>
          <a:effectLst>
            <a:outerShdw blurRad="40005" dist="2286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7" name="Oval 46"/>
          <p:cNvSpPr/>
          <p:nvPr/>
        </p:nvSpPr>
        <p:spPr>
          <a:xfrm>
            <a:off x="3497267" y="4308357"/>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4530593" y="4309317"/>
            <a:ext cx="75240" cy="752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5128122" y="4306385"/>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625701" y="4710711"/>
            <a:ext cx="3651452" cy="1200329"/>
          </a:xfrm>
          <a:prstGeom prst="rect">
            <a:avLst/>
          </a:prstGeom>
          <a:noFill/>
          <a:ln w="25400">
            <a:solidFill>
              <a:srgbClr val="007F92"/>
            </a:solidFill>
          </a:ln>
        </p:spPr>
        <p:txBody>
          <a:bodyPr wrap="square" rtlCol="0">
            <a:spAutoFit/>
          </a:bodyPr>
          <a:lstStyle/>
          <a:p>
            <a:r>
              <a:rPr lang="en-US" dirty="0" smtClean="0">
                <a:solidFill>
                  <a:schemeClr val="tx2"/>
                </a:solidFill>
              </a:rPr>
              <a:t>CRR/DAM</a:t>
            </a:r>
          </a:p>
          <a:p>
            <a:pPr marL="285750" indent="-285750">
              <a:buFont typeface="Arial" panose="020B0604020202020204" pitchFamily="34" charset="0"/>
              <a:buChar char="•"/>
            </a:pPr>
            <a:r>
              <a:rPr lang="en-US" dirty="0" smtClean="0">
                <a:solidFill>
                  <a:schemeClr val="tx2"/>
                </a:solidFill>
              </a:rPr>
              <a:t>PF</a:t>
            </a:r>
            <a:r>
              <a:rPr lang="en-US" baseline="-25000" dirty="0">
                <a:solidFill>
                  <a:schemeClr val="tx2"/>
                </a:solidFill>
              </a:rPr>
              <a:t>1</a:t>
            </a:r>
            <a:r>
              <a:rPr lang="en-US" dirty="0" smtClean="0">
                <a:solidFill>
                  <a:schemeClr val="tx2"/>
                </a:solidFill>
              </a:rPr>
              <a:t> = 50MW	</a:t>
            </a:r>
          </a:p>
          <a:p>
            <a:pPr marL="285750"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endParaRPr lang="en-US" dirty="0" smtClean="0">
              <a:solidFill>
                <a:schemeClr val="tx2"/>
              </a:solidFill>
            </a:endParaRPr>
          </a:p>
        </p:txBody>
      </p:sp>
      <p:sp>
        <p:nvSpPr>
          <p:cNvPr id="57" name="TextBox 56"/>
          <p:cNvSpPr txBox="1"/>
          <p:nvPr/>
        </p:nvSpPr>
        <p:spPr>
          <a:xfrm>
            <a:off x="4399819" y="4710711"/>
            <a:ext cx="2282704" cy="1202210"/>
          </a:xfrm>
          <a:prstGeom prst="rect">
            <a:avLst/>
          </a:prstGeom>
          <a:noFill/>
        </p:spPr>
        <p:txBody>
          <a:bodyPr wrap="square" rtlCol="0">
            <a:spAutoFit/>
          </a:bodyPr>
          <a:lstStyle/>
          <a:p>
            <a:r>
              <a:rPr lang="en-US" dirty="0" smtClean="0">
                <a:solidFill>
                  <a:schemeClr val="tx2"/>
                </a:solidFill>
              </a:rPr>
              <a:t>Protocols</a:t>
            </a:r>
          </a:p>
          <a:p>
            <a:pPr marL="285750" indent="-285750">
              <a:buFont typeface="Arial" panose="020B0604020202020204" pitchFamily="34" charset="0"/>
              <a:buChar char="•"/>
            </a:pPr>
            <a:r>
              <a:rPr lang="en-US" dirty="0" smtClean="0">
                <a:solidFill>
                  <a:schemeClr val="tx2"/>
                </a:solidFill>
              </a:rPr>
              <a:t>eb</a:t>
            </a:r>
            <a:r>
              <a:rPr lang="en-US" baseline="-25000" dirty="0">
                <a:solidFill>
                  <a:schemeClr val="tx2"/>
                </a:solidFill>
              </a:rPr>
              <a:t>1</a:t>
            </a:r>
            <a:r>
              <a:rPr lang="en-US" dirty="0" smtClean="0">
                <a:solidFill>
                  <a:schemeClr val="tx2"/>
                </a:solidFill>
              </a:rPr>
              <a:t> = 33.33 MW</a:t>
            </a:r>
          </a:p>
          <a:p>
            <a:pPr marL="285750" indent="-285750">
              <a:buFont typeface="Arial" panose="020B0604020202020204" pitchFamily="34" charset="0"/>
              <a:buChar char="•"/>
            </a:pPr>
            <a:r>
              <a:rPr lang="en-US" dirty="0" smtClean="0">
                <a:solidFill>
                  <a:schemeClr val="tx2"/>
                </a:solidFill>
              </a:rPr>
              <a:t>eb</a:t>
            </a:r>
            <a:r>
              <a:rPr lang="en-US" baseline="-25000" dirty="0">
                <a:solidFill>
                  <a:schemeClr val="tx2"/>
                </a:solidFill>
              </a:rPr>
              <a:t>2</a:t>
            </a:r>
            <a:r>
              <a:rPr lang="en-US" dirty="0" smtClean="0">
                <a:solidFill>
                  <a:schemeClr val="tx2"/>
                </a:solidFill>
              </a:rPr>
              <a:t> = 33.33 MW</a:t>
            </a:r>
          </a:p>
          <a:p>
            <a:pPr marL="285750" indent="-285750">
              <a:buFont typeface="Arial" panose="020B0604020202020204" pitchFamily="34" charset="0"/>
              <a:buChar char="•"/>
            </a:pPr>
            <a:r>
              <a:rPr lang="en-US" dirty="0" smtClean="0">
                <a:solidFill>
                  <a:schemeClr val="tx2"/>
                </a:solidFill>
              </a:rPr>
              <a:t>eb</a:t>
            </a:r>
            <a:r>
              <a:rPr lang="en-US" baseline="-25000" dirty="0">
                <a:solidFill>
                  <a:schemeClr val="tx2"/>
                </a:solidFill>
              </a:rPr>
              <a:t>3</a:t>
            </a:r>
            <a:r>
              <a:rPr lang="en-US" dirty="0" smtClean="0">
                <a:solidFill>
                  <a:schemeClr val="tx2"/>
                </a:solidFill>
              </a:rPr>
              <a:t> </a:t>
            </a:r>
            <a:r>
              <a:rPr lang="en-US" dirty="0">
                <a:solidFill>
                  <a:schemeClr val="tx2"/>
                </a:solidFill>
              </a:rPr>
              <a:t>= 33.33 </a:t>
            </a:r>
            <a:r>
              <a:rPr lang="en-US" dirty="0" smtClean="0">
                <a:solidFill>
                  <a:schemeClr val="tx2"/>
                </a:solidFill>
              </a:rPr>
              <a:t>MW</a:t>
            </a:r>
            <a:endParaRPr lang="en-US" dirty="0">
              <a:solidFill>
                <a:schemeClr val="tx2"/>
              </a:solidFill>
            </a:endParaRPr>
          </a:p>
        </p:txBody>
      </p:sp>
      <p:sp>
        <p:nvSpPr>
          <p:cNvPr id="59" name="Right Brace 58"/>
          <p:cNvSpPr/>
          <p:nvPr/>
        </p:nvSpPr>
        <p:spPr>
          <a:xfrm>
            <a:off x="6467963" y="5357042"/>
            <a:ext cx="152400" cy="488174"/>
          </a:xfrm>
          <a:prstGeom prst="righ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TextBox 59"/>
          <p:cNvSpPr txBox="1"/>
          <p:nvPr/>
        </p:nvSpPr>
        <p:spPr>
          <a:xfrm>
            <a:off x="6644784" y="4987710"/>
            <a:ext cx="2057400" cy="369332"/>
          </a:xfrm>
          <a:prstGeom prst="rect">
            <a:avLst/>
          </a:prstGeom>
          <a:noFill/>
        </p:spPr>
        <p:txBody>
          <a:bodyPr wrap="square" rtlCol="0">
            <a:spAutoFit/>
          </a:bodyPr>
          <a:lstStyle/>
          <a:p>
            <a:r>
              <a:rPr lang="en-US" dirty="0" smtClean="0">
                <a:solidFill>
                  <a:schemeClr val="tx2"/>
                </a:solidFill>
              </a:rPr>
              <a:t>PF</a:t>
            </a:r>
            <a:r>
              <a:rPr lang="en-US" baseline="-25000" dirty="0" smtClean="0">
                <a:solidFill>
                  <a:schemeClr val="tx2"/>
                </a:solidFill>
              </a:rPr>
              <a:t>1</a:t>
            </a:r>
            <a:r>
              <a:rPr lang="en-US" dirty="0" smtClean="0">
                <a:solidFill>
                  <a:schemeClr val="tx2"/>
                </a:solidFill>
              </a:rPr>
              <a:t> = 33.33 MW</a:t>
            </a:r>
            <a:endParaRPr lang="en-US" dirty="0">
              <a:solidFill>
                <a:schemeClr val="tx2"/>
              </a:solidFill>
            </a:endParaRPr>
          </a:p>
        </p:txBody>
      </p:sp>
      <p:sp>
        <p:nvSpPr>
          <p:cNvPr id="61" name="TextBox 60"/>
          <p:cNvSpPr txBox="1"/>
          <p:nvPr/>
        </p:nvSpPr>
        <p:spPr>
          <a:xfrm>
            <a:off x="6640208" y="5393850"/>
            <a:ext cx="2057400" cy="369332"/>
          </a:xfrm>
          <a:prstGeom prst="rect">
            <a:avLst/>
          </a:prstGeom>
          <a:noFill/>
        </p:spPr>
        <p:txBody>
          <a:bodyPr wrap="square" rtlCol="0">
            <a:spAutoFit/>
          </a:bodyPr>
          <a:lstStyle/>
          <a:p>
            <a:r>
              <a:rPr lang="en-US" dirty="0" smtClean="0">
                <a:solidFill>
                  <a:schemeClr val="tx2"/>
                </a:solidFill>
              </a:rPr>
              <a:t>PF</a:t>
            </a:r>
            <a:r>
              <a:rPr lang="en-US" baseline="-25000" dirty="0">
                <a:solidFill>
                  <a:schemeClr val="tx2"/>
                </a:solidFill>
              </a:rPr>
              <a:t>2</a:t>
            </a:r>
            <a:r>
              <a:rPr lang="en-US" dirty="0" smtClean="0">
                <a:solidFill>
                  <a:schemeClr val="tx2"/>
                </a:solidFill>
              </a:rPr>
              <a:t> = 66.66 MW</a:t>
            </a:r>
            <a:endParaRPr lang="en-US" dirty="0">
              <a:solidFill>
                <a:schemeClr val="tx2"/>
              </a:solidFill>
            </a:endParaRPr>
          </a:p>
        </p:txBody>
      </p:sp>
      <p:sp>
        <p:nvSpPr>
          <p:cNvPr id="62" name="Rectangle 61"/>
          <p:cNvSpPr/>
          <p:nvPr/>
        </p:nvSpPr>
        <p:spPr>
          <a:xfrm>
            <a:off x="4399820" y="4710711"/>
            <a:ext cx="4288688" cy="12022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p:cNvSpPr txBox="1"/>
          <p:nvPr/>
        </p:nvSpPr>
        <p:spPr>
          <a:xfrm>
            <a:off x="625700" y="5415421"/>
            <a:ext cx="3651452" cy="369332"/>
          </a:xfrm>
          <a:prstGeom prst="rect">
            <a:avLst/>
          </a:prstGeom>
          <a:noFill/>
          <a:ln w="25400">
            <a:noFill/>
          </a:ln>
        </p:spPr>
        <p:txBody>
          <a:bodyPr wrap="square" rtlCol="0">
            <a:spAutoFit/>
          </a:bodyPr>
          <a:lstStyle/>
          <a:p>
            <a:pPr marL="285750" indent="-285750">
              <a:buFont typeface="Arial" panose="020B0604020202020204" pitchFamily="34" charset="0"/>
              <a:buChar char="•"/>
            </a:pPr>
            <a:r>
              <a:rPr lang="en-US" dirty="0">
                <a:solidFill>
                  <a:schemeClr val="tx2"/>
                </a:solidFill>
              </a:rPr>
              <a:t>PF</a:t>
            </a:r>
            <a:r>
              <a:rPr lang="en-US" baseline="-25000" dirty="0">
                <a:solidFill>
                  <a:schemeClr val="tx2"/>
                </a:solidFill>
              </a:rPr>
              <a:t>2</a:t>
            </a:r>
            <a:r>
              <a:rPr lang="en-US" dirty="0">
                <a:solidFill>
                  <a:schemeClr val="tx2"/>
                </a:solidFill>
              </a:rPr>
              <a:t> </a:t>
            </a:r>
            <a:r>
              <a:rPr lang="en-US" dirty="0" smtClean="0">
                <a:solidFill>
                  <a:schemeClr val="tx2"/>
                </a:solidFill>
              </a:rPr>
              <a:t>= </a:t>
            </a:r>
            <a:r>
              <a:rPr lang="en-US" dirty="0">
                <a:solidFill>
                  <a:schemeClr val="tx2"/>
                </a:solidFill>
              </a:rPr>
              <a:t>50MW</a:t>
            </a:r>
            <a:endParaRPr lang="en-US" dirty="0" smtClean="0">
              <a:solidFill>
                <a:schemeClr val="tx2"/>
              </a:solidFill>
            </a:endParaRPr>
          </a:p>
        </p:txBody>
      </p:sp>
      <p:sp>
        <p:nvSpPr>
          <p:cNvPr id="81" name="TextBox 80"/>
          <p:cNvSpPr txBox="1"/>
          <p:nvPr/>
        </p:nvSpPr>
        <p:spPr>
          <a:xfrm>
            <a:off x="4399819" y="4340614"/>
            <a:ext cx="373820" cy="246221"/>
          </a:xfrm>
          <a:prstGeom prst="rect">
            <a:avLst/>
          </a:prstGeom>
          <a:noFill/>
        </p:spPr>
        <p:txBody>
          <a:bodyPr wrap="none" rtlCol="0">
            <a:spAutoFit/>
          </a:bodyPr>
          <a:lstStyle/>
          <a:p>
            <a:r>
              <a:rPr lang="en-US" sz="1000" dirty="0" smtClean="0">
                <a:solidFill>
                  <a:schemeClr val="tx2"/>
                </a:solidFill>
              </a:rPr>
              <a:t>eb</a:t>
            </a:r>
            <a:r>
              <a:rPr lang="en-US" sz="1000" baseline="-25000" dirty="0" smtClean="0">
                <a:solidFill>
                  <a:schemeClr val="tx2"/>
                </a:solidFill>
              </a:rPr>
              <a:t>2</a:t>
            </a:r>
            <a:endParaRPr lang="en-US" sz="1000" baseline="-25000" dirty="0">
              <a:solidFill>
                <a:schemeClr val="tx2"/>
              </a:solidFill>
            </a:endParaRPr>
          </a:p>
        </p:txBody>
      </p:sp>
      <p:sp>
        <p:nvSpPr>
          <p:cNvPr id="82" name="TextBox 81"/>
          <p:cNvSpPr txBox="1"/>
          <p:nvPr/>
        </p:nvSpPr>
        <p:spPr>
          <a:xfrm>
            <a:off x="4715372" y="4129862"/>
            <a:ext cx="416696" cy="246221"/>
          </a:xfrm>
          <a:prstGeom prst="rect">
            <a:avLst/>
          </a:prstGeom>
          <a:noFill/>
        </p:spPr>
        <p:txBody>
          <a:bodyPr wrap="square" rtlCol="0">
            <a:spAutoFit/>
          </a:bodyPr>
          <a:lstStyle/>
          <a:p>
            <a:r>
              <a:rPr lang="en-US" sz="1000" dirty="0" smtClean="0">
                <a:solidFill>
                  <a:schemeClr val="tx2"/>
                </a:solidFill>
              </a:rPr>
              <a:t>PF</a:t>
            </a:r>
            <a:r>
              <a:rPr lang="en-US" sz="1000" baseline="-25000" dirty="0" smtClean="0">
                <a:solidFill>
                  <a:schemeClr val="tx2"/>
                </a:solidFill>
              </a:rPr>
              <a:t>2</a:t>
            </a:r>
            <a:endParaRPr lang="en-US" sz="1000" baseline="-25000" dirty="0">
              <a:solidFill>
                <a:schemeClr val="tx2"/>
              </a:solidFill>
            </a:endParaRPr>
          </a:p>
        </p:txBody>
      </p:sp>
      <p:sp>
        <p:nvSpPr>
          <p:cNvPr id="83" name="TextBox 82"/>
          <p:cNvSpPr txBox="1"/>
          <p:nvPr/>
        </p:nvSpPr>
        <p:spPr>
          <a:xfrm>
            <a:off x="3334059" y="4349389"/>
            <a:ext cx="373820" cy="246221"/>
          </a:xfrm>
          <a:prstGeom prst="rect">
            <a:avLst/>
          </a:prstGeom>
          <a:noFill/>
        </p:spPr>
        <p:txBody>
          <a:bodyPr wrap="none" rtlCol="0">
            <a:spAutoFit/>
          </a:bodyPr>
          <a:lstStyle/>
          <a:p>
            <a:r>
              <a:rPr lang="en-US" sz="1000" dirty="0" smtClean="0">
                <a:solidFill>
                  <a:schemeClr val="tx2"/>
                </a:solidFill>
              </a:rPr>
              <a:t>eb</a:t>
            </a:r>
            <a:r>
              <a:rPr lang="en-US" sz="1000" baseline="-25000" dirty="0" smtClean="0">
                <a:solidFill>
                  <a:schemeClr val="tx2"/>
                </a:solidFill>
              </a:rPr>
              <a:t>1</a:t>
            </a:r>
            <a:endParaRPr lang="en-US" sz="1000" baseline="-25000" dirty="0">
              <a:solidFill>
                <a:schemeClr val="tx2"/>
              </a:solidFill>
            </a:endParaRPr>
          </a:p>
        </p:txBody>
      </p:sp>
      <p:sp>
        <p:nvSpPr>
          <p:cNvPr id="84" name="TextBox 83"/>
          <p:cNvSpPr txBox="1"/>
          <p:nvPr/>
        </p:nvSpPr>
        <p:spPr>
          <a:xfrm>
            <a:off x="4966570" y="4337258"/>
            <a:ext cx="373820" cy="246221"/>
          </a:xfrm>
          <a:prstGeom prst="rect">
            <a:avLst/>
          </a:prstGeom>
          <a:noFill/>
        </p:spPr>
        <p:txBody>
          <a:bodyPr wrap="none" rtlCol="0">
            <a:spAutoFit/>
          </a:bodyPr>
          <a:lstStyle/>
          <a:p>
            <a:r>
              <a:rPr lang="en-US" sz="1000" dirty="0" smtClean="0">
                <a:solidFill>
                  <a:schemeClr val="tx2"/>
                </a:solidFill>
              </a:rPr>
              <a:t>eb</a:t>
            </a:r>
            <a:r>
              <a:rPr lang="en-US" sz="1000" baseline="-25000" dirty="0" smtClean="0">
                <a:solidFill>
                  <a:schemeClr val="tx2"/>
                </a:solidFill>
              </a:rPr>
              <a:t>3</a:t>
            </a:r>
            <a:endParaRPr lang="en-US" sz="1000" baseline="-25000" dirty="0">
              <a:solidFill>
                <a:schemeClr val="tx2"/>
              </a:solidFill>
            </a:endParaRPr>
          </a:p>
        </p:txBody>
      </p:sp>
      <p:sp>
        <p:nvSpPr>
          <p:cNvPr id="85" name="TextBox 84"/>
          <p:cNvSpPr txBox="1"/>
          <p:nvPr/>
        </p:nvSpPr>
        <p:spPr>
          <a:xfrm>
            <a:off x="3564459" y="4123505"/>
            <a:ext cx="396262" cy="246221"/>
          </a:xfrm>
          <a:prstGeom prst="rect">
            <a:avLst/>
          </a:prstGeom>
          <a:noFill/>
        </p:spPr>
        <p:txBody>
          <a:bodyPr wrap="none" rtlCol="0">
            <a:spAutoFit/>
          </a:bodyPr>
          <a:lstStyle/>
          <a:p>
            <a:r>
              <a:rPr lang="en-US" sz="1000" dirty="0" smtClean="0">
                <a:solidFill>
                  <a:schemeClr val="tx2"/>
                </a:solidFill>
              </a:rPr>
              <a:t>PF</a:t>
            </a:r>
            <a:r>
              <a:rPr lang="en-US" sz="1000" baseline="-25000" dirty="0" smtClean="0">
                <a:solidFill>
                  <a:schemeClr val="tx2"/>
                </a:solidFill>
              </a:rPr>
              <a:t>1</a:t>
            </a:r>
            <a:endParaRPr lang="en-US" sz="1000" baseline="-25000" dirty="0">
              <a:solidFill>
                <a:schemeClr val="tx2"/>
              </a:solidFill>
            </a:endParaRPr>
          </a:p>
        </p:txBody>
      </p:sp>
    </p:spTree>
    <p:extLst>
      <p:ext uri="{BB962C8B-B14F-4D97-AF65-F5344CB8AC3E}">
        <p14:creationId xmlns:p14="http://schemas.microsoft.com/office/powerpoint/2010/main" val="1164301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dirty="0" smtClean="0"/>
              <a:t>Issue 2 – Hub Bus distribution under contingency that de-energizes an electrical bus</a:t>
            </a:r>
          </a:p>
          <a:p>
            <a:pPr marL="0" indent="0">
              <a:buNone/>
            </a:pPr>
            <a:endParaRPr lang="en-US" sz="2000" dirty="0" smtClean="0"/>
          </a:p>
        </p:txBody>
      </p:sp>
      <p:sp>
        <p:nvSpPr>
          <p:cNvPr id="51" name="TextBox 50"/>
          <p:cNvSpPr txBox="1"/>
          <p:nvPr/>
        </p:nvSpPr>
        <p:spPr>
          <a:xfrm>
            <a:off x="4399819" y="4340614"/>
            <a:ext cx="373820" cy="246221"/>
          </a:xfrm>
          <a:prstGeom prst="rect">
            <a:avLst/>
          </a:prstGeom>
          <a:noFill/>
        </p:spPr>
        <p:txBody>
          <a:bodyPr wrap="none" rtlCol="0">
            <a:spAutoFit/>
          </a:bodyPr>
          <a:lstStyle/>
          <a:p>
            <a:r>
              <a:rPr lang="en-US" sz="1000" dirty="0" smtClean="0">
                <a:solidFill>
                  <a:schemeClr val="tx2"/>
                </a:solidFill>
              </a:rPr>
              <a:t>eb</a:t>
            </a:r>
            <a:r>
              <a:rPr lang="en-US" sz="1000" baseline="-25000" dirty="0" smtClean="0">
                <a:solidFill>
                  <a:schemeClr val="tx2"/>
                </a:solidFill>
              </a:rPr>
              <a:t>2</a:t>
            </a:r>
            <a:endParaRPr lang="en-US" sz="1000" baseline="-25000" dirty="0">
              <a:solidFill>
                <a:schemeClr val="tx2"/>
              </a:solidFill>
            </a:endParaRPr>
          </a:p>
        </p:txBody>
      </p:sp>
      <p:sp>
        <p:nvSpPr>
          <p:cNvPr id="54" name="TextBox 53"/>
          <p:cNvSpPr txBox="1"/>
          <p:nvPr/>
        </p:nvSpPr>
        <p:spPr>
          <a:xfrm>
            <a:off x="4715372" y="4129862"/>
            <a:ext cx="416696" cy="246221"/>
          </a:xfrm>
          <a:prstGeom prst="rect">
            <a:avLst/>
          </a:prstGeom>
          <a:noFill/>
        </p:spPr>
        <p:txBody>
          <a:bodyPr wrap="square" rtlCol="0">
            <a:spAutoFit/>
          </a:bodyPr>
          <a:lstStyle/>
          <a:p>
            <a:r>
              <a:rPr lang="en-US" sz="1000" dirty="0" smtClean="0">
                <a:solidFill>
                  <a:schemeClr val="tx2"/>
                </a:solidFill>
              </a:rPr>
              <a:t>PF</a:t>
            </a:r>
            <a:r>
              <a:rPr lang="en-US" sz="1000" baseline="-25000" dirty="0" smtClean="0">
                <a:solidFill>
                  <a:schemeClr val="tx2"/>
                </a:solidFill>
              </a:rPr>
              <a:t>2</a:t>
            </a:r>
            <a:endParaRPr lang="en-US" sz="1000" baseline="-25000" dirty="0">
              <a:solidFill>
                <a:schemeClr val="tx2"/>
              </a:solidFill>
            </a:endParaRPr>
          </a:p>
        </p:txBody>
      </p:sp>
      <p:sp>
        <p:nvSpPr>
          <p:cNvPr id="2" name="Title 1"/>
          <p:cNvSpPr>
            <a:spLocks noGrp="1"/>
          </p:cNvSpPr>
          <p:nvPr>
            <p:ph type="title"/>
          </p:nvPr>
        </p:nvSpPr>
        <p:spPr/>
        <p:txBody>
          <a:bodyPr/>
          <a:lstStyle/>
          <a:p>
            <a:r>
              <a:rPr lang="en-US" dirty="0" smtClean="0"/>
              <a:t>Distribution of MWs - CRR/DAM </a:t>
            </a:r>
            <a:r>
              <a:rPr lang="en-US" dirty="0"/>
              <a:t>vs Protocols</a:t>
            </a:r>
            <a:br>
              <a:rPr lang="en-US" dirty="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a:p>
        </p:txBody>
      </p:sp>
      <p:sp>
        <p:nvSpPr>
          <p:cNvPr id="5" name="Oval 4"/>
          <p:cNvSpPr/>
          <p:nvPr/>
        </p:nvSpPr>
        <p:spPr>
          <a:xfrm>
            <a:off x="3048000" y="1981200"/>
            <a:ext cx="2590800" cy="914400"/>
          </a:xfrm>
          <a:prstGeom prst="ellipse">
            <a:avLst/>
          </a:prstGeom>
          <a:solidFill>
            <a:schemeClr val="accent1">
              <a:alpha val="1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000500" y="1708666"/>
            <a:ext cx="685800" cy="369332"/>
          </a:xfrm>
          <a:prstGeom prst="rect">
            <a:avLst/>
          </a:prstGeom>
          <a:noFill/>
        </p:spPr>
        <p:txBody>
          <a:bodyPr wrap="square" rtlCol="0">
            <a:spAutoFit/>
          </a:bodyPr>
          <a:lstStyle/>
          <a:p>
            <a:pPr algn="ctr"/>
            <a:r>
              <a:rPr lang="en-US" dirty="0" smtClean="0">
                <a:solidFill>
                  <a:schemeClr val="tx2"/>
                </a:solidFill>
              </a:rPr>
              <a:t>Hub</a:t>
            </a:r>
            <a:endParaRPr lang="en-US" dirty="0">
              <a:solidFill>
                <a:schemeClr val="tx2"/>
              </a:solidFill>
            </a:endParaRPr>
          </a:p>
        </p:txBody>
      </p:sp>
      <p:sp>
        <p:nvSpPr>
          <p:cNvPr id="7" name="TextBox 6"/>
          <p:cNvSpPr txBox="1"/>
          <p:nvPr/>
        </p:nvSpPr>
        <p:spPr>
          <a:xfrm>
            <a:off x="3810000" y="2247928"/>
            <a:ext cx="1066800" cy="369332"/>
          </a:xfrm>
          <a:prstGeom prst="rect">
            <a:avLst/>
          </a:prstGeom>
          <a:noFill/>
        </p:spPr>
        <p:txBody>
          <a:bodyPr wrap="square" rtlCol="0">
            <a:spAutoFit/>
          </a:bodyPr>
          <a:lstStyle/>
          <a:p>
            <a:pPr algn="ctr"/>
            <a:r>
              <a:rPr lang="en-US" dirty="0" smtClean="0">
                <a:solidFill>
                  <a:schemeClr val="tx2"/>
                </a:solidFill>
              </a:rPr>
              <a:t>300 MW</a:t>
            </a:r>
            <a:endParaRPr lang="en-US" dirty="0">
              <a:solidFill>
                <a:schemeClr val="tx2"/>
              </a:solidFill>
            </a:endParaRPr>
          </a:p>
        </p:txBody>
      </p:sp>
      <p:cxnSp>
        <p:nvCxnSpPr>
          <p:cNvPr id="9" name="Straight Connector 8"/>
          <p:cNvCxnSpPr>
            <a:stCxn id="5" idx="3"/>
          </p:cNvCxnSpPr>
          <p:nvPr/>
        </p:nvCxnSpPr>
        <p:spPr>
          <a:xfrm flipH="1">
            <a:off x="2667000" y="2761689"/>
            <a:ext cx="760414" cy="541315"/>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343400" y="2914089"/>
            <a:ext cx="0" cy="388915"/>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5251511" y="2773476"/>
            <a:ext cx="787400" cy="54131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1993900" y="3303004"/>
            <a:ext cx="1295400" cy="457200"/>
          </a:xfrm>
          <a:prstGeom prst="ellipse">
            <a:avLst/>
          </a:prstGeom>
          <a:solidFill>
            <a:schemeClr val="accent1">
              <a:alpha val="1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2223477" y="3317028"/>
            <a:ext cx="958850" cy="461665"/>
          </a:xfrm>
          <a:prstGeom prst="rect">
            <a:avLst/>
          </a:prstGeom>
          <a:noFill/>
        </p:spPr>
        <p:txBody>
          <a:bodyPr wrap="square" rtlCol="0">
            <a:spAutoFit/>
          </a:bodyPr>
          <a:lstStyle/>
          <a:p>
            <a:pPr algn="ctr"/>
            <a:r>
              <a:rPr lang="en-US" sz="1200" dirty="0" smtClean="0">
                <a:solidFill>
                  <a:schemeClr val="tx2"/>
                </a:solidFill>
              </a:rPr>
              <a:t>Hub Bus 1</a:t>
            </a:r>
          </a:p>
          <a:p>
            <a:pPr algn="ctr"/>
            <a:r>
              <a:rPr lang="en-US" sz="1200" dirty="0" smtClean="0">
                <a:solidFill>
                  <a:schemeClr val="tx2"/>
                </a:solidFill>
              </a:rPr>
              <a:t>100 MW</a:t>
            </a:r>
          </a:p>
        </p:txBody>
      </p:sp>
      <p:sp>
        <p:nvSpPr>
          <p:cNvPr id="29" name="TextBox 28"/>
          <p:cNvSpPr txBox="1"/>
          <p:nvPr/>
        </p:nvSpPr>
        <p:spPr>
          <a:xfrm>
            <a:off x="3018267" y="2933928"/>
            <a:ext cx="409147" cy="276999"/>
          </a:xfrm>
          <a:prstGeom prst="rect">
            <a:avLst/>
          </a:prstGeom>
          <a:noFill/>
        </p:spPr>
        <p:txBody>
          <a:bodyPr wrap="square" rtlCol="0">
            <a:spAutoFit/>
          </a:bodyPr>
          <a:lstStyle/>
          <a:p>
            <a:pPr algn="ctr"/>
            <a:r>
              <a:rPr lang="en-US" sz="1200" dirty="0" smtClean="0">
                <a:solidFill>
                  <a:schemeClr val="tx2"/>
                </a:solidFill>
              </a:rPr>
              <a:t>1/3</a:t>
            </a:r>
          </a:p>
        </p:txBody>
      </p:sp>
      <p:sp>
        <p:nvSpPr>
          <p:cNvPr id="30" name="TextBox 29"/>
          <p:cNvSpPr txBox="1"/>
          <p:nvPr/>
        </p:nvSpPr>
        <p:spPr>
          <a:xfrm>
            <a:off x="5236064" y="2929271"/>
            <a:ext cx="409147" cy="276999"/>
          </a:xfrm>
          <a:prstGeom prst="rect">
            <a:avLst/>
          </a:prstGeom>
          <a:noFill/>
        </p:spPr>
        <p:txBody>
          <a:bodyPr wrap="square" rtlCol="0">
            <a:spAutoFit/>
          </a:bodyPr>
          <a:lstStyle/>
          <a:p>
            <a:pPr algn="ctr"/>
            <a:r>
              <a:rPr lang="en-US" sz="1200" dirty="0" smtClean="0">
                <a:solidFill>
                  <a:schemeClr val="tx2"/>
                </a:solidFill>
              </a:rPr>
              <a:t>1/3</a:t>
            </a:r>
          </a:p>
        </p:txBody>
      </p:sp>
      <p:sp>
        <p:nvSpPr>
          <p:cNvPr id="31" name="TextBox 30"/>
          <p:cNvSpPr txBox="1"/>
          <p:nvPr/>
        </p:nvSpPr>
        <p:spPr>
          <a:xfrm>
            <a:off x="4277153" y="2937942"/>
            <a:ext cx="409147" cy="276999"/>
          </a:xfrm>
          <a:prstGeom prst="rect">
            <a:avLst/>
          </a:prstGeom>
          <a:noFill/>
          <a:ln>
            <a:noFill/>
          </a:ln>
        </p:spPr>
        <p:txBody>
          <a:bodyPr wrap="square" rtlCol="0">
            <a:spAutoFit/>
          </a:bodyPr>
          <a:lstStyle/>
          <a:p>
            <a:pPr algn="ctr"/>
            <a:r>
              <a:rPr lang="en-US" sz="1200" dirty="0" smtClean="0">
                <a:solidFill>
                  <a:schemeClr val="tx2"/>
                </a:solidFill>
              </a:rPr>
              <a:t>1/3</a:t>
            </a:r>
          </a:p>
        </p:txBody>
      </p:sp>
      <p:sp>
        <p:nvSpPr>
          <p:cNvPr id="32" name="Oval 31"/>
          <p:cNvSpPr/>
          <p:nvPr/>
        </p:nvSpPr>
        <p:spPr>
          <a:xfrm>
            <a:off x="5431936" y="3303004"/>
            <a:ext cx="1295400" cy="457200"/>
          </a:xfrm>
          <a:prstGeom prst="ellipse">
            <a:avLst/>
          </a:prstGeom>
          <a:solidFill>
            <a:schemeClr val="accent1">
              <a:alpha val="1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5661513" y="3317028"/>
            <a:ext cx="958850" cy="461665"/>
          </a:xfrm>
          <a:prstGeom prst="rect">
            <a:avLst/>
          </a:prstGeom>
          <a:noFill/>
        </p:spPr>
        <p:txBody>
          <a:bodyPr wrap="square" rtlCol="0">
            <a:spAutoFit/>
          </a:bodyPr>
          <a:lstStyle/>
          <a:p>
            <a:pPr algn="ctr"/>
            <a:r>
              <a:rPr lang="en-US" sz="1200" dirty="0" smtClean="0">
                <a:solidFill>
                  <a:schemeClr val="tx2"/>
                </a:solidFill>
              </a:rPr>
              <a:t>Hub Bus 3</a:t>
            </a:r>
          </a:p>
          <a:p>
            <a:pPr algn="ctr"/>
            <a:r>
              <a:rPr lang="en-US" sz="1200" dirty="0" smtClean="0">
                <a:solidFill>
                  <a:schemeClr val="tx2"/>
                </a:solidFill>
              </a:rPr>
              <a:t>100 MW</a:t>
            </a:r>
          </a:p>
        </p:txBody>
      </p:sp>
      <p:sp>
        <p:nvSpPr>
          <p:cNvPr id="34" name="Oval 33"/>
          <p:cNvSpPr/>
          <p:nvPr/>
        </p:nvSpPr>
        <p:spPr>
          <a:xfrm>
            <a:off x="3702050" y="3299464"/>
            <a:ext cx="1295400" cy="457200"/>
          </a:xfrm>
          <a:prstGeom prst="ellipse">
            <a:avLst/>
          </a:prstGeom>
          <a:solidFill>
            <a:schemeClr val="accent1">
              <a:alpha val="1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3931627" y="3313488"/>
            <a:ext cx="958850" cy="461665"/>
          </a:xfrm>
          <a:prstGeom prst="rect">
            <a:avLst/>
          </a:prstGeom>
          <a:noFill/>
        </p:spPr>
        <p:txBody>
          <a:bodyPr wrap="square" rtlCol="0">
            <a:spAutoFit/>
          </a:bodyPr>
          <a:lstStyle/>
          <a:p>
            <a:pPr algn="ctr"/>
            <a:r>
              <a:rPr lang="en-US" sz="1200" dirty="0" smtClean="0">
                <a:solidFill>
                  <a:schemeClr val="tx2"/>
                </a:solidFill>
              </a:rPr>
              <a:t>Hub Bus 2</a:t>
            </a:r>
          </a:p>
          <a:p>
            <a:pPr algn="ctr"/>
            <a:r>
              <a:rPr lang="en-US" sz="1200" dirty="0" smtClean="0">
                <a:solidFill>
                  <a:schemeClr val="tx2"/>
                </a:solidFill>
              </a:rPr>
              <a:t>100 MW</a:t>
            </a:r>
          </a:p>
        </p:txBody>
      </p:sp>
      <p:cxnSp>
        <p:nvCxnSpPr>
          <p:cNvPr id="75" name="Straight Connector 74"/>
          <p:cNvCxnSpPr/>
          <p:nvPr/>
        </p:nvCxnSpPr>
        <p:spPr>
          <a:xfrm flipH="1">
            <a:off x="3392660" y="4342033"/>
            <a:ext cx="695821" cy="2452"/>
          </a:xfrm>
          <a:prstGeom prst="line">
            <a:avLst/>
          </a:prstGeom>
          <a:ln w="28575"/>
          <a:effectLst>
            <a:outerShdw blurRad="40005" dist="2286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3931627" y="3756664"/>
            <a:ext cx="411773" cy="58673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349751" y="3760837"/>
            <a:ext cx="406399" cy="582563"/>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H="1">
            <a:off x="4605833" y="4344485"/>
            <a:ext cx="695821" cy="2452"/>
          </a:xfrm>
          <a:prstGeom prst="line">
            <a:avLst/>
          </a:prstGeom>
          <a:ln w="28575"/>
          <a:effectLst>
            <a:outerShdw blurRad="40005" dist="2286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7" name="Oval 46"/>
          <p:cNvSpPr/>
          <p:nvPr/>
        </p:nvSpPr>
        <p:spPr>
          <a:xfrm>
            <a:off x="3497267" y="4308357"/>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4530593" y="4309317"/>
            <a:ext cx="75240" cy="752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5128122" y="4306385"/>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3334059" y="4349389"/>
            <a:ext cx="373820" cy="246221"/>
          </a:xfrm>
          <a:prstGeom prst="rect">
            <a:avLst/>
          </a:prstGeom>
          <a:noFill/>
        </p:spPr>
        <p:txBody>
          <a:bodyPr wrap="none" rtlCol="0">
            <a:spAutoFit/>
          </a:bodyPr>
          <a:lstStyle/>
          <a:p>
            <a:r>
              <a:rPr lang="en-US" sz="1000" dirty="0" smtClean="0">
                <a:solidFill>
                  <a:schemeClr val="tx2"/>
                </a:solidFill>
              </a:rPr>
              <a:t>eb</a:t>
            </a:r>
            <a:r>
              <a:rPr lang="en-US" sz="1000" baseline="-25000" dirty="0" smtClean="0">
                <a:solidFill>
                  <a:schemeClr val="tx2"/>
                </a:solidFill>
              </a:rPr>
              <a:t>1</a:t>
            </a:r>
            <a:endParaRPr lang="en-US" sz="1000" baseline="-25000" dirty="0">
              <a:solidFill>
                <a:schemeClr val="tx2"/>
              </a:solidFill>
            </a:endParaRPr>
          </a:p>
        </p:txBody>
      </p:sp>
      <p:sp>
        <p:nvSpPr>
          <p:cNvPr id="52" name="TextBox 51"/>
          <p:cNvSpPr txBox="1"/>
          <p:nvPr/>
        </p:nvSpPr>
        <p:spPr>
          <a:xfrm>
            <a:off x="4966570" y="4337258"/>
            <a:ext cx="373820" cy="246221"/>
          </a:xfrm>
          <a:prstGeom prst="rect">
            <a:avLst/>
          </a:prstGeom>
          <a:noFill/>
        </p:spPr>
        <p:txBody>
          <a:bodyPr wrap="none" rtlCol="0">
            <a:spAutoFit/>
          </a:bodyPr>
          <a:lstStyle/>
          <a:p>
            <a:r>
              <a:rPr lang="en-US" sz="1000" dirty="0" smtClean="0">
                <a:solidFill>
                  <a:schemeClr val="tx2"/>
                </a:solidFill>
              </a:rPr>
              <a:t>eb</a:t>
            </a:r>
            <a:r>
              <a:rPr lang="en-US" sz="1000" baseline="-25000" dirty="0" smtClean="0">
                <a:solidFill>
                  <a:schemeClr val="tx2"/>
                </a:solidFill>
              </a:rPr>
              <a:t>3</a:t>
            </a:r>
            <a:endParaRPr lang="en-US" sz="1000" baseline="-25000" dirty="0">
              <a:solidFill>
                <a:schemeClr val="tx2"/>
              </a:solidFill>
            </a:endParaRPr>
          </a:p>
        </p:txBody>
      </p:sp>
      <p:sp>
        <p:nvSpPr>
          <p:cNvPr id="53" name="TextBox 52"/>
          <p:cNvSpPr txBox="1"/>
          <p:nvPr/>
        </p:nvSpPr>
        <p:spPr>
          <a:xfrm>
            <a:off x="3564459" y="4123505"/>
            <a:ext cx="396262" cy="246221"/>
          </a:xfrm>
          <a:prstGeom prst="rect">
            <a:avLst/>
          </a:prstGeom>
          <a:noFill/>
        </p:spPr>
        <p:txBody>
          <a:bodyPr wrap="none" rtlCol="0">
            <a:spAutoFit/>
          </a:bodyPr>
          <a:lstStyle/>
          <a:p>
            <a:r>
              <a:rPr lang="en-US" sz="1000" dirty="0" smtClean="0">
                <a:solidFill>
                  <a:schemeClr val="tx2"/>
                </a:solidFill>
              </a:rPr>
              <a:t>PF</a:t>
            </a:r>
            <a:r>
              <a:rPr lang="en-US" sz="1000" baseline="-25000" dirty="0" smtClean="0">
                <a:solidFill>
                  <a:schemeClr val="tx2"/>
                </a:solidFill>
              </a:rPr>
              <a:t>1</a:t>
            </a:r>
            <a:endParaRPr lang="en-US" sz="1000" baseline="-25000" dirty="0">
              <a:solidFill>
                <a:schemeClr val="tx2"/>
              </a:solidFill>
            </a:endParaRPr>
          </a:p>
        </p:txBody>
      </p:sp>
      <p:sp>
        <p:nvSpPr>
          <p:cNvPr id="56" name="TextBox 55"/>
          <p:cNvSpPr txBox="1"/>
          <p:nvPr/>
        </p:nvSpPr>
        <p:spPr>
          <a:xfrm>
            <a:off x="625701" y="4710711"/>
            <a:ext cx="3651452" cy="1200329"/>
          </a:xfrm>
          <a:prstGeom prst="rect">
            <a:avLst/>
          </a:prstGeom>
          <a:noFill/>
          <a:ln w="25400">
            <a:solidFill>
              <a:srgbClr val="007F92"/>
            </a:solidFill>
          </a:ln>
        </p:spPr>
        <p:txBody>
          <a:bodyPr wrap="square" rtlCol="0">
            <a:spAutoFit/>
          </a:bodyPr>
          <a:lstStyle/>
          <a:p>
            <a:r>
              <a:rPr lang="en-US" dirty="0" smtClean="0">
                <a:solidFill>
                  <a:schemeClr val="tx2"/>
                </a:solidFill>
              </a:rPr>
              <a:t>CRR/DAM</a:t>
            </a:r>
          </a:p>
          <a:p>
            <a:pPr marL="285750" indent="-285750">
              <a:buFont typeface="Arial" panose="020B0604020202020204" pitchFamily="34" charset="0"/>
              <a:buChar char="•"/>
            </a:pPr>
            <a:r>
              <a:rPr lang="en-US" dirty="0" smtClean="0">
                <a:solidFill>
                  <a:schemeClr val="tx2"/>
                </a:solidFill>
              </a:rPr>
              <a:t>PF</a:t>
            </a:r>
            <a:r>
              <a:rPr lang="en-US" baseline="-25000" dirty="0">
                <a:solidFill>
                  <a:schemeClr val="tx2"/>
                </a:solidFill>
              </a:rPr>
              <a:t>1</a:t>
            </a:r>
            <a:r>
              <a:rPr lang="en-US" dirty="0" smtClean="0">
                <a:solidFill>
                  <a:schemeClr val="tx2"/>
                </a:solidFill>
              </a:rPr>
              <a:t> = 100 MW	</a:t>
            </a:r>
          </a:p>
          <a:p>
            <a:pPr marL="285750"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endParaRPr lang="en-US" dirty="0" smtClean="0">
              <a:solidFill>
                <a:schemeClr val="tx2">
                  <a:alpha val="10000"/>
                </a:schemeClr>
              </a:solidFill>
            </a:endParaRPr>
          </a:p>
        </p:txBody>
      </p:sp>
      <p:sp>
        <p:nvSpPr>
          <p:cNvPr id="57" name="TextBox 56"/>
          <p:cNvSpPr txBox="1"/>
          <p:nvPr/>
        </p:nvSpPr>
        <p:spPr>
          <a:xfrm>
            <a:off x="4399819" y="4710711"/>
            <a:ext cx="2282704" cy="1202210"/>
          </a:xfrm>
          <a:prstGeom prst="rect">
            <a:avLst/>
          </a:prstGeom>
          <a:noFill/>
        </p:spPr>
        <p:txBody>
          <a:bodyPr wrap="square" rtlCol="0">
            <a:spAutoFit/>
          </a:bodyPr>
          <a:lstStyle/>
          <a:p>
            <a:r>
              <a:rPr lang="en-US" dirty="0" smtClean="0">
                <a:solidFill>
                  <a:schemeClr val="tx2"/>
                </a:solidFill>
              </a:rPr>
              <a:t>Protocols</a:t>
            </a:r>
          </a:p>
          <a:p>
            <a:pPr marL="285750" indent="-285750">
              <a:buFont typeface="Arial" panose="020B0604020202020204" pitchFamily="34" charset="0"/>
              <a:buChar char="•"/>
            </a:pPr>
            <a:r>
              <a:rPr lang="en-US" dirty="0" smtClean="0">
                <a:solidFill>
                  <a:schemeClr val="tx2"/>
                </a:solidFill>
              </a:rPr>
              <a:t>eb</a:t>
            </a:r>
            <a:r>
              <a:rPr lang="en-US" baseline="-25000" dirty="0">
                <a:solidFill>
                  <a:schemeClr val="tx2"/>
                </a:solidFill>
              </a:rPr>
              <a:t>1</a:t>
            </a:r>
            <a:r>
              <a:rPr lang="en-US" dirty="0" smtClean="0">
                <a:solidFill>
                  <a:schemeClr val="tx2"/>
                </a:solidFill>
              </a:rPr>
              <a:t> = 33.33 MW</a:t>
            </a:r>
          </a:p>
          <a:p>
            <a:pPr marL="285750" indent="-285750">
              <a:buFont typeface="Arial" panose="020B0604020202020204" pitchFamily="34" charset="0"/>
              <a:buChar char="•"/>
            </a:pPr>
            <a:r>
              <a:rPr lang="en-US" dirty="0" smtClean="0">
                <a:solidFill>
                  <a:schemeClr val="tx2">
                    <a:alpha val="10000"/>
                  </a:schemeClr>
                </a:solidFill>
              </a:rPr>
              <a:t>eb</a:t>
            </a:r>
            <a:r>
              <a:rPr lang="en-US" baseline="-25000" dirty="0">
                <a:solidFill>
                  <a:schemeClr val="tx2">
                    <a:alpha val="10000"/>
                  </a:schemeClr>
                </a:solidFill>
              </a:rPr>
              <a:t>2</a:t>
            </a:r>
            <a:r>
              <a:rPr lang="en-US" dirty="0" smtClean="0">
                <a:solidFill>
                  <a:schemeClr val="tx2">
                    <a:alpha val="10000"/>
                  </a:schemeClr>
                </a:solidFill>
              </a:rPr>
              <a:t> = 33.33 MW</a:t>
            </a:r>
          </a:p>
          <a:p>
            <a:pPr marL="285750" indent="-285750">
              <a:buFont typeface="Arial" panose="020B0604020202020204" pitchFamily="34" charset="0"/>
              <a:buChar char="•"/>
            </a:pPr>
            <a:r>
              <a:rPr lang="en-US" dirty="0" smtClean="0">
                <a:solidFill>
                  <a:schemeClr val="tx2">
                    <a:alpha val="10000"/>
                  </a:schemeClr>
                </a:solidFill>
              </a:rPr>
              <a:t>eb</a:t>
            </a:r>
            <a:r>
              <a:rPr lang="en-US" baseline="-25000" dirty="0">
                <a:solidFill>
                  <a:schemeClr val="tx2">
                    <a:alpha val="10000"/>
                  </a:schemeClr>
                </a:solidFill>
              </a:rPr>
              <a:t>3</a:t>
            </a:r>
            <a:r>
              <a:rPr lang="en-US" dirty="0" smtClean="0">
                <a:solidFill>
                  <a:schemeClr val="tx2">
                    <a:alpha val="10000"/>
                  </a:schemeClr>
                </a:solidFill>
              </a:rPr>
              <a:t> </a:t>
            </a:r>
            <a:r>
              <a:rPr lang="en-US" dirty="0">
                <a:solidFill>
                  <a:schemeClr val="tx2">
                    <a:alpha val="10000"/>
                  </a:schemeClr>
                </a:solidFill>
              </a:rPr>
              <a:t>= 33.33 </a:t>
            </a:r>
            <a:r>
              <a:rPr lang="en-US" dirty="0" smtClean="0">
                <a:solidFill>
                  <a:schemeClr val="tx2">
                    <a:alpha val="10000"/>
                  </a:schemeClr>
                </a:solidFill>
              </a:rPr>
              <a:t>MW</a:t>
            </a:r>
            <a:endParaRPr lang="en-US" dirty="0">
              <a:solidFill>
                <a:schemeClr val="tx2">
                  <a:alpha val="10000"/>
                </a:schemeClr>
              </a:solidFill>
            </a:endParaRPr>
          </a:p>
        </p:txBody>
      </p:sp>
      <p:sp>
        <p:nvSpPr>
          <p:cNvPr id="59" name="Right Brace 58"/>
          <p:cNvSpPr/>
          <p:nvPr/>
        </p:nvSpPr>
        <p:spPr>
          <a:xfrm>
            <a:off x="6467963" y="5357042"/>
            <a:ext cx="152400" cy="488174"/>
          </a:xfrm>
          <a:prstGeom prst="rightBrace">
            <a:avLst/>
          </a:prstGeom>
          <a:ln w="19050">
            <a:solidFill>
              <a:schemeClr val="accent1">
                <a:shade val="95000"/>
                <a:satMod val="105000"/>
                <a:alpha val="1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alpha val="91000"/>
                </a:schemeClr>
              </a:solidFill>
            </a:endParaRPr>
          </a:p>
        </p:txBody>
      </p:sp>
      <p:sp>
        <p:nvSpPr>
          <p:cNvPr id="60" name="TextBox 59"/>
          <p:cNvSpPr txBox="1"/>
          <p:nvPr/>
        </p:nvSpPr>
        <p:spPr>
          <a:xfrm>
            <a:off x="6644784" y="4987710"/>
            <a:ext cx="2057400" cy="369332"/>
          </a:xfrm>
          <a:prstGeom prst="rect">
            <a:avLst/>
          </a:prstGeom>
          <a:noFill/>
        </p:spPr>
        <p:txBody>
          <a:bodyPr wrap="square" rtlCol="0">
            <a:spAutoFit/>
          </a:bodyPr>
          <a:lstStyle/>
          <a:p>
            <a:r>
              <a:rPr lang="en-US" dirty="0" smtClean="0">
                <a:solidFill>
                  <a:schemeClr val="tx2"/>
                </a:solidFill>
              </a:rPr>
              <a:t>PF</a:t>
            </a:r>
            <a:r>
              <a:rPr lang="en-US" baseline="-25000" dirty="0" smtClean="0">
                <a:solidFill>
                  <a:schemeClr val="tx2"/>
                </a:solidFill>
              </a:rPr>
              <a:t>1</a:t>
            </a:r>
            <a:r>
              <a:rPr lang="en-US" dirty="0" smtClean="0">
                <a:solidFill>
                  <a:schemeClr val="tx2"/>
                </a:solidFill>
              </a:rPr>
              <a:t> = 33.33 MW</a:t>
            </a:r>
            <a:endParaRPr lang="en-US" dirty="0">
              <a:solidFill>
                <a:schemeClr val="tx2"/>
              </a:solidFill>
            </a:endParaRPr>
          </a:p>
        </p:txBody>
      </p:sp>
      <p:sp>
        <p:nvSpPr>
          <p:cNvPr id="61" name="TextBox 60"/>
          <p:cNvSpPr txBox="1"/>
          <p:nvPr/>
        </p:nvSpPr>
        <p:spPr>
          <a:xfrm>
            <a:off x="6640208" y="5393850"/>
            <a:ext cx="2057400" cy="369332"/>
          </a:xfrm>
          <a:prstGeom prst="rect">
            <a:avLst/>
          </a:prstGeom>
          <a:noFill/>
        </p:spPr>
        <p:txBody>
          <a:bodyPr wrap="square" rtlCol="0">
            <a:spAutoFit/>
          </a:bodyPr>
          <a:lstStyle/>
          <a:p>
            <a:r>
              <a:rPr lang="en-US" dirty="0" smtClean="0">
                <a:solidFill>
                  <a:schemeClr val="tx2">
                    <a:alpha val="10000"/>
                  </a:schemeClr>
                </a:solidFill>
              </a:rPr>
              <a:t>PF</a:t>
            </a:r>
            <a:r>
              <a:rPr lang="en-US" baseline="-25000" dirty="0">
                <a:solidFill>
                  <a:schemeClr val="tx2">
                    <a:alpha val="10000"/>
                  </a:schemeClr>
                </a:solidFill>
              </a:rPr>
              <a:t>2</a:t>
            </a:r>
            <a:r>
              <a:rPr lang="en-US" dirty="0" smtClean="0">
                <a:solidFill>
                  <a:schemeClr val="tx2">
                    <a:alpha val="10000"/>
                  </a:schemeClr>
                </a:solidFill>
              </a:rPr>
              <a:t> = 66.66 MW</a:t>
            </a:r>
            <a:endParaRPr lang="en-US" dirty="0">
              <a:solidFill>
                <a:schemeClr val="tx2">
                  <a:alpha val="10000"/>
                </a:schemeClr>
              </a:solidFill>
            </a:endParaRPr>
          </a:p>
        </p:txBody>
      </p:sp>
      <p:sp>
        <p:nvSpPr>
          <p:cNvPr id="62" name="Rectangle 61"/>
          <p:cNvSpPr/>
          <p:nvPr/>
        </p:nvSpPr>
        <p:spPr>
          <a:xfrm>
            <a:off x="4399820" y="4710711"/>
            <a:ext cx="4288688" cy="12022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p:cNvSpPr txBox="1"/>
          <p:nvPr/>
        </p:nvSpPr>
        <p:spPr>
          <a:xfrm>
            <a:off x="625700" y="5415421"/>
            <a:ext cx="3651452" cy="369332"/>
          </a:xfrm>
          <a:prstGeom prst="rect">
            <a:avLst/>
          </a:prstGeom>
          <a:noFill/>
          <a:ln w="25400">
            <a:noFill/>
          </a:ln>
        </p:spPr>
        <p:txBody>
          <a:bodyPr wrap="square" rtlCol="0">
            <a:spAutoFit/>
          </a:bodyPr>
          <a:lstStyle/>
          <a:p>
            <a:pPr marL="285750" indent="-285750">
              <a:buFont typeface="Arial" panose="020B0604020202020204" pitchFamily="34" charset="0"/>
              <a:buChar char="•"/>
            </a:pPr>
            <a:r>
              <a:rPr lang="en-US" dirty="0">
                <a:solidFill>
                  <a:schemeClr val="tx2">
                    <a:alpha val="10000"/>
                  </a:schemeClr>
                </a:solidFill>
              </a:rPr>
              <a:t>PF</a:t>
            </a:r>
            <a:r>
              <a:rPr lang="en-US" baseline="-25000" dirty="0">
                <a:solidFill>
                  <a:schemeClr val="tx2">
                    <a:alpha val="10000"/>
                  </a:schemeClr>
                </a:solidFill>
              </a:rPr>
              <a:t>2</a:t>
            </a:r>
            <a:r>
              <a:rPr lang="en-US" dirty="0">
                <a:solidFill>
                  <a:schemeClr val="tx2">
                    <a:alpha val="10000"/>
                  </a:schemeClr>
                </a:solidFill>
              </a:rPr>
              <a:t> </a:t>
            </a:r>
            <a:r>
              <a:rPr lang="en-US" dirty="0" smtClean="0">
                <a:solidFill>
                  <a:schemeClr val="tx2">
                    <a:alpha val="10000"/>
                  </a:schemeClr>
                </a:solidFill>
              </a:rPr>
              <a:t>= </a:t>
            </a:r>
            <a:r>
              <a:rPr lang="en-US" dirty="0">
                <a:solidFill>
                  <a:schemeClr val="tx2">
                    <a:alpha val="10000"/>
                  </a:schemeClr>
                </a:solidFill>
              </a:rPr>
              <a:t>50MW</a:t>
            </a:r>
            <a:endParaRPr lang="en-US" dirty="0" smtClean="0">
              <a:solidFill>
                <a:schemeClr val="tx2">
                  <a:alpha val="10000"/>
                </a:schemeClr>
              </a:solidFill>
            </a:endParaRPr>
          </a:p>
        </p:txBody>
      </p:sp>
      <p:cxnSp>
        <p:nvCxnSpPr>
          <p:cNvPr id="66" name="Straight Connector 65"/>
          <p:cNvCxnSpPr/>
          <p:nvPr/>
        </p:nvCxnSpPr>
        <p:spPr>
          <a:xfrm>
            <a:off x="4632893" y="4074338"/>
            <a:ext cx="533400" cy="53652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H="1">
            <a:off x="4632893" y="4079845"/>
            <a:ext cx="533400" cy="53101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301654" y="4208792"/>
            <a:ext cx="3164580" cy="276999"/>
          </a:xfrm>
          <a:prstGeom prst="rect">
            <a:avLst/>
          </a:prstGeom>
          <a:noFill/>
        </p:spPr>
        <p:txBody>
          <a:bodyPr wrap="square" rtlCol="0">
            <a:spAutoFit/>
          </a:bodyPr>
          <a:lstStyle/>
          <a:p>
            <a:r>
              <a:rPr lang="en-US" sz="1200" dirty="0" smtClean="0">
                <a:solidFill>
                  <a:schemeClr val="tx2"/>
                </a:solidFill>
              </a:rPr>
              <a:t>Contingency de-energizes PF</a:t>
            </a:r>
            <a:r>
              <a:rPr lang="en-US" sz="1200" baseline="-25000" dirty="0" smtClean="0">
                <a:solidFill>
                  <a:schemeClr val="tx2"/>
                </a:solidFill>
              </a:rPr>
              <a:t>2</a:t>
            </a:r>
            <a:r>
              <a:rPr lang="en-US" sz="1200" dirty="0" smtClean="0">
                <a:solidFill>
                  <a:schemeClr val="tx2"/>
                </a:solidFill>
              </a:rPr>
              <a:t>, eb</a:t>
            </a:r>
            <a:r>
              <a:rPr lang="en-US" sz="1200" baseline="-25000" dirty="0" smtClean="0">
                <a:solidFill>
                  <a:schemeClr val="tx2"/>
                </a:solidFill>
              </a:rPr>
              <a:t>2</a:t>
            </a:r>
            <a:r>
              <a:rPr lang="en-US" sz="1200" dirty="0" smtClean="0">
                <a:solidFill>
                  <a:schemeClr val="tx2"/>
                </a:solidFill>
              </a:rPr>
              <a:t>/eb</a:t>
            </a:r>
            <a:r>
              <a:rPr lang="en-US" sz="1200" baseline="-25000" dirty="0" smtClean="0">
                <a:solidFill>
                  <a:schemeClr val="tx2"/>
                </a:solidFill>
              </a:rPr>
              <a:t>3</a:t>
            </a:r>
          </a:p>
        </p:txBody>
      </p:sp>
    </p:spTree>
    <p:extLst>
      <p:ext uri="{BB962C8B-B14F-4D97-AF65-F5344CB8AC3E}">
        <p14:creationId xmlns:p14="http://schemas.microsoft.com/office/powerpoint/2010/main" val="962068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dirty="0" smtClean="0"/>
              <a:t>Issue 2 – </a:t>
            </a:r>
            <a:r>
              <a:rPr lang="en-US" sz="2000" dirty="0"/>
              <a:t>Hub Bus distribution under contingency that de-energizes an electrical bus</a:t>
            </a:r>
          </a:p>
        </p:txBody>
      </p:sp>
      <p:sp>
        <p:nvSpPr>
          <p:cNvPr id="51" name="TextBox 50"/>
          <p:cNvSpPr txBox="1"/>
          <p:nvPr/>
        </p:nvSpPr>
        <p:spPr>
          <a:xfrm>
            <a:off x="4399819" y="4340614"/>
            <a:ext cx="373820" cy="246221"/>
          </a:xfrm>
          <a:prstGeom prst="rect">
            <a:avLst/>
          </a:prstGeom>
          <a:noFill/>
        </p:spPr>
        <p:txBody>
          <a:bodyPr wrap="none" rtlCol="0">
            <a:spAutoFit/>
          </a:bodyPr>
          <a:lstStyle/>
          <a:p>
            <a:r>
              <a:rPr lang="en-US" sz="1000" dirty="0" smtClean="0">
                <a:solidFill>
                  <a:schemeClr val="tx2"/>
                </a:solidFill>
              </a:rPr>
              <a:t>eb</a:t>
            </a:r>
            <a:r>
              <a:rPr lang="en-US" sz="1000" baseline="-25000" dirty="0" smtClean="0">
                <a:solidFill>
                  <a:schemeClr val="tx2"/>
                </a:solidFill>
              </a:rPr>
              <a:t>2</a:t>
            </a:r>
            <a:endParaRPr lang="en-US" sz="1000" baseline="-25000" dirty="0">
              <a:solidFill>
                <a:schemeClr val="tx2"/>
              </a:solidFill>
            </a:endParaRPr>
          </a:p>
        </p:txBody>
      </p:sp>
      <p:sp>
        <p:nvSpPr>
          <p:cNvPr id="54" name="TextBox 53"/>
          <p:cNvSpPr txBox="1"/>
          <p:nvPr/>
        </p:nvSpPr>
        <p:spPr>
          <a:xfrm>
            <a:off x="4715372" y="4129862"/>
            <a:ext cx="416696" cy="246221"/>
          </a:xfrm>
          <a:prstGeom prst="rect">
            <a:avLst/>
          </a:prstGeom>
          <a:noFill/>
        </p:spPr>
        <p:txBody>
          <a:bodyPr wrap="square" rtlCol="0">
            <a:spAutoFit/>
          </a:bodyPr>
          <a:lstStyle/>
          <a:p>
            <a:r>
              <a:rPr lang="en-US" sz="1000" dirty="0" smtClean="0">
                <a:solidFill>
                  <a:schemeClr val="tx2"/>
                </a:solidFill>
              </a:rPr>
              <a:t>PF</a:t>
            </a:r>
            <a:r>
              <a:rPr lang="en-US" sz="1000" baseline="-25000" dirty="0" smtClean="0">
                <a:solidFill>
                  <a:schemeClr val="tx2"/>
                </a:solidFill>
              </a:rPr>
              <a:t>2</a:t>
            </a:r>
            <a:endParaRPr lang="en-US" sz="1000" baseline="-25000" dirty="0">
              <a:solidFill>
                <a:schemeClr val="tx2"/>
              </a:solidFill>
            </a:endParaRPr>
          </a:p>
        </p:txBody>
      </p:sp>
      <p:sp>
        <p:nvSpPr>
          <p:cNvPr id="2" name="Title 1"/>
          <p:cNvSpPr>
            <a:spLocks noGrp="1"/>
          </p:cNvSpPr>
          <p:nvPr>
            <p:ph type="title"/>
          </p:nvPr>
        </p:nvSpPr>
        <p:spPr/>
        <p:txBody>
          <a:bodyPr/>
          <a:lstStyle/>
          <a:p>
            <a:r>
              <a:rPr lang="en-US" dirty="0" smtClean="0"/>
              <a:t>Distribution of MWs - CRR/DAM </a:t>
            </a:r>
            <a:r>
              <a:rPr lang="en-US" dirty="0"/>
              <a:t>vs Protocols</a:t>
            </a:r>
            <a:br>
              <a:rPr lang="en-US" dirty="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18</a:t>
            </a:fld>
            <a:endParaRPr lang="en-US"/>
          </a:p>
        </p:txBody>
      </p:sp>
      <p:sp>
        <p:nvSpPr>
          <p:cNvPr id="5" name="Oval 4"/>
          <p:cNvSpPr/>
          <p:nvPr/>
        </p:nvSpPr>
        <p:spPr>
          <a:xfrm>
            <a:off x="3048000" y="1981200"/>
            <a:ext cx="2590800" cy="914400"/>
          </a:xfrm>
          <a:prstGeom prst="ellipse">
            <a:avLst/>
          </a:prstGeom>
          <a:solidFill>
            <a:schemeClr val="accent1">
              <a:alpha val="1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000500" y="1708666"/>
            <a:ext cx="685800" cy="369332"/>
          </a:xfrm>
          <a:prstGeom prst="rect">
            <a:avLst/>
          </a:prstGeom>
          <a:noFill/>
        </p:spPr>
        <p:txBody>
          <a:bodyPr wrap="square" rtlCol="0">
            <a:spAutoFit/>
          </a:bodyPr>
          <a:lstStyle/>
          <a:p>
            <a:pPr algn="ctr"/>
            <a:r>
              <a:rPr lang="en-US" dirty="0" smtClean="0">
                <a:solidFill>
                  <a:schemeClr val="tx2"/>
                </a:solidFill>
              </a:rPr>
              <a:t>Hub</a:t>
            </a:r>
            <a:endParaRPr lang="en-US" dirty="0">
              <a:solidFill>
                <a:schemeClr val="tx2"/>
              </a:solidFill>
            </a:endParaRPr>
          </a:p>
        </p:txBody>
      </p:sp>
      <p:sp>
        <p:nvSpPr>
          <p:cNvPr id="7" name="TextBox 6"/>
          <p:cNvSpPr txBox="1"/>
          <p:nvPr/>
        </p:nvSpPr>
        <p:spPr>
          <a:xfrm>
            <a:off x="3810000" y="2247928"/>
            <a:ext cx="1066800" cy="369332"/>
          </a:xfrm>
          <a:prstGeom prst="rect">
            <a:avLst/>
          </a:prstGeom>
          <a:noFill/>
        </p:spPr>
        <p:txBody>
          <a:bodyPr wrap="square" rtlCol="0">
            <a:spAutoFit/>
          </a:bodyPr>
          <a:lstStyle/>
          <a:p>
            <a:pPr algn="ctr"/>
            <a:r>
              <a:rPr lang="en-US" dirty="0" smtClean="0">
                <a:solidFill>
                  <a:schemeClr val="tx2"/>
                </a:solidFill>
              </a:rPr>
              <a:t>300 MW</a:t>
            </a:r>
            <a:endParaRPr lang="en-US" dirty="0">
              <a:solidFill>
                <a:schemeClr val="tx2"/>
              </a:solidFill>
            </a:endParaRPr>
          </a:p>
        </p:txBody>
      </p:sp>
      <p:cxnSp>
        <p:nvCxnSpPr>
          <p:cNvPr id="9" name="Straight Connector 8"/>
          <p:cNvCxnSpPr>
            <a:stCxn id="5" idx="3"/>
          </p:cNvCxnSpPr>
          <p:nvPr/>
        </p:nvCxnSpPr>
        <p:spPr>
          <a:xfrm flipH="1">
            <a:off x="2667000" y="2761689"/>
            <a:ext cx="760414" cy="541315"/>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343400" y="2914089"/>
            <a:ext cx="0" cy="388915"/>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5251511" y="2773476"/>
            <a:ext cx="787400" cy="54131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1993900" y="3303004"/>
            <a:ext cx="1295400" cy="457200"/>
          </a:xfrm>
          <a:prstGeom prst="ellipse">
            <a:avLst/>
          </a:prstGeom>
          <a:solidFill>
            <a:schemeClr val="accent1">
              <a:alpha val="1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2223477" y="3317028"/>
            <a:ext cx="958850" cy="461665"/>
          </a:xfrm>
          <a:prstGeom prst="rect">
            <a:avLst/>
          </a:prstGeom>
          <a:noFill/>
        </p:spPr>
        <p:txBody>
          <a:bodyPr wrap="square" rtlCol="0">
            <a:spAutoFit/>
          </a:bodyPr>
          <a:lstStyle/>
          <a:p>
            <a:pPr algn="ctr"/>
            <a:r>
              <a:rPr lang="en-US" sz="1200" dirty="0" smtClean="0">
                <a:solidFill>
                  <a:schemeClr val="tx2"/>
                </a:solidFill>
              </a:rPr>
              <a:t>Hub Bus 1</a:t>
            </a:r>
          </a:p>
          <a:p>
            <a:pPr algn="ctr"/>
            <a:r>
              <a:rPr lang="en-US" sz="1200" dirty="0" smtClean="0">
                <a:solidFill>
                  <a:schemeClr val="tx2"/>
                </a:solidFill>
              </a:rPr>
              <a:t>100 MW</a:t>
            </a:r>
          </a:p>
        </p:txBody>
      </p:sp>
      <p:sp>
        <p:nvSpPr>
          <p:cNvPr id="29" name="TextBox 28"/>
          <p:cNvSpPr txBox="1"/>
          <p:nvPr/>
        </p:nvSpPr>
        <p:spPr>
          <a:xfrm>
            <a:off x="3018267" y="2933928"/>
            <a:ext cx="409147" cy="276999"/>
          </a:xfrm>
          <a:prstGeom prst="rect">
            <a:avLst/>
          </a:prstGeom>
          <a:noFill/>
        </p:spPr>
        <p:txBody>
          <a:bodyPr wrap="square" rtlCol="0">
            <a:spAutoFit/>
          </a:bodyPr>
          <a:lstStyle/>
          <a:p>
            <a:pPr algn="ctr"/>
            <a:r>
              <a:rPr lang="en-US" sz="1200" dirty="0" smtClean="0">
                <a:solidFill>
                  <a:schemeClr val="tx2"/>
                </a:solidFill>
              </a:rPr>
              <a:t>1/3</a:t>
            </a:r>
          </a:p>
        </p:txBody>
      </p:sp>
      <p:sp>
        <p:nvSpPr>
          <p:cNvPr id="30" name="TextBox 29"/>
          <p:cNvSpPr txBox="1"/>
          <p:nvPr/>
        </p:nvSpPr>
        <p:spPr>
          <a:xfrm>
            <a:off x="5236064" y="2929271"/>
            <a:ext cx="409147" cy="276999"/>
          </a:xfrm>
          <a:prstGeom prst="rect">
            <a:avLst/>
          </a:prstGeom>
          <a:noFill/>
        </p:spPr>
        <p:txBody>
          <a:bodyPr wrap="square" rtlCol="0">
            <a:spAutoFit/>
          </a:bodyPr>
          <a:lstStyle/>
          <a:p>
            <a:pPr algn="ctr"/>
            <a:r>
              <a:rPr lang="en-US" sz="1200" dirty="0" smtClean="0">
                <a:solidFill>
                  <a:schemeClr val="tx2"/>
                </a:solidFill>
              </a:rPr>
              <a:t>1/3</a:t>
            </a:r>
          </a:p>
        </p:txBody>
      </p:sp>
      <p:sp>
        <p:nvSpPr>
          <p:cNvPr id="31" name="TextBox 30"/>
          <p:cNvSpPr txBox="1"/>
          <p:nvPr/>
        </p:nvSpPr>
        <p:spPr>
          <a:xfrm>
            <a:off x="4277153" y="2937942"/>
            <a:ext cx="409147" cy="276999"/>
          </a:xfrm>
          <a:prstGeom prst="rect">
            <a:avLst/>
          </a:prstGeom>
          <a:noFill/>
          <a:ln>
            <a:noFill/>
          </a:ln>
        </p:spPr>
        <p:txBody>
          <a:bodyPr wrap="square" rtlCol="0">
            <a:spAutoFit/>
          </a:bodyPr>
          <a:lstStyle/>
          <a:p>
            <a:pPr algn="ctr"/>
            <a:r>
              <a:rPr lang="en-US" sz="1200" dirty="0" smtClean="0">
                <a:solidFill>
                  <a:schemeClr val="tx2"/>
                </a:solidFill>
              </a:rPr>
              <a:t>1/3</a:t>
            </a:r>
          </a:p>
        </p:txBody>
      </p:sp>
      <p:sp>
        <p:nvSpPr>
          <p:cNvPr id="32" name="Oval 31"/>
          <p:cNvSpPr/>
          <p:nvPr/>
        </p:nvSpPr>
        <p:spPr>
          <a:xfrm>
            <a:off x="5431936" y="3303004"/>
            <a:ext cx="1295400" cy="457200"/>
          </a:xfrm>
          <a:prstGeom prst="ellipse">
            <a:avLst/>
          </a:prstGeom>
          <a:solidFill>
            <a:schemeClr val="accent1">
              <a:alpha val="1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5661513" y="3317028"/>
            <a:ext cx="958850" cy="461665"/>
          </a:xfrm>
          <a:prstGeom prst="rect">
            <a:avLst/>
          </a:prstGeom>
          <a:noFill/>
        </p:spPr>
        <p:txBody>
          <a:bodyPr wrap="square" rtlCol="0">
            <a:spAutoFit/>
          </a:bodyPr>
          <a:lstStyle/>
          <a:p>
            <a:pPr algn="ctr"/>
            <a:r>
              <a:rPr lang="en-US" sz="1200" dirty="0" smtClean="0">
                <a:solidFill>
                  <a:schemeClr val="tx2"/>
                </a:solidFill>
              </a:rPr>
              <a:t>Hub Bus 3</a:t>
            </a:r>
          </a:p>
          <a:p>
            <a:pPr algn="ctr"/>
            <a:r>
              <a:rPr lang="en-US" sz="1200" dirty="0" smtClean="0">
                <a:solidFill>
                  <a:schemeClr val="tx2"/>
                </a:solidFill>
              </a:rPr>
              <a:t>100 MW</a:t>
            </a:r>
          </a:p>
        </p:txBody>
      </p:sp>
      <p:sp>
        <p:nvSpPr>
          <p:cNvPr id="34" name="Oval 33"/>
          <p:cNvSpPr/>
          <p:nvPr/>
        </p:nvSpPr>
        <p:spPr>
          <a:xfrm>
            <a:off x="3702050" y="3299464"/>
            <a:ext cx="1295400" cy="457200"/>
          </a:xfrm>
          <a:prstGeom prst="ellipse">
            <a:avLst/>
          </a:prstGeom>
          <a:solidFill>
            <a:schemeClr val="accent1">
              <a:alpha val="1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3931627" y="3313488"/>
            <a:ext cx="958850" cy="461665"/>
          </a:xfrm>
          <a:prstGeom prst="rect">
            <a:avLst/>
          </a:prstGeom>
          <a:noFill/>
        </p:spPr>
        <p:txBody>
          <a:bodyPr wrap="square" rtlCol="0">
            <a:spAutoFit/>
          </a:bodyPr>
          <a:lstStyle/>
          <a:p>
            <a:pPr algn="ctr"/>
            <a:r>
              <a:rPr lang="en-US" sz="1200" dirty="0" smtClean="0">
                <a:solidFill>
                  <a:schemeClr val="tx2"/>
                </a:solidFill>
              </a:rPr>
              <a:t>Hub Bus 2</a:t>
            </a:r>
          </a:p>
          <a:p>
            <a:pPr algn="ctr"/>
            <a:r>
              <a:rPr lang="en-US" sz="1200" dirty="0" smtClean="0">
                <a:solidFill>
                  <a:schemeClr val="tx2"/>
                </a:solidFill>
              </a:rPr>
              <a:t>100 MW</a:t>
            </a:r>
          </a:p>
        </p:txBody>
      </p:sp>
      <p:cxnSp>
        <p:nvCxnSpPr>
          <p:cNvPr id="75" name="Straight Connector 74"/>
          <p:cNvCxnSpPr/>
          <p:nvPr/>
        </p:nvCxnSpPr>
        <p:spPr>
          <a:xfrm flipH="1">
            <a:off x="3392660" y="4342033"/>
            <a:ext cx="695821" cy="2452"/>
          </a:xfrm>
          <a:prstGeom prst="line">
            <a:avLst/>
          </a:prstGeom>
          <a:ln w="28575"/>
          <a:effectLst>
            <a:outerShdw blurRad="40005" dist="2286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3931627" y="3756664"/>
            <a:ext cx="411773" cy="58673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349751" y="3760837"/>
            <a:ext cx="406399" cy="582563"/>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H="1">
            <a:off x="4605833" y="4344485"/>
            <a:ext cx="695821" cy="2452"/>
          </a:xfrm>
          <a:prstGeom prst="line">
            <a:avLst/>
          </a:prstGeom>
          <a:ln w="28575"/>
          <a:effectLst>
            <a:outerShdw blurRad="40005" dist="2286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7" name="Oval 46"/>
          <p:cNvSpPr/>
          <p:nvPr/>
        </p:nvSpPr>
        <p:spPr>
          <a:xfrm>
            <a:off x="3497267" y="4308357"/>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4530593" y="4309317"/>
            <a:ext cx="75240" cy="752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5128122" y="4306385"/>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3334059" y="4349389"/>
            <a:ext cx="373820" cy="246221"/>
          </a:xfrm>
          <a:prstGeom prst="rect">
            <a:avLst/>
          </a:prstGeom>
          <a:noFill/>
        </p:spPr>
        <p:txBody>
          <a:bodyPr wrap="none" rtlCol="0">
            <a:spAutoFit/>
          </a:bodyPr>
          <a:lstStyle/>
          <a:p>
            <a:r>
              <a:rPr lang="en-US" sz="1000" dirty="0" smtClean="0">
                <a:solidFill>
                  <a:schemeClr val="tx2"/>
                </a:solidFill>
              </a:rPr>
              <a:t>eb</a:t>
            </a:r>
            <a:r>
              <a:rPr lang="en-US" sz="1000" baseline="-25000" dirty="0" smtClean="0">
                <a:solidFill>
                  <a:schemeClr val="tx2"/>
                </a:solidFill>
              </a:rPr>
              <a:t>1</a:t>
            </a:r>
            <a:endParaRPr lang="en-US" sz="1000" baseline="-25000" dirty="0">
              <a:solidFill>
                <a:schemeClr val="tx2"/>
              </a:solidFill>
            </a:endParaRPr>
          </a:p>
        </p:txBody>
      </p:sp>
      <p:sp>
        <p:nvSpPr>
          <p:cNvPr id="52" name="TextBox 51"/>
          <p:cNvSpPr txBox="1"/>
          <p:nvPr/>
        </p:nvSpPr>
        <p:spPr>
          <a:xfrm>
            <a:off x="4966570" y="4337258"/>
            <a:ext cx="373820" cy="246221"/>
          </a:xfrm>
          <a:prstGeom prst="rect">
            <a:avLst/>
          </a:prstGeom>
          <a:noFill/>
        </p:spPr>
        <p:txBody>
          <a:bodyPr wrap="none" rtlCol="0">
            <a:spAutoFit/>
          </a:bodyPr>
          <a:lstStyle/>
          <a:p>
            <a:r>
              <a:rPr lang="en-US" sz="1000" dirty="0" smtClean="0">
                <a:solidFill>
                  <a:schemeClr val="tx2"/>
                </a:solidFill>
              </a:rPr>
              <a:t>eb</a:t>
            </a:r>
            <a:r>
              <a:rPr lang="en-US" sz="1000" baseline="-25000" dirty="0" smtClean="0">
                <a:solidFill>
                  <a:schemeClr val="tx2"/>
                </a:solidFill>
              </a:rPr>
              <a:t>3</a:t>
            </a:r>
            <a:endParaRPr lang="en-US" sz="1000" baseline="-25000" dirty="0">
              <a:solidFill>
                <a:schemeClr val="tx2"/>
              </a:solidFill>
            </a:endParaRPr>
          </a:p>
        </p:txBody>
      </p:sp>
      <p:sp>
        <p:nvSpPr>
          <p:cNvPr id="53" name="TextBox 52"/>
          <p:cNvSpPr txBox="1"/>
          <p:nvPr/>
        </p:nvSpPr>
        <p:spPr>
          <a:xfrm>
            <a:off x="3564459" y="4123505"/>
            <a:ext cx="396262" cy="246221"/>
          </a:xfrm>
          <a:prstGeom prst="rect">
            <a:avLst/>
          </a:prstGeom>
          <a:noFill/>
        </p:spPr>
        <p:txBody>
          <a:bodyPr wrap="none" rtlCol="0">
            <a:spAutoFit/>
          </a:bodyPr>
          <a:lstStyle/>
          <a:p>
            <a:r>
              <a:rPr lang="en-US" sz="1000" dirty="0" smtClean="0">
                <a:solidFill>
                  <a:schemeClr val="tx2"/>
                </a:solidFill>
              </a:rPr>
              <a:t>PF</a:t>
            </a:r>
            <a:r>
              <a:rPr lang="en-US" sz="1000" baseline="-25000" dirty="0" smtClean="0">
                <a:solidFill>
                  <a:schemeClr val="tx2"/>
                </a:solidFill>
              </a:rPr>
              <a:t>1</a:t>
            </a:r>
            <a:endParaRPr lang="en-US" sz="1000" baseline="-25000" dirty="0">
              <a:solidFill>
                <a:schemeClr val="tx2"/>
              </a:solidFill>
            </a:endParaRPr>
          </a:p>
        </p:txBody>
      </p:sp>
      <p:sp>
        <p:nvSpPr>
          <p:cNvPr id="56" name="TextBox 55"/>
          <p:cNvSpPr txBox="1"/>
          <p:nvPr/>
        </p:nvSpPr>
        <p:spPr>
          <a:xfrm>
            <a:off x="625701" y="4710711"/>
            <a:ext cx="3651452" cy="1200329"/>
          </a:xfrm>
          <a:prstGeom prst="rect">
            <a:avLst/>
          </a:prstGeom>
          <a:noFill/>
          <a:ln w="25400">
            <a:solidFill>
              <a:srgbClr val="007F92"/>
            </a:solidFill>
          </a:ln>
        </p:spPr>
        <p:txBody>
          <a:bodyPr wrap="square" rtlCol="0">
            <a:spAutoFit/>
          </a:bodyPr>
          <a:lstStyle/>
          <a:p>
            <a:r>
              <a:rPr lang="en-US" dirty="0" smtClean="0">
                <a:solidFill>
                  <a:schemeClr val="tx2"/>
                </a:solidFill>
              </a:rPr>
              <a:t>CRR/DAM</a:t>
            </a:r>
          </a:p>
          <a:p>
            <a:pPr marL="285750" indent="-285750">
              <a:buFont typeface="Arial" panose="020B0604020202020204" pitchFamily="34" charset="0"/>
              <a:buChar char="•"/>
            </a:pPr>
            <a:r>
              <a:rPr lang="en-US" dirty="0" smtClean="0">
                <a:solidFill>
                  <a:schemeClr val="tx2"/>
                </a:solidFill>
              </a:rPr>
              <a:t>PF</a:t>
            </a:r>
            <a:r>
              <a:rPr lang="en-US" baseline="-25000" dirty="0">
                <a:solidFill>
                  <a:schemeClr val="tx2"/>
                </a:solidFill>
              </a:rPr>
              <a:t>1</a:t>
            </a:r>
            <a:r>
              <a:rPr lang="en-US" dirty="0" smtClean="0">
                <a:solidFill>
                  <a:schemeClr val="tx2"/>
                </a:solidFill>
              </a:rPr>
              <a:t> = 100 MW	</a:t>
            </a:r>
          </a:p>
          <a:p>
            <a:pPr marL="285750"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endParaRPr lang="en-US" dirty="0" smtClean="0">
              <a:solidFill>
                <a:schemeClr val="tx2">
                  <a:alpha val="10000"/>
                </a:schemeClr>
              </a:solidFill>
            </a:endParaRPr>
          </a:p>
        </p:txBody>
      </p:sp>
      <p:sp>
        <p:nvSpPr>
          <p:cNvPr id="57" name="TextBox 56"/>
          <p:cNvSpPr txBox="1"/>
          <p:nvPr/>
        </p:nvSpPr>
        <p:spPr>
          <a:xfrm>
            <a:off x="4399819" y="4710711"/>
            <a:ext cx="2282704" cy="646331"/>
          </a:xfrm>
          <a:prstGeom prst="rect">
            <a:avLst/>
          </a:prstGeom>
          <a:noFill/>
        </p:spPr>
        <p:txBody>
          <a:bodyPr wrap="square" rtlCol="0">
            <a:spAutoFit/>
          </a:bodyPr>
          <a:lstStyle/>
          <a:p>
            <a:r>
              <a:rPr lang="en-US" dirty="0" smtClean="0">
                <a:solidFill>
                  <a:schemeClr val="tx2"/>
                </a:solidFill>
              </a:rPr>
              <a:t>Protocols</a:t>
            </a:r>
          </a:p>
          <a:p>
            <a:pPr marL="285750" indent="-285750">
              <a:buFont typeface="Arial" panose="020B0604020202020204" pitchFamily="34" charset="0"/>
              <a:buChar char="•"/>
            </a:pPr>
            <a:r>
              <a:rPr lang="en-US" dirty="0" smtClean="0">
                <a:solidFill>
                  <a:schemeClr val="tx2"/>
                </a:solidFill>
              </a:rPr>
              <a:t>eb</a:t>
            </a:r>
            <a:r>
              <a:rPr lang="en-US" baseline="-25000" dirty="0">
                <a:solidFill>
                  <a:schemeClr val="tx2"/>
                </a:solidFill>
              </a:rPr>
              <a:t>1</a:t>
            </a:r>
            <a:r>
              <a:rPr lang="en-US" dirty="0" smtClean="0">
                <a:solidFill>
                  <a:schemeClr val="tx2"/>
                </a:solidFill>
              </a:rPr>
              <a:t> = 33.33 MW</a:t>
            </a:r>
          </a:p>
        </p:txBody>
      </p:sp>
      <p:sp>
        <p:nvSpPr>
          <p:cNvPr id="60" name="TextBox 59"/>
          <p:cNvSpPr txBox="1"/>
          <p:nvPr/>
        </p:nvSpPr>
        <p:spPr>
          <a:xfrm>
            <a:off x="6644784" y="4987710"/>
            <a:ext cx="2057400" cy="369332"/>
          </a:xfrm>
          <a:prstGeom prst="rect">
            <a:avLst/>
          </a:prstGeom>
          <a:noFill/>
        </p:spPr>
        <p:txBody>
          <a:bodyPr wrap="square" rtlCol="0">
            <a:spAutoFit/>
          </a:bodyPr>
          <a:lstStyle/>
          <a:p>
            <a:r>
              <a:rPr lang="en-US" dirty="0" smtClean="0">
                <a:solidFill>
                  <a:schemeClr val="tx2"/>
                </a:solidFill>
              </a:rPr>
              <a:t>PF</a:t>
            </a:r>
            <a:r>
              <a:rPr lang="en-US" baseline="-25000" dirty="0" smtClean="0">
                <a:solidFill>
                  <a:schemeClr val="tx2"/>
                </a:solidFill>
              </a:rPr>
              <a:t>1</a:t>
            </a:r>
            <a:r>
              <a:rPr lang="en-US" dirty="0" smtClean="0">
                <a:solidFill>
                  <a:schemeClr val="tx2"/>
                </a:solidFill>
              </a:rPr>
              <a:t> = 33.33 MW</a:t>
            </a:r>
            <a:endParaRPr lang="en-US" dirty="0">
              <a:solidFill>
                <a:schemeClr val="tx2"/>
              </a:solidFill>
            </a:endParaRPr>
          </a:p>
        </p:txBody>
      </p:sp>
      <p:sp>
        <p:nvSpPr>
          <p:cNvPr id="62" name="Rectangle 61"/>
          <p:cNvSpPr/>
          <p:nvPr/>
        </p:nvSpPr>
        <p:spPr>
          <a:xfrm>
            <a:off x="4399820" y="4710711"/>
            <a:ext cx="4288688" cy="12022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p:cNvSpPr txBox="1"/>
          <p:nvPr/>
        </p:nvSpPr>
        <p:spPr>
          <a:xfrm>
            <a:off x="625700" y="5415421"/>
            <a:ext cx="3651452" cy="369332"/>
          </a:xfrm>
          <a:prstGeom prst="rect">
            <a:avLst/>
          </a:prstGeom>
          <a:noFill/>
          <a:ln w="25400">
            <a:noFill/>
          </a:ln>
        </p:spPr>
        <p:txBody>
          <a:bodyPr wrap="square" rtlCol="0">
            <a:spAutoFit/>
          </a:bodyPr>
          <a:lstStyle/>
          <a:p>
            <a:pPr marL="285750" indent="-285750">
              <a:buFont typeface="Arial" panose="020B0604020202020204" pitchFamily="34" charset="0"/>
              <a:buChar char="•"/>
            </a:pPr>
            <a:r>
              <a:rPr lang="en-US" dirty="0">
                <a:solidFill>
                  <a:schemeClr val="tx2">
                    <a:alpha val="10000"/>
                  </a:schemeClr>
                </a:solidFill>
              </a:rPr>
              <a:t>PF</a:t>
            </a:r>
            <a:r>
              <a:rPr lang="en-US" baseline="-25000" dirty="0">
                <a:solidFill>
                  <a:schemeClr val="tx2">
                    <a:alpha val="10000"/>
                  </a:schemeClr>
                </a:solidFill>
              </a:rPr>
              <a:t>2</a:t>
            </a:r>
            <a:r>
              <a:rPr lang="en-US" dirty="0">
                <a:solidFill>
                  <a:schemeClr val="tx2">
                    <a:alpha val="10000"/>
                  </a:schemeClr>
                </a:solidFill>
              </a:rPr>
              <a:t> </a:t>
            </a:r>
            <a:r>
              <a:rPr lang="en-US" dirty="0" smtClean="0">
                <a:solidFill>
                  <a:schemeClr val="tx2">
                    <a:alpha val="10000"/>
                  </a:schemeClr>
                </a:solidFill>
              </a:rPr>
              <a:t>= </a:t>
            </a:r>
            <a:r>
              <a:rPr lang="en-US" dirty="0">
                <a:solidFill>
                  <a:schemeClr val="tx2">
                    <a:alpha val="10000"/>
                  </a:schemeClr>
                </a:solidFill>
              </a:rPr>
              <a:t>50MW</a:t>
            </a:r>
            <a:endParaRPr lang="en-US" dirty="0" smtClean="0">
              <a:solidFill>
                <a:schemeClr val="tx2">
                  <a:alpha val="10000"/>
                </a:schemeClr>
              </a:solidFill>
            </a:endParaRPr>
          </a:p>
        </p:txBody>
      </p:sp>
      <p:cxnSp>
        <p:nvCxnSpPr>
          <p:cNvPr id="66" name="Straight Connector 65"/>
          <p:cNvCxnSpPr/>
          <p:nvPr/>
        </p:nvCxnSpPr>
        <p:spPr>
          <a:xfrm>
            <a:off x="4632893" y="4074338"/>
            <a:ext cx="533400" cy="53652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H="1">
            <a:off x="4632893" y="4079845"/>
            <a:ext cx="533400" cy="53101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301654" y="4208792"/>
            <a:ext cx="3164580" cy="276999"/>
          </a:xfrm>
          <a:prstGeom prst="rect">
            <a:avLst/>
          </a:prstGeom>
          <a:noFill/>
        </p:spPr>
        <p:txBody>
          <a:bodyPr wrap="square" rtlCol="0">
            <a:spAutoFit/>
          </a:bodyPr>
          <a:lstStyle/>
          <a:p>
            <a:r>
              <a:rPr lang="en-US" sz="1200" dirty="0" smtClean="0">
                <a:solidFill>
                  <a:schemeClr val="tx2"/>
                </a:solidFill>
              </a:rPr>
              <a:t>Contingency de-energizes PF</a:t>
            </a:r>
            <a:r>
              <a:rPr lang="en-US" sz="1200" baseline="-25000" dirty="0" smtClean="0">
                <a:solidFill>
                  <a:schemeClr val="tx2"/>
                </a:solidFill>
              </a:rPr>
              <a:t>2</a:t>
            </a:r>
            <a:r>
              <a:rPr lang="en-US" sz="1200" dirty="0" smtClean="0">
                <a:solidFill>
                  <a:schemeClr val="tx2"/>
                </a:solidFill>
              </a:rPr>
              <a:t>, eb</a:t>
            </a:r>
            <a:r>
              <a:rPr lang="en-US" sz="1200" baseline="-25000" dirty="0" smtClean="0">
                <a:solidFill>
                  <a:schemeClr val="tx2"/>
                </a:solidFill>
              </a:rPr>
              <a:t>2</a:t>
            </a:r>
            <a:r>
              <a:rPr lang="en-US" sz="1200" dirty="0" smtClean="0">
                <a:solidFill>
                  <a:schemeClr val="tx2"/>
                </a:solidFill>
              </a:rPr>
              <a:t>/eb</a:t>
            </a:r>
            <a:r>
              <a:rPr lang="en-US" sz="1200" baseline="-25000" dirty="0" smtClean="0">
                <a:solidFill>
                  <a:schemeClr val="tx2"/>
                </a:solidFill>
              </a:rPr>
              <a:t>3</a:t>
            </a:r>
          </a:p>
        </p:txBody>
      </p:sp>
      <p:sp>
        <p:nvSpPr>
          <p:cNvPr id="8" name="TextBox 7"/>
          <p:cNvSpPr txBox="1"/>
          <p:nvPr/>
        </p:nvSpPr>
        <p:spPr>
          <a:xfrm>
            <a:off x="4397137" y="5310875"/>
            <a:ext cx="3894748"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tx2"/>
                </a:solidFill>
              </a:rPr>
              <a:t>De-energized 66.66 MW goes to the slack bus.</a:t>
            </a:r>
            <a:endParaRPr lang="en-US" dirty="0">
              <a:solidFill>
                <a:schemeClr val="tx2"/>
              </a:solidFill>
            </a:endParaRPr>
          </a:p>
        </p:txBody>
      </p:sp>
    </p:spTree>
    <p:extLst>
      <p:ext uri="{BB962C8B-B14F-4D97-AF65-F5344CB8AC3E}">
        <p14:creationId xmlns:p14="http://schemas.microsoft.com/office/powerpoint/2010/main" val="261836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Summary</a:t>
            </a:r>
            <a:endParaRPr lang="en-US" b="1" dirty="0">
              <a:solidFill>
                <a:schemeClr val="accent1"/>
              </a:solidFill>
            </a:endParaRPr>
          </a:p>
        </p:txBody>
      </p:sp>
      <p:sp>
        <p:nvSpPr>
          <p:cNvPr id="3" name="Content Placeholder 2"/>
          <p:cNvSpPr>
            <a:spLocks noGrp="1"/>
          </p:cNvSpPr>
          <p:nvPr>
            <p:ph idx="1"/>
          </p:nvPr>
        </p:nvSpPr>
        <p:spPr>
          <a:xfrm>
            <a:off x="304800" y="1219200"/>
            <a:ext cx="8534400" cy="4495800"/>
          </a:xfrm>
        </p:spPr>
        <p:txBody>
          <a:bodyPr/>
          <a:lstStyle/>
          <a:p>
            <a:pPr>
              <a:spcBef>
                <a:spcPts val="0"/>
              </a:spcBef>
              <a:spcAft>
                <a:spcPts val="600"/>
              </a:spcAft>
            </a:pPr>
            <a:r>
              <a:rPr lang="en-US" sz="1600" dirty="0" smtClean="0">
                <a:latin typeface="+mj-lt"/>
                <a:ea typeface="MS PGothic" panose="020B0600070205080204" pitchFamily="34" charset="-128"/>
              </a:rPr>
              <a:t>Real-Time uses Electrical Buses to determine Hub prices</a:t>
            </a:r>
          </a:p>
          <a:p>
            <a:pPr>
              <a:spcBef>
                <a:spcPts val="0"/>
              </a:spcBef>
              <a:spcAft>
                <a:spcPts val="600"/>
              </a:spcAft>
            </a:pPr>
            <a:r>
              <a:rPr lang="en-US" sz="1600" dirty="0" smtClean="0">
                <a:latin typeface="+mj-lt"/>
                <a:ea typeface="MS PGothic" panose="020B0600070205080204" pitchFamily="34" charset="-128"/>
              </a:rPr>
              <a:t>DAM uses PSSE buses to determine Hub MW distribution and prices. In some scenarios, this distribution can diverge from one based on Electrical Buses.</a:t>
            </a:r>
          </a:p>
          <a:p>
            <a:pPr lvl="1">
              <a:spcBef>
                <a:spcPts val="0"/>
              </a:spcBef>
              <a:spcAft>
                <a:spcPts val="600"/>
              </a:spcAft>
            </a:pPr>
            <a:r>
              <a:rPr lang="en-US" sz="1400" dirty="0" smtClean="0">
                <a:latin typeface="+mj-lt"/>
                <a:ea typeface="MS PGothic" panose="020B0600070205080204" pitchFamily="34" charset="-128"/>
              </a:rPr>
              <a:t>The protocols state that Electrical Buses should be used.</a:t>
            </a:r>
          </a:p>
          <a:p>
            <a:pPr lvl="1">
              <a:spcBef>
                <a:spcPts val="0"/>
              </a:spcBef>
              <a:spcAft>
                <a:spcPts val="600"/>
              </a:spcAft>
            </a:pPr>
            <a:r>
              <a:rPr lang="en-US" sz="1400" dirty="0" smtClean="0">
                <a:latin typeface="+mj-lt"/>
                <a:ea typeface="MS PGothic" panose="020B0600070205080204" pitchFamily="34" charset="-128"/>
              </a:rPr>
              <a:t>DAM and CRR both use a PSSE model for the optimization.</a:t>
            </a:r>
          </a:p>
          <a:p>
            <a:pPr lvl="1">
              <a:spcBef>
                <a:spcPts val="0"/>
              </a:spcBef>
              <a:spcAft>
                <a:spcPts val="600"/>
              </a:spcAft>
            </a:pPr>
            <a:r>
              <a:rPr lang="en-US" sz="1400" dirty="0" smtClean="0">
                <a:latin typeface="+mj-lt"/>
                <a:ea typeface="MS PGothic" panose="020B0600070205080204" pitchFamily="34" charset="-128"/>
              </a:rPr>
              <a:t>There are a number of issues with attempting to use Electrical Buses rather than PSSE buses.</a:t>
            </a:r>
          </a:p>
          <a:p>
            <a:pPr lvl="2">
              <a:spcBef>
                <a:spcPts val="0"/>
              </a:spcBef>
              <a:spcAft>
                <a:spcPts val="600"/>
              </a:spcAft>
            </a:pPr>
            <a:r>
              <a:rPr lang="en-US" sz="1400" dirty="0" smtClean="0">
                <a:latin typeface="+mj-lt"/>
                <a:ea typeface="MS PGothic" panose="020B0600070205080204" pitchFamily="34" charset="-128"/>
              </a:rPr>
              <a:t>ERCOT:</a:t>
            </a:r>
          </a:p>
          <a:p>
            <a:pPr lvl="3">
              <a:spcBef>
                <a:spcPts val="0"/>
              </a:spcBef>
              <a:spcAft>
                <a:spcPts val="600"/>
              </a:spcAft>
            </a:pPr>
            <a:r>
              <a:rPr lang="en-US" sz="1200" dirty="0" smtClean="0">
                <a:latin typeface="+mj-lt"/>
                <a:ea typeface="MS PGothic" panose="020B0600070205080204" pitchFamily="34" charset="-128"/>
              </a:rPr>
              <a:t>is continuing to evaluate, particularly with regard to contingency cases.</a:t>
            </a:r>
          </a:p>
          <a:p>
            <a:pPr lvl="3">
              <a:spcBef>
                <a:spcPts val="0"/>
              </a:spcBef>
              <a:spcAft>
                <a:spcPts val="600"/>
              </a:spcAft>
            </a:pPr>
            <a:r>
              <a:rPr lang="en-US" sz="1200" dirty="0" smtClean="0">
                <a:latin typeface="+mj-lt"/>
                <a:ea typeface="MS PGothic" panose="020B0600070205080204" pitchFamily="34" charset="-128"/>
              </a:rPr>
              <a:t>has not yet taken a vendor patch on this issue.</a:t>
            </a:r>
          </a:p>
          <a:p>
            <a:pPr lvl="3">
              <a:spcBef>
                <a:spcPts val="0"/>
              </a:spcBef>
              <a:spcAft>
                <a:spcPts val="600"/>
              </a:spcAft>
            </a:pPr>
            <a:r>
              <a:rPr lang="en-US" sz="1200" dirty="0" smtClean="0">
                <a:latin typeface="+mj-lt"/>
                <a:ea typeface="MS PGothic" panose="020B0600070205080204" pitchFamily="34" charset="-128"/>
              </a:rPr>
              <a:t>will pursue </a:t>
            </a:r>
            <a:r>
              <a:rPr lang="en-US" sz="1200" dirty="0" smtClean="0">
                <a:latin typeface="+mj-lt"/>
                <a:ea typeface="MS PGothic" panose="020B0600070205080204" pitchFamily="34" charset="-128"/>
              </a:rPr>
              <a:t>a protocol change. </a:t>
            </a:r>
          </a:p>
          <a:p>
            <a:pPr lvl="1">
              <a:spcBef>
                <a:spcPts val="0"/>
              </a:spcBef>
              <a:spcAft>
                <a:spcPts val="600"/>
              </a:spcAft>
            </a:pPr>
            <a:endParaRPr lang="en-US" sz="1400" dirty="0" smtClean="0">
              <a:latin typeface="+mj-lt"/>
              <a:ea typeface="MS PGothic" panose="020B0600070205080204" pitchFamily="34" charset="-128"/>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19</a:t>
            </a:fld>
            <a:endParaRPr lang="en-US"/>
          </a:p>
        </p:txBody>
      </p:sp>
    </p:spTree>
    <p:extLst>
      <p:ext uri="{BB962C8B-B14F-4D97-AF65-F5344CB8AC3E}">
        <p14:creationId xmlns:p14="http://schemas.microsoft.com/office/powerpoint/2010/main" val="1592768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Introduction</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Bef>
                <a:spcPts val="0"/>
              </a:spcBef>
              <a:spcAft>
                <a:spcPts val="600"/>
              </a:spcAft>
            </a:pPr>
            <a:r>
              <a:rPr lang="en-US" sz="1600" dirty="0">
                <a:latin typeface="+mj-lt"/>
                <a:ea typeface="MS PGothic" panose="020B0600070205080204" pitchFamily="34" charset="-128"/>
              </a:rPr>
              <a:t>Purpose </a:t>
            </a:r>
            <a:r>
              <a:rPr lang="en-US" sz="1600" dirty="0" smtClean="0">
                <a:latin typeface="+mj-lt"/>
                <a:ea typeface="MS PGothic" panose="020B0600070205080204" pitchFamily="34" charset="-128"/>
              </a:rPr>
              <a:t>of this presentation is to explain technical details of the situation with DAM Hub SPPs discussed </a:t>
            </a:r>
            <a:r>
              <a:rPr lang="en-US" sz="1600" dirty="0">
                <a:latin typeface="+mj-lt"/>
                <a:ea typeface="MS PGothic" panose="020B0600070205080204" pitchFamily="34" charset="-128"/>
              </a:rPr>
              <a:t>in market notice </a:t>
            </a:r>
            <a:r>
              <a:rPr lang="en-US" sz="1600" dirty="0">
                <a:latin typeface="+mj-lt"/>
                <a:ea typeface="MS PGothic" panose="020B0600070205080204" pitchFamily="34" charset="-128"/>
                <a:hlinkClick r:id="rId3"/>
              </a:rPr>
              <a:t>M-A021618-01</a:t>
            </a:r>
            <a:r>
              <a:rPr lang="en-US" sz="1600" dirty="0">
                <a:latin typeface="+mj-lt"/>
                <a:ea typeface="MS PGothic" panose="020B0600070205080204" pitchFamily="34" charset="-128"/>
              </a:rPr>
              <a:t> sent on February 16, 2018</a:t>
            </a:r>
            <a:r>
              <a:rPr lang="en-US" sz="1600" dirty="0" smtClean="0">
                <a:latin typeface="+mj-lt"/>
                <a:ea typeface="MS PGothic" panose="020B0600070205080204" pitchFamily="34" charset="-128"/>
              </a:rPr>
              <a:t>.</a:t>
            </a:r>
          </a:p>
          <a:p>
            <a:pPr lvl="1">
              <a:spcBef>
                <a:spcPts val="0"/>
              </a:spcBef>
              <a:spcAft>
                <a:spcPts val="600"/>
              </a:spcAft>
            </a:pPr>
            <a:r>
              <a:rPr lang="en-US" sz="1600" dirty="0" smtClean="0">
                <a:latin typeface="+mj-lt"/>
                <a:ea typeface="MS PGothic" panose="020B0600070205080204" pitchFamily="34" charset="-128"/>
              </a:rPr>
              <a:t>There are two ways in which Hub prices/MW distribution may diverge </a:t>
            </a:r>
            <a:r>
              <a:rPr lang="en-US" sz="1600" dirty="0">
                <a:latin typeface="+mj-lt"/>
                <a:ea typeface="MS PGothic" panose="020B0600070205080204" pitchFamily="34" charset="-128"/>
              </a:rPr>
              <a:t>between </a:t>
            </a:r>
            <a:r>
              <a:rPr lang="en-US" sz="1600" dirty="0" smtClean="0">
                <a:latin typeface="+mj-lt"/>
                <a:ea typeface="MS PGothic" panose="020B0600070205080204" pitchFamily="34" charset="-128"/>
              </a:rPr>
              <a:t>the Protocol definition </a:t>
            </a:r>
            <a:r>
              <a:rPr lang="en-US" sz="1600" dirty="0">
                <a:latin typeface="+mj-lt"/>
                <a:ea typeface="MS PGothic" panose="020B0600070205080204" pitchFamily="34" charset="-128"/>
              </a:rPr>
              <a:t>and DAM implementation</a:t>
            </a:r>
            <a:r>
              <a:rPr lang="en-US" sz="1600" dirty="0" smtClean="0">
                <a:latin typeface="+mj-lt"/>
                <a:ea typeface="MS PGothic" panose="020B0600070205080204" pitchFamily="34" charset="-128"/>
              </a:rPr>
              <a:t>:</a:t>
            </a:r>
          </a:p>
          <a:p>
            <a:pPr lvl="2">
              <a:spcBef>
                <a:spcPts val="0"/>
              </a:spcBef>
              <a:spcAft>
                <a:spcPts val="600"/>
              </a:spcAft>
            </a:pPr>
            <a:r>
              <a:rPr lang="en-US" sz="1400" dirty="0" smtClean="0">
                <a:latin typeface="+mj-lt"/>
                <a:ea typeface="MS PGothic" panose="020B0600070205080204" pitchFamily="34" charset="-128"/>
              </a:rPr>
              <a:t>DAM </a:t>
            </a:r>
            <a:r>
              <a:rPr lang="en-US" sz="1400" dirty="0">
                <a:latin typeface="+mj-lt"/>
                <a:ea typeface="MS PGothic" panose="020B0600070205080204" pitchFamily="34" charset="-128"/>
              </a:rPr>
              <a:t>uses power flow </a:t>
            </a:r>
            <a:r>
              <a:rPr lang="en-US" sz="1400" dirty="0" smtClean="0">
                <a:latin typeface="+mj-lt"/>
                <a:ea typeface="MS PGothic" panose="020B0600070205080204" pitchFamily="34" charset="-128"/>
              </a:rPr>
              <a:t>buses </a:t>
            </a:r>
            <a:r>
              <a:rPr lang="en-US" sz="1400" dirty="0">
                <a:latin typeface="+mj-lt"/>
                <a:ea typeface="MS PGothic" panose="020B0600070205080204" pitchFamily="34" charset="-128"/>
              </a:rPr>
              <a:t>instead of Electrical </a:t>
            </a:r>
            <a:r>
              <a:rPr lang="en-US" sz="1400" dirty="0" smtClean="0">
                <a:latin typeface="+mj-lt"/>
                <a:ea typeface="MS PGothic" panose="020B0600070205080204" pitchFamily="34" charset="-128"/>
              </a:rPr>
              <a:t>Buses </a:t>
            </a:r>
            <a:r>
              <a:rPr lang="en-US" sz="1400" dirty="0">
                <a:latin typeface="+mj-lt"/>
                <a:ea typeface="MS PGothic" panose="020B0600070205080204" pitchFamily="34" charset="-128"/>
              </a:rPr>
              <a:t>in the calculation for both base </a:t>
            </a:r>
            <a:r>
              <a:rPr lang="en-US" sz="1400" dirty="0" smtClean="0">
                <a:latin typeface="+mj-lt"/>
                <a:ea typeface="MS PGothic" panose="020B0600070205080204" pitchFamily="34" charset="-128"/>
              </a:rPr>
              <a:t>case </a:t>
            </a:r>
            <a:r>
              <a:rPr lang="en-US" sz="1400" dirty="0">
                <a:latin typeface="+mj-lt"/>
                <a:ea typeface="MS PGothic" panose="020B0600070205080204" pitchFamily="34" charset="-128"/>
              </a:rPr>
              <a:t>and </a:t>
            </a:r>
            <a:r>
              <a:rPr lang="en-US" sz="1400" dirty="0" smtClean="0">
                <a:latin typeface="+mj-lt"/>
                <a:ea typeface="MS PGothic" panose="020B0600070205080204" pitchFamily="34" charset="-128"/>
              </a:rPr>
              <a:t>contingency cases.</a:t>
            </a:r>
          </a:p>
          <a:p>
            <a:pPr lvl="2">
              <a:spcBef>
                <a:spcPts val="0"/>
              </a:spcBef>
              <a:spcAft>
                <a:spcPts val="600"/>
              </a:spcAft>
            </a:pPr>
            <a:r>
              <a:rPr lang="en-US" sz="1400" dirty="0" smtClean="0">
                <a:latin typeface="+mj-lt"/>
                <a:ea typeface="MS PGothic" panose="020B0600070205080204" pitchFamily="34" charset="-128"/>
              </a:rPr>
              <a:t>If </a:t>
            </a:r>
            <a:r>
              <a:rPr lang="en-US" sz="1400" dirty="0">
                <a:latin typeface="+mj-lt"/>
                <a:ea typeface="MS PGothic" panose="020B0600070205080204" pitchFamily="34" charset="-128"/>
              </a:rPr>
              <a:t>a contingency disconnects an Electrical Bus, the </a:t>
            </a:r>
            <a:r>
              <a:rPr lang="en-US" sz="1400" dirty="0" smtClean="0">
                <a:latin typeface="+mj-lt"/>
                <a:ea typeface="MS PGothic" panose="020B0600070205080204" pitchFamily="34" charset="-128"/>
              </a:rPr>
              <a:t>DASPP formula for Hubs in Protocol section 3.5.2 may </a:t>
            </a:r>
            <a:r>
              <a:rPr lang="en-US" sz="1400" dirty="0">
                <a:latin typeface="+mj-lt"/>
                <a:ea typeface="MS PGothic" panose="020B0600070205080204" pitchFamily="34" charset="-128"/>
              </a:rPr>
              <a:t>not be correct because the distribution </a:t>
            </a:r>
            <a:r>
              <a:rPr lang="en-US" sz="1400" dirty="0" smtClean="0">
                <a:latin typeface="+mj-lt"/>
                <a:ea typeface="MS PGothic" panose="020B0600070205080204" pitchFamily="34" charset="-128"/>
              </a:rPr>
              <a:t>factors </a:t>
            </a:r>
            <a:r>
              <a:rPr lang="en-US" sz="1400" dirty="0">
                <a:latin typeface="+mj-lt"/>
                <a:ea typeface="MS PGothic" panose="020B0600070205080204" pitchFamily="34" charset="-128"/>
              </a:rPr>
              <a:t>may </a:t>
            </a:r>
            <a:r>
              <a:rPr lang="en-US" sz="1400" dirty="0" smtClean="0">
                <a:latin typeface="+mj-lt"/>
                <a:ea typeface="MS PGothic" panose="020B0600070205080204" pitchFamily="34" charset="-128"/>
              </a:rPr>
              <a:t>differ from the base case, even if the Electrical Bus is accurately mapped to the power </a:t>
            </a:r>
            <a:r>
              <a:rPr lang="en-US" sz="1400" dirty="0">
                <a:latin typeface="+mj-lt"/>
                <a:ea typeface="MS PGothic" panose="020B0600070205080204" pitchFamily="34" charset="-128"/>
              </a:rPr>
              <a:t>flow </a:t>
            </a:r>
            <a:r>
              <a:rPr lang="en-US" sz="1400" dirty="0" smtClean="0">
                <a:latin typeface="+mj-lt"/>
                <a:ea typeface="MS PGothic" panose="020B0600070205080204" pitchFamily="34" charset="-128"/>
              </a:rPr>
              <a:t>bus.</a:t>
            </a:r>
          </a:p>
          <a:p>
            <a:pPr lvl="1">
              <a:spcBef>
                <a:spcPts val="0"/>
              </a:spcBef>
              <a:spcAft>
                <a:spcPts val="600"/>
              </a:spcAft>
            </a:pPr>
            <a:r>
              <a:rPr lang="en-US" sz="1400" dirty="0" smtClean="0">
                <a:latin typeface="+mj-lt"/>
                <a:ea typeface="MS PGothic" panose="020B0600070205080204" pitchFamily="34" charset="-128"/>
              </a:rPr>
              <a:t>All the scenarios in this presentation discuss only the </a:t>
            </a:r>
            <a:r>
              <a:rPr lang="en-US" sz="1400" dirty="0">
                <a:latin typeface="+mj-lt"/>
                <a:ea typeface="MS PGothic" panose="020B0600070205080204" pitchFamily="34" charset="-128"/>
              </a:rPr>
              <a:t>base </a:t>
            </a:r>
            <a:r>
              <a:rPr lang="en-US" sz="1400" dirty="0" smtClean="0">
                <a:latin typeface="+mj-lt"/>
                <a:ea typeface="MS PGothic" panose="020B0600070205080204" pitchFamily="34" charset="-128"/>
              </a:rPr>
              <a:t>case</a:t>
            </a:r>
            <a:r>
              <a:rPr lang="en-US" sz="1400" dirty="0">
                <a:latin typeface="+mj-lt"/>
                <a:ea typeface="MS PGothic" panose="020B0600070205080204" pitchFamily="34" charset="-128"/>
              </a:rPr>
              <a:t>.</a:t>
            </a:r>
            <a:endParaRPr lang="en-US" sz="1400" dirty="0" smtClean="0">
              <a:latin typeface="+mj-lt"/>
              <a:ea typeface="MS PGothic" panose="020B0600070205080204" pitchFamily="34" charset="-128"/>
            </a:endParaRPr>
          </a:p>
          <a:p>
            <a:pPr>
              <a:spcBef>
                <a:spcPts val="0"/>
              </a:spcBef>
              <a:spcAft>
                <a:spcPts val="600"/>
              </a:spcAft>
            </a:pPr>
            <a:r>
              <a:rPr lang="en-US" sz="1600" dirty="0" smtClean="0">
                <a:latin typeface="+mj-lt"/>
                <a:ea typeface="MS PGothic" panose="020B0600070205080204" pitchFamily="34" charset="-128"/>
              </a:rPr>
              <a:t>Important to note:</a:t>
            </a:r>
          </a:p>
          <a:p>
            <a:pPr lvl="1">
              <a:spcBef>
                <a:spcPts val="0"/>
              </a:spcBef>
              <a:spcAft>
                <a:spcPts val="600"/>
              </a:spcAft>
            </a:pPr>
            <a:r>
              <a:rPr lang="en-US" sz="1400" dirty="0" smtClean="0">
                <a:latin typeface="+mj-lt"/>
                <a:ea typeface="MS PGothic" panose="020B0600070205080204" pitchFamily="34" charset="-128"/>
              </a:rPr>
              <a:t>Published DAM Hub prices and awards have always been consistent.</a:t>
            </a:r>
          </a:p>
          <a:p>
            <a:pPr lvl="1">
              <a:spcBef>
                <a:spcPts val="0"/>
              </a:spcBef>
              <a:spcAft>
                <a:spcPts val="600"/>
              </a:spcAft>
            </a:pPr>
            <a:r>
              <a:rPr lang="en-US" sz="1400" dirty="0" smtClean="0">
                <a:latin typeface="+mj-lt"/>
                <a:ea typeface="MS PGothic" panose="020B0600070205080204" pitchFamily="34" charset="-128"/>
              </a:rPr>
              <a:t>DAM and CRR are in alignment with regards to distribution of MWs and pricing.</a:t>
            </a:r>
          </a:p>
          <a:p>
            <a:pPr lvl="1">
              <a:spcBef>
                <a:spcPts val="0"/>
              </a:spcBef>
              <a:spcAft>
                <a:spcPts val="600"/>
              </a:spcAft>
            </a:pPr>
            <a:r>
              <a:rPr lang="en-US" sz="1400" dirty="0" smtClean="0">
                <a:latin typeface="+mj-lt"/>
                <a:ea typeface="MS PGothic" panose="020B0600070205080204" pitchFamily="34" charset="-128"/>
              </a:rPr>
              <a:t>Real-Time is using Electrical Buses.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Protocol language - definitions</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marL="0" marR="0" indent="0">
              <a:spcBef>
                <a:spcPts val="0"/>
              </a:spcBef>
              <a:spcAft>
                <a:spcPts val="0"/>
              </a:spcAft>
              <a:buNone/>
            </a:pPr>
            <a:r>
              <a:rPr lang="en-US" sz="1200" dirty="0">
                <a:latin typeface="+mj-lt"/>
                <a:ea typeface="MS PGothic" panose="020B0600070205080204" pitchFamily="34" charset="-128"/>
                <a:cs typeface="MS PGothic" panose="020B0600070205080204" pitchFamily="34" charset="-128"/>
              </a:rPr>
              <a:t>Section 2.1-</a:t>
            </a:r>
          </a:p>
          <a:p>
            <a:pPr marL="0" marR="0" indent="0">
              <a:spcBef>
                <a:spcPts val="1200"/>
              </a:spcBef>
              <a:spcAft>
                <a:spcPts val="1200"/>
              </a:spcAft>
              <a:buNone/>
            </a:pPr>
            <a:r>
              <a:rPr lang="en-US" sz="1200" b="1" dirty="0">
                <a:latin typeface="Times New Roman" panose="02020603050405020304" pitchFamily="18" charset="0"/>
                <a:ea typeface="Times New Roman" panose="02020603050405020304" pitchFamily="18" charset="0"/>
              </a:rPr>
              <a:t>Hub </a:t>
            </a:r>
            <a:endParaRPr lang="en-US" sz="1200" dirty="0">
              <a:latin typeface="Times New Roman" panose="02020603050405020304" pitchFamily="18" charset="0"/>
              <a:ea typeface="Times New Roman" panose="02020603050405020304" pitchFamily="18" charset="0"/>
            </a:endParaRPr>
          </a:p>
          <a:p>
            <a:pPr marL="0" marR="0" indent="0">
              <a:spcBef>
                <a:spcPts val="0"/>
              </a:spcBef>
              <a:spcAft>
                <a:spcPts val="1200"/>
              </a:spcAft>
              <a:buNone/>
            </a:pPr>
            <a:r>
              <a:rPr lang="en-US" sz="1200" dirty="0">
                <a:latin typeface="Times New Roman" panose="02020603050405020304" pitchFamily="18" charset="0"/>
                <a:ea typeface="MS PGothic" panose="020B0600070205080204" pitchFamily="34" charset="-128"/>
              </a:rPr>
              <a:t>A designated Settlement Point consisting of a Hub Bus or group of Hub Buses and the associated Settlement price calculation methodology prescribed in the definition of the Hub in Section 3.5.2, Hub Definitions.  Hubs may only be created by an amendment to Section 3.5.2.  The list of Hub Buses and the Settlement price calculation methodology that define a Hub can never be modified, and a Hub, once defined, exists in perpetuity.</a:t>
            </a:r>
          </a:p>
          <a:p>
            <a:pPr marL="0" marR="0" indent="0">
              <a:spcBef>
                <a:spcPts val="1200"/>
              </a:spcBef>
              <a:spcAft>
                <a:spcPts val="1200"/>
              </a:spcAft>
              <a:buNone/>
            </a:pPr>
            <a:r>
              <a:rPr lang="en-US" sz="1200" b="1" dirty="0">
                <a:latin typeface="Times New Roman" panose="02020603050405020304" pitchFamily="18" charset="0"/>
                <a:ea typeface="Times New Roman" panose="02020603050405020304" pitchFamily="18" charset="0"/>
              </a:rPr>
              <a:t>Hub Bus</a:t>
            </a:r>
            <a:endParaRPr lang="en-US" sz="1200" dirty="0">
              <a:latin typeface="Times New Roman" panose="02020603050405020304" pitchFamily="18" charset="0"/>
              <a:ea typeface="Times New Roman" panose="02020603050405020304" pitchFamily="18" charset="0"/>
            </a:endParaRPr>
          </a:p>
          <a:p>
            <a:pPr marL="0" marR="0" indent="0">
              <a:spcBef>
                <a:spcPts val="0"/>
              </a:spcBef>
              <a:spcAft>
                <a:spcPts val="1200"/>
              </a:spcAft>
              <a:buNone/>
            </a:pPr>
            <a:r>
              <a:rPr lang="en-US" sz="1200" dirty="0">
                <a:latin typeface="Times New Roman" panose="02020603050405020304" pitchFamily="18" charset="0"/>
                <a:ea typeface="MS PGothic" panose="020B0600070205080204" pitchFamily="34" charset="-128"/>
              </a:rPr>
              <a:t>An energized Electrical Bus or group of energized Electrical Buses defined as a single element in the Hub definition.  The Locational Marginal Price (LMP) of the Hub Bus is the simple average of the LMPs assigned to each energized Electrical Bus in the Hub Bus.  If all Electrical Buses within a Hub Bus are de-energized, the LMP of the Hub does not include the de-energized Hub Bus.  This is used solely for calculating the prices of existing Hub Buses defined in Section 3.5.2, Hub Definitions.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567168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Protocol language - definitions</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marL="0" marR="0" indent="0">
              <a:spcBef>
                <a:spcPts val="0"/>
              </a:spcBef>
              <a:spcAft>
                <a:spcPts val="0"/>
              </a:spcAft>
              <a:buNone/>
            </a:pPr>
            <a:r>
              <a:rPr lang="en-US" sz="1200" dirty="0">
                <a:latin typeface="+mj-lt"/>
                <a:ea typeface="MS PGothic" panose="020B0600070205080204" pitchFamily="34" charset="-128"/>
                <a:cs typeface="MS PGothic" panose="020B0600070205080204" pitchFamily="34" charset="-128"/>
              </a:rPr>
              <a:t>Section 2.1-</a:t>
            </a:r>
          </a:p>
          <a:p>
            <a:pPr marL="0" marR="0" indent="0">
              <a:spcBef>
                <a:spcPts val="1200"/>
              </a:spcBef>
              <a:spcAft>
                <a:spcPts val="1200"/>
              </a:spcAft>
              <a:buNone/>
            </a:pPr>
            <a:r>
              <a:rPr lang="en-US" sz="1200" b="1" dirty="0" smtClean="0">
                <a:latin typeface="Times New Roman" panose="02020603050405020304" pitchFamily="18" charset="0"/>
                <a:ea typeface="Times New Roman" panose="02020603050405020304" pitchFamily="18" charset="0"/>
              </a:rPr>
              <a:t>Electrical </a:t>
            </a:r>
            <a:r>
              <a:rPr lang="en-US" sz="1200" b="1" dirty="0">
                <a:latin typeface="Times New Roman" panose="02020603050405020304" pitchFamily="18" charset="0"/>
                <a:ea typeface="Times New Roman" panose="02020603050405020304" pitchFamily="18" charset="0"/>
              </a:rPr>
              <a:t>Bus</a:t>
            </a:r>
            <a:endParaRPr lang="en-US" sz="1200" dirty="0">
              <a:latin typeface="Times New Roman" panose="02020603050405020304" pitchFamily="18" charset="0"/>
              <a:ea typeface="Times New Roman" panose="02020603050405020304" pitchFamily="18" charset="0"/>
            </a:endParaRPr>
          </a:p>
          <a:p>
            <a:pPr marL="0" marR="0" indent="0">
              <a:spcBef>
                <a:spcPts val="0"/>
              </a:spcBef>
              <a:spcAft>
                <a:spcPts val="1200"/>
              </a:spcAft>
              <a:buNone/>
            </a:pPr>
            <a:r>
              <a:rPr lang="en-US" sz="1200" dirty="0">
                <a:latin typeface="Times New Roman" panose="02020603050405020304" pitchFamily="18" charset="0"/>
                <a:ea typeface="MS PGothic" panose="020B0600070205080204" pitchFamily="34" charset="-128"/>
              </a:rPr>
              <a:t>(1)        A physical transmission element defined in the Network Operations Model that connects, using breakers and switches, one or more:</a:t>
            </a:r>
          </a:p>
          <a:p>
            <a:pPr marL="114300" marR="0" indent="0">
              <a:spcBef>
                <a:spcPts val="0"/>
              </a:spcBef>
              <a:spcAft>
                <a:spcPts val="1200"/>
              </a:spcAft>
              <a:buNone/>
            </a:pPr>
            <a:r>
              <a:rPr lang="en-US" sz="1200" dirty="0">
                <a:latin typeface="Times New Roman" panose="02020603050405020304" pitchFamily="18" charset="0"/>
                <a:ea typeface="MS PGothic" panose="020B0600070205080204" pitchFamily="34" charset="-128"/>
              </a:rPr>
              <a:t>(a)        Loads; </a:t>
            </a:r>
          </a:p>
          <a:p>
            <a:pPr marL="114300" marR="0" indent="0">
              <a:spcBef>
                <a:spcPts val="0"/>
              </a:spcBef>
              <a:spcAft>
                <a:spcPts val="1200"/>
              </a:spcAft>
              <a:buNone/>
            </a:pPr>
            <a:r>
              <a:rPr lang="en-US" sz="1200" dirty="0">
                <a:latin typeface="Times New Roman" panose="02020603050405020304" pitchFamily="18" charset="0"/>
                <a:ea typeface="MS PGothic" panose="020B0600070205080204" pitchFamily="34" charset="-128"/>
              </a:rPr>
              <a:t>(b)        Lines; </a:t>
            </a:r>
          </a:p>
          <a:p>
            <a:pPr marL="114300" marR="0" indent="0">
              <a:spcBef>
                <a:spcPts val="0"/>
              </a:spcBef>
              <a:spcAft>
                <a:spcPts val="1200"/>
              </a:spcAft>
              <a:buNone/>
            </a:pPr>
            <a:r>
              <a:rPr lang="en-US" sz="1200" dirty="0">
                <a:latin typeface="Times New Roman" panose="02020603050405020304" pitchFamily="18" charset="0"/>
                <a:ea typeface="MS PGothic" panose="020B0600070205080204" pitchFamily="34" charset="-128"/>
              </a:rPr>
              <a:t>(c)        Transformers; </a:t>
            </a:r>
          </a:p>
          <a:p>
            <a:pPr marL="114300" marR="0" indent="0">
              <a:spcBef>
                <a:spcPts val="0"/>
              </a:spcBef>
              <a:spcAft>
                <a:spcPts val="1200"/>
              </a:spcAft>
              <a:buNone/>
            </a:pPr>
            <a:r>
              <a:rPr lang="en-US" sz="1200" dirty="0">
                <a:latin typeface="Times New Roman" panose="02020603050405020304" pitchFamily="18" charset="0"/>
                <a:ea typeface="MS PGothic" panose="020B0600070205080204" pitchFamily="34" charset="-128"/>
              </a:rPr>
              <a:t>(d)       Generators; </a:t>
            </a:r>
          </a:p>
          <a:p>
            <a:pPr marL="114300" marR="0" indent="0">
              <a:spcBef>
                <a:spcPts val="0"/>
              </a:spcBef>
              <a:spcAft>
                <a:spcPts val="1200"/>
              </a:spcAft>
              <a:buNone/>
            </a:pPr>
            <a:r>
              <a:rPr lang="en-US" sz="1200" dirty="0">
                <a:latin typeface="Times New Roman" panose="02020603050405020304" pitchFamily="18" charset="0"/>
                <a:ea typeface="MS PGothic" panose="020B0600070205080204" pitchFamily="34" charset="-128"/>
              </a:rPr>
              <a:t>(e)        Capacitors; </a:t>
            </a:r>
          </a:p>
          <a:p>
            <a:pPr marL="114300" marR="0" indent="0">
              <a:spcBef>
                <a:spcPts val="0"/>
              </a:spcBef>
              <a:spcAft>
                <a:spcPts val="1200"/>
              </a:spcAft>
              <a:buNone/>
            </a:pPr>
            <a:r>
              <a:rPr lang="en-US" sz="1200" dirty="0">
                <a:latin typeface="Times New Roman" panose="02020603050405020304" pitchFamily="18" charset="0"/>
                <a:ea typeface="MS PGothic" panose="020B0600070205080204" pitchFamily="34" charset="-128"/>
              </a:rPr>
              <a:t>(f)        Reactors; </a:t>
            </a:r>
          </a:p>
          <a:p>
            <a:pPr marL="114300" marR="0" indent="0">
              <a:spcBef>
                <a:spcPts val="0"/>
              </a:spcBef>
              <a:spcAft>
                <a:spcPts val="1200"/>
              </a:spcAft>
              <a:buNone/>
            </a:pPr>
            <a:r>
              <a:rPr lang="en-US" sz="1200" dirty="0">
                <a:latin typeface="Times New Roman" panose="02020603050405020304" pitchFamily="18" charset="0"/>
                <a:ea typeface="MS PGothic" panose="020B0600070205080204" pitchFamily="34" charset="-128"/>
              </a:rPr>
              <a:t>(g)        Phase shifters; or </a:t>
            </a:r>
          </a:p>
          <a:p>
            <a:pPr marL="457200" marR="0" indent="0">
              <a:spcBef>
                <a:spcPts val="0"/>
              </a:spcBef>
              <a:spcAft>
                <a:spcPts val="1200"/>
              </a:spcAft>
              <a:buNone/>
            </a:pPr>
            <a:r>
              <a:rPr lang="en-US" sz="1200" dirty="0">
                <a:latin typeface="Times New Roman" panose="02020603050405020304" pitchFamily="18" charset="0"/>
                <a:ea typeface="MS PGothic" panose="020B0600070205080204" pitchFamily="34" charset="-128"/>
              </a:rPr>
              <a:t>(h)        Other reactive control devices to the ERCOT Transmission Grid where there is negligible impedance between the connected Transmission Elements.  </a:t>
            </a:r>
          </a:p>
          <a:p>
            <a:pPr>
              <a:lnSpc>
                <a:spcPct val="150000"/>
              </a:lnSpc>
            </a:pPr>
            <a:endParaRPr lang="en-US" sz="12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6688163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Normal Base Case Scenario</a:t>
            </a:r>
            <a:endParaRPr lang="en-US" b="1" dirty="0">
              <a:solidFill>
                <a:schemeClr val="accent1"/>
              </a:solidFill>
            </a:endParaRPr>
          </a:p>
        </p:txBody>
      </p:sp>
      <p:sp>
        <p:nvSpPr>
          <p:cNvPr id="3" name="Content Placeholder 2"/>
          <p:cNvSpPr>
            <a:spLocks noGrp="1"/>
          </p:cNvSpPr>
          <p:nvPr>
            <p:ph idx="1"/>
          </p:nvPr>
        </p:nvSpPr>
        <p:spPr>
          <a:xfrm>
            <a:off x="304800" y="1219200"/>
            <a:ext cx="8534400" cy="769238"/>
          </a:xfrm>
        </p:spPr>
        <p:txBody>
          <a:bodyPr/>
          <a:lstStyle/>
          <a:p>
            <a:pPr marL="0" marR="0" indent="0">
              <a:spcBef>
                <a:spcPts val="0"/>
              </a:spcBef>
              <a:spcAft>
                <a:spcPts val="0"/>
              </a:spcAft>
              <a:buNone/>
            </a:pPr>
            <a:r>
              <a:rPr lang="en-US" sz="1600" dirty="0">
                <a:latin typeface="+mj-lt"/>
                <a:ea typeface="MS PGothic" panose="020B0600070205080204" pitchFamily="34" charset="-128"/>
              </a:rPr>
              <a:t>Consider this example of the hypothetical station “Alpha”. In this case, Alpha is a Hub Bus of hub, </a:t>
            </a:r>
            <a:r>
              <a:rPr lang="en-US" sz="1600" dirty="0" smtClean="0">
                <a:latin typeface="+mj-lt"/>
                <a:ea typeface="MS PGothic" panose="020B0600070205080204" pitchFamily="34" charset="-128"/>
              </a:rPr>
              <a:t>HUB_1. </a:t>
            </a:r>
            <a:endParaRPr lang="en-US" sz="1600" dirty="0">
              <a:latin typeface="+mj-lt"/>
              <a:ea typeface="MS PGothic" panose="020B0600070205080204" pitchFamily="34" charset="-128"/>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grpSp>
        <p:nvGrpSpPr>
          <p:cNvPr id="42" name="Group 41"/>
          <p:cNvGrpSpPr/>
          <p:nvPr/>
        </p:nvGrpSpPr>
        <p:grpSpPr>
          <a:xfrm>
            <a:off x="640080" y="3108960"/>
            <a:ext cx="7886699" cy="2680354"/>
            <a:chOff x="640080" y="2743200"/>
            <a:chExt cx="7886699" cy="2680354"/>
          </a:xfrm>
        </p:grpSpPr>
        <p:sp>
          <p:nvSpPr>
            <p:cNvPr id="5" name="Rectangle 4"/>
            <p:cNvSpPr/>
            <p:nvPr/>
          </p:nvSpPr>
          <p:spPr>
            <a:xfrm>
              <a:off x="706961" y="3040961"/>
              <a:ext cx="3764756" cy="2382593"/>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Rectangle 5"/>
            <p:cNvSpPr/>
            <p:nvPr/>
          </p:nvSpPr>
          <p:spPr>
            <a:xfrm>
              <a:off x="4676092" y="3040960"/>
              <a:ext cx="3764756" cy="2382594"/>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Text Placeholder 7"/>
            <p:cNvSpPr txBox="1">
              <a:spLocks/>
            </p:cNvSpPr>
            <p:nvPr/>
          </p:nvSpPr>
          <p:spPr>
            <a:xfrm>
              <a:off x="640080" y="2752849"/>
              <a:ext cx="3868340" cy="288111"/>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500" dirty="0" smtClean="0"/>
                <a:t>Real-Time Station Example – Alpha (345kV)</a:t>
              </a:r>
              <a:endParaRPr lang="en-US" sz="1500" dirty="0"/>
            </a:p>
          </p:txBody>
        </p:sp>
        <p:sp>
          <p:nvSpPr>
            <p:cNvPr id="8" name="Text Placeholder 9"/>
            <p:cNvSpPr txBox="1">
              <a:spLocks/>
            </p:cNvSpPr>
            <p:nvPr/>
          </p:nvSpPr>
          <p:spPr>
            <a:xfrm>
              <a:off x="4639388" y="2743200"/>
              <a:ext cx="3887391" cy="29776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dirty="0">
                  <a:solidFill>
                    <a:schemeClr val="tx2"/>
                  </a:solidFill>
                </a:rPr>
                <a:t>DAM PSSE Station Example – Alpha (345kV)</a:t>
              </a:r>
            </a:p>
          </p:txBody>
        </p:sp>
        <p:cxnSp>
          <p:nvCxnSpPr>
            <p:cNvPr id="9" name="Straight Connector 8"/>
            <p:cNvCxnSpPr/>
            <p:nvPr/>
          </p:nvCxnSpPr>
          <p:spPr>
            <a:xfrm>
              <a:off x="1334582" y="4895647"/>
              <a:ext cx="2342408" cy="0"/>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10" name="Straight Connector 9"/>
            <p:cNvCxnSpPr/>
            <p:nvPr/>
          </p:nvCxnSpPr>
          <p:spPr>
            <a:xfrm flipH="1" flipV="1">
              <a:off x="3467917" y="4061099"/>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1538958" y="4070587"/>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1538957" y="4061099"/>
              <a:ext cx="1928960" cy="94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3467916" y="3381632"/>
              <a:ext cx="0" cy="67946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1538957" y="3381633"/>
              <a:ext cx="1" cy="699316"/>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465110" y="3726527"/>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 name="Rectangle 15"/>
            <p:cNvSpPr/>
            <p:nvPr/>
          </p:nvSpPr>
          <p:spPr>
            <a:xfrm>
              <a:off x="2424356" y="4000289"/>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 name="Rectangle 16"/>
            <p:cNvSpPr/>
            <p:nvPr/>
          </p:nvSpPr>
          <p:spPr>
            <a:xfrm>
              <a:off x="1459876" y="4408075"/>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 name="Rectangle 17"/>
            <p:cNvSpPr/>
            <p:nvPr/>
          </p:nvSpPr>
          <p:spPr>
            <a:xfrm>
              <a:off x="3394070" y="3719150"/>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 name="Rectangle 18"/>
            <p:cNvSpPr/>
            <p:nvPr/>
          </p:nvSpPr>
          <p:spPr>
            <a:xfrm>
              <a:off x="3388835" y="4417562"/>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 name="TextBox 19"/>
            <p:cNvSpPr txBox="1"/>
            <p:nvPr/>
          </p:nvSpPr>
          <p:spPr>
            <a:xfrm>
              <a:off x="1225771" y="3040961"/>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21" name="TextBox 20"/>
            <p:cNvSpPr txBox="1"/>
            <p:nvPr/>
          </p:nvSpPr>
          <p:spPr>
            <a:xfrm>
              <a:off x="3026385" y="3041780"/>
              <a:ext cx="1012215" cy="300082"/>
            </a:xfrm>
            <a:prstGeom prst="rect">
              <a:avLst/>
            </a:prstGeom>
            <a:noFill/>
          </p:spPr>
          <p:txBody>
            <a:bodyPr wrap="square" rtlCol="0">
              <a:spAutoFit/>
            </a:bodyPr>
            <a:lstStyle/>
            <a:p>
              <a:r>
                <a:rPr lang="en-US" sz="1350" dirty="0">
                  <a:solidFill>
                    <a:schemeClr val="accent1">
                      <a:lumMod val="50000"/>
                    </a:schemeClr>
                  </a:solidFill>
                </a:rPr>
                <a:t>Station C</a:t>
              </a:r>
            </a:p>
          </p:txBody>
        </p:sp>
        <p:cxnSp>
          <p:nvCxnSpPr>
            <p:cNvPr id="22" name="Straight Connector 21"/>
            <p:cNvCxnSpPr/>
            <p:nvPr/>
          </p:nvCxnSpPr>
          <p:spPr>
            <a:xfrm>
              <a:off x="5475463" y="4231149"/>
              <a:ext cx="2318004" cy="0"/>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23" name="Straight Arrow Connector 22"/>
            <p:cNvCxnSpPr/>
            <p:nvPr/>
          </p:nvCxnSpPr>
          <p:spPr>
            <a:xfrm flipH="1" flipV="1">
              <a:off x="7349106" y="3854598"/>
              <a:ext cx="8231" cy="376551"/>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5908926" y="3854598"/>
              <a:ext cx="5331" cy="383703"/>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940800" y="3559515"/>
              <a:ext cx="1347975" cy="300082"/>
            </a:xfrm>
            <a:prstGeom prst="rect">
              <a:avLst/>
            </a:prstGeom>
            <a:noFill/>
          </p:spPr>
          <p:txBody>
            <a:bodyPr wrap="square" rtlCol="0">
              <a:spAutoFit/>
            </a:bodyPr>
            <a:lstStyle/>
            <a:p>
              <a:r>
                <a:rPr lang="en-US" sz="1350" dirty="0">
                  <a:solidFill>
                    <a:schemeClr val="accent1">
                      <a:lumMod val="50000"/>
                    </a:schemeClr>
                  </a:solidFill>
                </a:rPr>
                <a:t>Station C</a:t>
              </a:r>
            </a:p>
          </p:txBody>
        </p:sp>
        <p:sp>
          <p:nvSpPr>
            <p:cNvPr id="26" name="TextBox 25"/>
            <p:cNvSpPr txBox="1"/>
            <p:nvPr/>
          </p:nvSpPr>
          <p:spPr>
            <a:xfrm>
              <a:off x="5497330" y="3562407"/>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27" name="Rectangle 26"/>
            <p:cNvSpPr/>
            <p:nvPr/>
          </p:nvSpPr>
          <p:spPr>
            <a:xfrm>
              <a:off x="1519311" y="4053441"/>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8" name="Rectangle 27"/>
            <p:cNvSpPr/>
            <p:nvPr/>
          </p:nvSpPr>
          <p:spPr>
            <a:xfrm>
              <a:off x="3448270" y="4042578"/>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9" name="Rectangle 28"/>
            <p:cNvSpPr/>
            <p:nvPr/>
          </p:nvSpPr>
          <p:spPr>
            <a:xfrm>
              <a:off x="1519311" y="3505920"/>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0" name="Rectangle 29"/>
            <p:cNvSpPr/>
            <p:nvPr/>
          </p:nvSpPr>
          <p:spPr>
            <a:xfrm>
              <a:off x="3448270" y="3505920"/>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1" name="TextBox 30"/>
            <p:cNvSpPr txBox="1"/>
            <p:nvPr/>
          </p:nvSpPr>
          <p:spPr>
            <a:xfrm>
              <a:off x="2182273" y="3451010"/>
              <a:ext cx="672470" cy="369332"/>
            </a:xfrm>
            <a:prstGeom prst="rect">
              <a:avLst/>
            </a:prstGeom>
            <a:noFill/>
          </p:spPr>
          <p:txBody>
            <a:bodyPr wrap="square" rtlCol="0">
              <a:spAutoFit/>
            </a:bodyPr>
            <a:lstStyle/>
            <a:p>
              <a:r>
                <a:rPr lang="en-US" sz="900" dirty="0">
                  <a:solidFill>
                    <a:schemeClr val="accent1">
                      <a:lumMod val="50000"/>
                    </a:schemeClr>
                  </a:solidFill>
                </a:rPr>
                <a:t>Circuit Breakers</a:t>
              </a:r>
            </a:p>
          </p:txBody>
        </p:sp>
        <p:cxnSp>
          <p:nvCxnSpPr>
            <p:cNvPr id="32" name="Straight Arrow Connector 31"/>
            <p:cNvCxnSpPr>
              <a:stCxn id="31" idx="1"/>
            </p:cNvCxnSpPr>
            <p:nvPr/>
          </p:nvCxnSpPr>
          <p:spPr>
            <a:xfrm flipH="1">
              <a:off x="1642543" y="3635676"/>
              <a:ext cx="539730" cy="153772"/>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31" idx="2"/>
            </p:cNvCxnSpPr>
            <p:nvPr/>
          </p:nvCxnSpPr>
          <p:spPr>
            <a:xfrm flipH="1">
              <a:off x="2499830" y="3820342"/>
              <a:ext cx="18678" cy="16065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31" idx="3"/>
            </p:cNvCxnSpPr>
            <p:nvPr/>
          </p:nvCxnSpPr>
          <p:spPr>
            <a:xfrm>
              <a:off x="2854743" y="3635676"/>
              <a:ext cx="516129" cy="153772"/>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3733880" y="3663389"/>
              <a:ext cx="832012" cy="369332"/>
            </a:xfrm>
            <a:prstGeom prst="rect">
              <a:avLst/>
            </a:prstGeom>
            <a:noFill/>
          </p:spPr>
          <p:txBody>
            <a:bodyPr wrap="square" rtlCol="0">
              <a:spAutoFit/>
            </a:bodyPr>
            <a:lstStyle/>
            <a:p>
              <a:r>
                <a:rPr lang="en-US" sz="900" dirty="0">
                  <a:solidFill>
                    <a:schemeClr val="accent1">
                      <a:lumMod val="50000"/>
                    </a:schemeClr>
                  </a:solidFill>
                </a:rPr>
                <a:t>Connectivity Nodes</a:t>
              </a:r>
            </a:p>
          </p:txBody>
        </p:sp>
        <p:cxnSp>
          <p:nvCxnSpPr>
            <p:cNvPr id="36" name="Straight Arrow Connector 35"/>
            <p:cNvCxnSpPr/>
            <p:nvPr/>
          </p:nvCxnSpPr>
          <p:spPr>
            <a:xfrm flipH="1" flipV="1">
              <a:off x="3500271" y="3523063"/>
              <a:ext cx="288635" cy="18479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3526730" y="3950725"/>
              <a:ext cx="262176" cy="91109"/>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34276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Normal Base Case Scenario</a:t>
            </a:r>
            <a:endParaRPr lang="en-US" b="1" dirty="0">
              <a:solidFill>
                <a:schemeClr val="accent1"/>
              </a:solidFill>
            </a:endParaRPr>
          </a:p>
        </p:txBody>
      </p:sp>
      <p:sp>
        <p:nvSpPr>
          <p:cNvPr id="3" name="Content Placeholder 2"/>
          <p:cNvSpPr>
            <a:spLocks noGrp="1"/>
          </p:cNvSpPr>
          <p:nvPr>
            <p:ph idx="1"/>
          </p:nvPr>
        </p:nvSpPr>
        <p:spPr>
          <a:xfrm>
            <a:off x="304800" y="1219199"/>
            <a:ext cx="8534400" cy="1368313"/>
          </a:xfrm>
        </p:spPr>
        <p:txBody>
          <a:bodyPr/>
          <a:lstStyle/>
          <a:p>
            <a:pPr marL="0" marR="0" indent="0">
              <a:spcBef>
                <a:spcPts val="0"/>
              </a:spcBef>
              <a:spcAft>
                <a:spcPts val="600"/>
              </a:spcAft>
              <a:buNone/>
            </a:pPr>
            <a:r>
              <a:rPr lang="en-US" sz="1600" dirty="0">
                <a:latin typeface="+mj-lt"/>
                <a:ea typeface="MS PGothic" panose="020B0600070205080204" pitchFamily="34" charset="-128"/>
              </a:rPr>
              <a:t>Consider this example of the hypothetical station “Alpha”. In this case, Alpha is a Hub Bus of hub, HUB_1. The Hub Bus definition of Alpha consists of one Electrical Bus: Alpha_1. </a:t>
            </a:r>
            <a:r>
              <a:rPr lang="en-US" sz="1600" dirty="0" smtClean="0">
                <a:latin typeface="+mj-lt"/>
                <a:ea typeface="MS PGothic" panose="020B0600070205080204" pitchFamily="34" charset="-128"/>
              </a:rPr>
              <a:t>(Certain </a:t>
            </a:r>
            <a:r>
              <a:rPr lang="en-US" sz="1600" dirty="0">
                <a:latin typeface="+mj-lt"/>
                <a:ea typeface="MS PGothic" panose="020B0600070205080204" pitchFamily="34" charset="-128"/>
              </a:rPr>
              <a:t>nodes are designated in the </a:t>
            </a:r>
            <a:r>
              <a:rPr lang="en-US" sz="1600" dirty="0" smtClean="0">
                <a:latin typeface="+mj-lt"/>
                <a:ea typeface="MS PGothic" panose="020B0600070205080204" pitchFamily="34" charset="-128"/>
              </a:rPr>
              <a:t>CIM/Network </a:t>
            </a:r>
            <a:r>
              <a:rPr lang="en-US" sz="1600" dirty="0">
                <a:latin typeface="+mj-lt"/>
                <a:ea typeface="MS PGothic" panose="020B0600070205080204" pitchFamily="34" charset="-128"/>
              </a:rPr>
              <a:t>Operations Model as Electrical Buses</a:t>
            </a:r>
            <a:r>
              <a:rPr lang="en-US" sz="1600" dirty="0" smtClean="0">
                <a:latin typeface="+mj-lt"/>
                <a:ea typeface="MS PGothic" panose="020B0600070205080204" pitchFamily="34" charset="-128"/>
              </a:rPr>
              <a:t>.)</a:t>
            </a:r>
          </a:p>
          <a:p>
            <a:pPr marL="0" marR="0" indent="0">
              <a:spcBef>
                <a:spcPts val="0"/>
              </a:spcBef>
              <a:spcAft>
                <a:spcPts val="600"/>
              </a:spcAft>
              <a:buNone/>
            </a:pPr>
            <a:r>
              <a:rPr lang="en-US" sz="1600" dirty="0" smtClean="0">
                <a:latin typeface="+mj-lt"/>
                <a:ea typeface="MS PGothic" panose="020B0600070205080204" pitchFamily="34" charset="-128"/>
              </a:rPr>
              <a:t>When </a:t>
            </a:r>
            <a:r>
              <a:rPr lang="en-US" sz="1600" dirty="0">
                <a:latin typeface="+mj-lt"/>
                <a:ea typeface="MS PGothic" panose="020B0600070205080204" pitchFamily="34" charset="-128"/>
              </a:rPr>
              <a:t>converted to DAM’s PSSE Bus/Branch model, Station Alpha consists of just one 345kV PSSE </a:t>
            </a:r>
            <a:r>
              <a:rPr lang="en-US" sz="1600" dirty="0" smtClean="0">
                <a:latin typeface="+mj-lt"/>
                <a:ea typeface="MS PGothic" panose="020B0600070205080204" pitchFamily="34" charset="-128"/>
              </a:rPr>
              <a:t>bus.</a:t>
            </a:r>
            <a:endParaRPr lang="en-US" sz="1600" dirty="0">
              <a:latin typeface="+mj-lt"/>
              <a:ea typeface="MS PGothic" panose="020B0600070205080204" pitchFamily="34" charset="-128"/>
            </a:endParaRPr>
          </a:p>
          <a:p>
            <a:pPr>
              <a:lnSpc>
                <a:spcPct val="150000"/>
              </a:lnSpc>
            </a:pPr>
            <a:endParaRPr lang="en-US" sz="1600" dirty="0" smtClean="0">
              <a:solidFill>
                <a:schemeClr val="tx2"/>
              </a:solidFill>
              <a:latin typeface="+mj-lt"/>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grpSp>
        <p:nvGrpSpPr>
          <p:cNvPr id="70" name="Group 69"/>
          <p:cNvGrpSpPr/>
          <p:nvPr/>
        </p:nvGrpSpPr>
        <p:grpSpPr>
          <a:xfrm>
            <a:off x="640080" y="3108960"/>
            <a:ext cx="7886699" cy="2680354"/>
            <a:chOff x="629842" y="3012537"/>
            <a:chExt cx="7886699" cy="2680354"/>
          </a:xfrm>
        </p:grpSpPr>
        <p:sp>
          <p:nvSpPr>
            <p:cNvPr id="38" name="Rectangle 37"/>
            <p:cNvSpPr/>
            <p:nvPr/>
          </p:nvSpPr>
          <p:spPr>
            <a:xfrm>
              <a:off x="696723" y="3310298"/>
              <a:ext cx="3764756" cy="2382593"/>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9" name="Rectangle 38"/>
            <p:cNvSpPr/>
            <p:nvPr/>
          </p:nvSpPr>
          <p:spPr>
            <a:xfrm>
              <a:off x="4665854" y="3310297"/>
              <a:ext cx="3764756" cy="2382594"/>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0" name="Text Placeholder 7"/>
            <p:cNvSpPr txBox="1">
              <a:spLocks/>
            </p:cNvSpPr>
            <p:nvPr/>
          </p:nvSpPr>
          <p:spPr>
            <a:xfrm>
              <a:off x="629842" y="3022186"/>
              <a:ext cx="3868340" cy="288111"/>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500" dirty="0" smtClean="0"/>
                <a:t>Real-Time Station Example – Alpha (345kV)</a:t>
              </a:r>
              <a:endParaRPr lang="en-US" sz="1500" dirty="0"/>
            </a:p>
          </p:txBody>
        </p:sp>
        <p:sp>
          <p:nvSpPr>
            <p:cNvPr id="41" name="Text Placeholder 9"/>
            <p:cNvSpPr txBox="1">
              <a:spLocks/>
            </p:cNvSpPr>
            <p:nvPr/>
          </p:nvSpPr>
          <p:spPr>
            <a:xfrm>
              <a:off x="4629150" y="3012537"/>
              <a:ext cx="3887391" cy="29776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dirty="0">
                  <a:solidFill>
                    <a:schemeClr val="tx2"/>
                  </a:solidFill>
                </a:rPr>
                <a:t>DAM PSSE Station Example – Alpha (345kV)</a:t>
              </a:r>
            </a:p>
          </p:txBody>
        </p:sp>
        <p:cxnSp>
          <p:nvCxnSpPr>
            <p:cNvPr id="42" name="Straight Connector 41"/>
            <p:cNvCxnSpPr/>
            <p:nvPr/>
          </p:nvCxnSpPr>
          <p:spPr>
            <a:xfrm>
              <a:off x="1324344" y="5164984"/>
              <a:ext cx="2342408" cy="0"/>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43" name="Straight Connector 42"/>
            <p:cNvCxnSpPr/>
            <p:nvPr/>
          </p:nvCxnSpPr>
          <p:spPr>
            <a:xfrm flipH="1" flipV="1">
              <a:off x="3457679" y="4330436"/>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H="1" flipV="1">
              <a:off x="1528720" y="4339924"/>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1528719" y="4330436"/>
              <a:ext cx="1928960" cy="94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V="1">
              <a:off x="3457678" y="3650969"/>
              <a:ext cx="0" cy="67946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V="1">
              <a:off x="1528719" y="3650970"/>
              <a:ext cx="1" cy="699316"/>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1454872" y="3995864"/>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9" name="Rectangle 48"/>
            <p:cNvSpPr/>
            <p:nvPr/>
          </p:nvSpPr>
          <p:spPr>
            <a:xfrm>
              <a:off x="2414118" y="4269626"/>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0" name="Rectangle 49"/>
            <p:cNvSpPr/>
            <p:nvPr/>
          </p:nvSpPr>
          <p:spPr>
            <a:xfrm>
              <a:off x="1449638" y="4677412"/>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1" name="Rectangle 50"/>
            <p:cNvSpPr/>
            <p:nvPr/>
          </p:nvSpPr>
          <p:spPr>
            <a:xfrm>
              <a:off x="3383832" y="3988487"/>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2" name="Rectangle 51"/>
            <p:cNvSpPr/>
            <p:nvPr/>
          </p:nvSpPr>
          <p:spPr>
            <a:xfrm>
              <a:off x="3378597" y="4686899"/>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3" name="TextBox 52"/>
            <p:cNvSpPr txBox="1"/>
            <p:nvPr/>
          </p:nvSpPr>
          <p:spPr>
            <a:xfrm>
              <a:off x="1215533" y="3310298"/>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54" name="TextBox 53"/>
            <p:cNvSpPr txBox="1"/>
            <p:nvPr/>
          </p:nvSpPr>
          <p:spPr>
            <a:xfrm>
              <a:off x="3016147" y="3311117"/>
              <a:ext cx="921398" cy="300082"/>
            </a:xfrm>
            <a:prstGeom prst="rect">
              <a:avLst/>
            </a:prstGeom>
            <a:noFill/>
          </p:spPr>
          <p:txBody>
            <a:bodyPr wrap="square" rtlCol="0">
              <a:spAutoFit/>
            </a:bodyPr>
            <a:lstStyle/>
            <a:p>
              <a:r>
                <a:rPr lang="en-US" sz="1350" dirty="0">
                  <a:solidFill>
                    <a:schemeClr val="accent1">
                      <a:lumMod val="50000"/>
                    </a:schemeClr>
                  </a:solidFill>
                </a:rPr>
                <a:t>Station C</a:t>
              </a:r>
            </a:p>
          </p:txBody>
        </p:sp>
        <p:sp>
          <p:nvSpPr>
            <p:cNvPr id="55" name="TextBox 54"/>
            <p:cNvSpPr txBox="1"/>
            <p:nvPr/>
          </p:nvSpPr>
          <p:spPr>
            <a:xfrm>
              <a:off x="1148071" y="5359569"/>
              <a:ext cx="2230526" cy="300082"/>
            </a:xfrm>
            <a:prstGeom prst="rect">
              <a:avLst/>
            </a:prstGeom>
            <a:noFill/>
          </p:spPr>
          <p:txBody>
            <a:bodyPr wrap="square" rtlCol="0">
              <a:spAutoFit/>
            </a:bodyPr>
            <a:lstStyle/>
            <a:p>
              <a:r>
                <a:rPr lang="en-US" sz="1350" dirty="0">
                  <a:solidFill>
                    <a:schemeClr val="accent1">
                      <a:lumMod val="50000"/>
                    </a:schemeClr>
                  </a:solidFill>
                </a:rPr>
                <a:t>Electrical Bus - Alpha_1</a:t>
              </a:r>
            </a:p>
          </p:txBody>
        </p:sp>
        <p:cxnSp>
          <p:nvCxnSpPr>
            <p:cNvPr id="56" name="Straight Arrow Connector 55"/>
            <p:cNvCxnSpPr/>
            <p:nvPr/>
          </p:nvCxnSpPr>
          <p:spPr>
            <a:xfrm flipV="1">
              <a:off x="2428583" y="5268617"/>
              <a:ext cx="143697" cy="158297"/>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5465225" y="4500486"/>
              <a:ext cx="2318004" cy="0"/>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58" name="Straight Arrow Connector 57"/>
            <p:cNvCxnSpPr/>
            <p:nvPr/>
          </p:nvCxnSpPr>
          <p:spPr>
            <a:xfrm flipH="1" flipV="1">
              <a:off x="7338868" y="4123935"/>
              <a:ext cx="8231" cy="376551"/>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H="1" flipV="1">
              <a:off x="5898688" y="4123935"/>
              <a:ext cx="5331" cy="383703"/>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6930562" y="3828852"/>
              <a:ext cx="1347975" cy="300082"/>
            </a:xfrm>
            <a:prstGeom prst="rect">
              <a:avLst/>
            </a:prstGeom>
            <a:noFill/>
          </p:spPr>
          <p:txBody>
            <a:bodyPr wrap="square" rtlCol="0">
              <a:spAutoFit/>
            </a:bodyPr>
            <a:lstStyle/>
            <a:p>
              <a:r>
                <a:rPr lang="en-US" sz="1350" dirty="0">
                  <a:solidFill>
                    <a:schemeClr val="accent1">
                      <a:lumMod val="50000"/>
                    </a:schemeClr>
                  </a:solidFill>
                </a:rPr>
                <a:t>Station C</a:t>
              </a:r>
            </a:p>
          </p:txBody>
        </p:sp>
        <p:sp>
          <p:nvSpPr>
            <p:cNvPr id="61" name="TextBox 60"/>
            <p:cNvSpPr txBox="1"/>
            <p:nvPr/>
          </p:nvSpPr>
          <p:spPr>
            <a:xfrm>
              <a:off x="5487092" y="3831744"/>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62" name="TextBox 61"/>
            <p:cNvSpPr txBox="1"/>
            <p:nvPr/>
          </p:nvSpPr>
          <p:spPr>
            <a:xfrm>
              <a:off x="5321088" y="4751061"/>
              <a:ext cx="2840740" cy="300082"/>
            </a:xfrm>
            <a:prstGeom prst="rect">
              <a:avLst/>
            </a:prstGeom>
            <a:noFill/>
          </p:spPr>
          <p:txBody>
            <a:bodyPr wrap="square" rtlCol="0">
              <a:spAutoFit/>
            </a:bodyPr>
            <a:lstStyle/>
            <a:p>
              <a:r>
                <a:rPr lang="en-US" sz="1350" dirty="0">
                  <a:solidFill>
                    <a:schemeClr val="accent1">
                      <a:lumMod val="50000"/>
                    </a:schemeClr>
                  </a:solidFill>
                </a:rPr>
                <a:t>PSSE Bus #1 in Station Alpha</a:t>
              </a:r>
            </a:p>
          </p:txBody>
        </p:sp>
        <p:cxnSp>
          <p:nvCxnSpPr>
            <p:cNvPr id="63" name="Straight Arrow Connector 62"/>
            <p:cNvCxnSpPr/>
            <p:nvPr/>
          </p:nvCxnSpPr>
          <p:spPr>
            <a:xfrm flipV="1">
              <a:off x="6527933" y="4603995"/>
              <a:ext cx="142662" cy="18460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64" name="Rectangle 63"/>
            <p:cNvSpPr/>
            <p:nvPr/>
          </p:nvSpPr>
          <p:spPr>
            <a:xfrm>
              <a:off x="1215533" y="5074004"/>
              <a:ext cx="2565385" cy="184603"/>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5" name="Rectangle 64"/>
            <p:cNvSpPr/>
            <p:nvPr/>
          </p:nvSpPr>
          <p:spPr>
            <a:xfrm>
              <a:off x="5386639" y="4409172"/>
              <a:ext cx="2463441" cy="178492"/>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6" name="Rectangle 65"/>
            <p:cNvSpPr/>
            <p:nvPr/>
          </p:nvSpPr>
          <p:spPr>
            <a:xfrm>
              <a:off x="1509073" y="4322778"/>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7" name="Rectangle 66"/>
            <p:cNvSpPr/>
            <p:nvPr/>
          </p:nvSpPr>
          <p:spPr>
            <a:xfrm>
              <a:off x="3438032" y="4311915"/>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8" name="Rectangle 67"/>
            <p:cNvSpPr/>
            <p:nvPr/>
          </p:nvSpPr>
          <p:spPr>
            <a:xfrm>
              <a:off x="1509073" y="3775257"/>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9" name="Rectangle 68"/>
            <p:cNvSpPr/>
            <p:nvPr/>
          </p:nvSpPr>
          <p:spPr>
            <a:xfrm>
              <a:off x="3438032" y="3775257"/>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Tree>
    <p:extLst>
      <p:ext uri="{BB962C8B-B14F-4D97-AF65-F5344CB8AC3E}">
        <p14:creationId xmlns:p14="http://schemas.microsoft.com/office/powerpoint/2010/main" val="2721316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Normal Base Case Scenario</a:t>
            </a:r>
            <a:endParaRPr lang="en-US" b="1" dirty="0">
              <a:solidFill>
                <a:schemeClr val="accent1"/>
              </a:solidFill>
            </a:endParaRPr>
          </a:p>
        </p:txBody>
      </p:sp>
      <p:sp>
        <p:nvSpPr>
          <p:cNvPr id="3" name="Content Placeholder 2"/>
          <p:cNvSpPr>
            <a:spLocks noGrp="1"/>
          </p:cNvSpPr>
          <p:nvPr>
            <p:ph idx="1"/>
          </p:nvPr>
        </p:nvSpPr>
        <p:spPr>
          <a:xfrm>
            <a:off x="304800" y="1219200"/>
            <a:ext cx="8534400" cy="1227054"/>
          </a:xfrm>
        </p:spPr>
        <p:txBody>
          <a:bodyPr/>
          <a:lstStyle/>
          <a:p>
            <a:pPr marL="0" indent="0">
              <a:spcBef>
                <a:spcPts val="0"/>
              </a:spcBef>
              <a:spcAft>
                <a:spcPts val="600"/>
              </a:spcAft>
              <a:buNone/>
            </a:pPr>
            <a:r>
              <a:rPr lang="en-US" sz="1600" dirty="0">
                <a:latin typeface="+mj-lt"/>
                <a:ea typeface="MS PGothic" panose="020B0600070205080204" pitchFamily="34" charset="-128"/>
              </a:rPr>
              <a:t>Consider this example of the hypothetical station “Alpha”. In this case, Alpha is a Hub Bus of hub, HUB_1. The Hub Bus definition of Alpha consists of one Electrical Bus: Alpha_1</a:t>
            </a:r>
            <a:r>
              <a:rPr lang="en-US" sz="1600" dirty="0" smtClean="0">
                <a:latin typeface="+mj-lt"/>
                <a:ea typeface="MS PGothic" panose="020B0600070205080204" pitchFamily="34" charset="-128"/>
              </a:rPr>
              <a:t>. </a:t>
            </a:r>
            <a:r>
              <a:rPr lang="en-US" sz="1600" dirty="0">
                <a:ea typeface="MS PGothic" panose="020B0600070205080204" pitchFamily="34" charset="-128"/>
              </a:rPr>
              <a:t>(Certain nodes are designated in the CIM/Network Operations Model as Electrical Buses</a:t>
            </a:r>
            <a:r>
              <a:rPr lang="en-US" sz="1600" dirty="0" smtClean="0">
                <a:ea typeface="MS PGothic" panose="020B0600070205080204" pitchFamily="34" charset="-128"/>
              </a:rPr>
              <a:t>.)</a:t>
            </a:r>
            <a:endParaRPr lang="en-US" sz="1600" dirty="0" smtClean="0">
              <a:latin typeface="+mj-lt"/>
              <a:ea typeface="MS PGothic" panose="020B0600070205080204" pitchFamily="34" charset="-128"/>
            </a:endParaRPr>
          </a:p>
          <a:p>
            <a:pPr marL="0" marR="0" indent="0">
              <a:spcBef>
                <a:spcPts val="0"/>
              </a:spcBef>
              <a:spcAft>
                <a:spcPts val="600"/>
              </a:spcAft>
              <a:buNone/>
            </a:pPr>
            <a:r>
              <a:rPr lang="en-US" sz="1600" dirty="0" smtClean="0">
                <a:latin typeface="+mj-lt"/>
                <a:ea typeface="MS PGothic" panose="020B0600070205080204" pitchFamily="34" charset="-128"/>
              </a:rPr>
              <a:t>When </a:t>
            </a:r>
            <a:r>
              <a:rPr lang="en-US" sz="1600" dirty="0">
                <a:latin typeface="+mj-lt"/>
                <a:ea typeface="MS PGothic" panose="020B0600070205080204" pitchFamily="34" charset="-128"/>
              </a:rPr>
              <a:t>converted to DAM’s PSSE Bus/Branch model, Station Alpha consists of just one 345kV PSSE </a:t>
            </a:r>
            <a:r>
              <a:rPr lang="en-US" sz="1600" dirty="0" smtClean="0">
                <a:latin typeface="+mj-lt"/>
                <a:ea typeface="MS PGothic" panose="020B0600070205080204" pitchFamily="34" charset="-128"/>
              </a:rPr>
              <a:t>bus.</a:t>
            </a:r>
          </a:p>
          <a:p>
            <a:pPr marL="0" marR="0" indent="0">
              <a:spcBef>
                <a:spcPts val="0"/>
              </a:spcBef>
              <a:spcAft>
                <a:spcPts val="600"/>
              </a:spcAft>
              <a:buNone/>
            </a:pPr>
            <a:r>
              <a:rPr lang="en-US" sz="1600" dirty="0">
                <a:latin typeface="+mj-lt"/>
                <a:ea typeface="MS PGothic" panose="020B0600070205080204" pitchFamily="34" charset="-128"/>
              </a:rPr>
              <a:t>In this scenario, the Hub Bus Alpha price calculation is the same for these two models.</a:t>
            </a:r>
            <a:br>
              <a:rPr lang="en-US" sz="1600" dirty="0">
                <a:latin typeface="+mj-lt"/>
                <a:ea typeface="MS PGothic" panose="020B0600070205080204" pitchFamily="34" charset="-128"/>
              </a:rPr>
            </a:br>
            <a:r>
              <a:rPr lang="en-US" sz="1600" dirty="0">
                <a:latin typeface="+mj-lt"/>
                <a:ea typeface="MS PGothic" panose="020B0600070205080204" pitchFamily="34" charset="-128"/>
              </a:rPr>
              <a:t/>
            </a:r>
            <a:br>
              <a:rPr lang="en-US" sz="1600" dirty="0">
                <a:latin typeface="+mj-lt"/>
                <a:ea typeface="MS PGothic" panose="020B0600070205080204" pitchFamily="34" charset="-128"/>
              </a:rPr>
            </a:br>
            <a:endParaRPr lang="en-US" sz="1600" dirty="0">
              <a:latin typeface="+mj-lt"/>
              <a:ea typeface="MS PGothic" panose="020B0600070205080204" pitchFamily="34" charset="-128"/>
            </a:endParaRPr>
          </a:p>
          <a:p>
            <a:pPr>
              <a:lnSpc>
                <a:spcPct val="150000"/>
              </a:lnSpc>
            </a:pPr>
            <a:endParaRPr lang="en-US" sz="1600" dirty="0" smtClean="0">
              <a:solidFill>
                <a:schemeClr val="tx2"/>
              </a:solidFill>
              <a:latin typeface="+mj-lt"/>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grpSp>
        <p:nvGrpSpPr>
          <p:cNvPr id="5" name="Group 4"/>
          <p:cNvGrpSpPr/>
          <p:nvPr/>
        </p:nvGrpSpPr>
        <p:grpSpPr>
          <a:xfrm>
            <a:off x="640080" y="3108960"/>
            <a:ext cx="7886699" cy="3116301"/>
            <a:chOff x="629842" y="3055899"/>
            <a:chExt cx="7886699" cy="3116301"/>
          </a:xfrm>
        </p:grpSpPr>
        <p:sp>
          <p:nvSpPr>
            <p:cNvPr id="37" name="Rectangle 36"/>
            <p:cNvSpPr/>
            <p:nvPr/>
          </p:nvSpPr>
          <p:spPr>
            <a:xfrm>
              <a:off x="696723" y="3353660"/>
              <a:ext cx="3764756" cy="2382593"/>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0" name="Rectangle 69"/>
            <p:cNvSpPr/>
            <p:nvPr/>
          </p:nvSpPr>
          <p:spPr>
            <a:xfrm>
              <a:off x="4665854" y="3353659"/>
              <a:ext cx="3764756" cy="2382594"/>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1" name="Text Placeholder 7"/>
            <p:cNvSpPr txBox="1">
              <a:spLocks/>
            </p:cNvSpPr>
            <p:nvPr/>
          </p:nvSpPr>
          <p:spPr>
            <a:xfrm>
              <a:off x="629842" y="3065548"/>
              <a:ext cx="3868340" cy="288111"/>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500" dirty="0" smtClean="0"/>
                <a:t>Real-Time Station Example – Alpha (345kV)</a:t>
              </a:r>
              <a:endParaRPr lang="en-US" sz="1500" dirty="0"/>
            </a:p>
          </p:txBody>
        </p:sp>
        <p:sp>
          <p:nvSpPr>
            <p:cNvPr id="72" name="Text Placeholder 9"/>
            <p:cNvSpPr txBox="1">
              <a:spLocks/>
            </p:cNvSpPr>
            <p:nvPr/>
          </p:nvSpPr>
          <p:spPr>
            <a:xfrm>
              <a:off x="4629150" y="3055899"/>
              <a:ext cx="3887391" cy="29776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dirty="0">
                  <a:solidFill>
                    <a:schemeClr val="tx2"/>
                  </a:solidFill>
                </a:rPr>
                <a:t>DAM PSSE Station Example – Alpha (345kV)</a:t>
              </a:r>
            </a:p>
          </p:txBody>
        </p:sp>
        <p:cxnSp>
          <p:nvCxnSpPr>
            <p:cNvPr id="73" name="Straight Connector 72"/>
            <p:cNvCxnSpPr/>
            <p:nvPr/>
          </p:nvCxnSpPr>
          <p:spPr>
            <a:xfrm>
              <a:off x="1324344" y="5208346"/>
              <a:ext cx="2342408" cy="0"/>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74" name="Straight Connector 73"/>
            <p:cNvCxnSpPr/>
            <p:nvPr/>
          </p:nvCxnSpPr>
          <p:spPr>
            <a:xfrm flipH="1" flipV="1">
              <a:off x="3457679" y="4373798"/>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H="1" flipV="1">
              <a:off x="1528720" y="4383286"/>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H="1">
              <a:off x="1528719" y="4373798"/>
              <a:ext cx="1928960" cy="94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flipV="1">
              <a:off x="3457678" y="3694331"/>
              <a:ext cx="0" cy="67946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flipV="1">
              <a:off x="1528719" y="3694332"/>
              <a:ext cx="1" cy="699316"/>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1215533" y="3353660"/>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80" name="TextBox 79"/>
            <p:cNvSpPr txBox="1"/>
            <p:nvPr/>
          </p:nvSpPr>
          <p:spPr>
            <a:xfrm>
              <a:off x="3016147" y="3354479"/>
              <a:ext cx="1022453" cy="300082"/>
            </a:xfrm>
            <a:prstGeom prst="rect">
              <a:avLst/>
            </a:prstGeom>
            <a:noFill/>
          </p:spPr>
          <p:txBody>
            <a:bodyPr wrap="square" rtlCol="0">
              <a:spAutoFit/>
            </a:bodyPr>
            <a:lstStyle/>
            <a:p>
              <a:r>
                <a:rPr lang="en-US" sz="1350" dirty="0">
                  <a:solidFill>
                    <a:schemeClr val="accent1">
                      <a:lumMod val="50000"/>
                    </a:schemeClr>
                  </a:solidFill>
                </a:rPr>
                <a:t>Station C</a:t>
              </a:r>
            </a:p>
          </p:txBody>
        </p:sp>
        <p:sp>
          <p:nvSpPr>
            <p:cNvPr id="81" name="TextBox 80"/>
            <p:cNvSpPr txBox="1"/>
            <p:nvPr/>
          </p:nvSpPr>
          <p:spPr>
            <a:xfrm>
              <a:off x="1148071" y="5402931"/>
              <a:ext cx="2388688" cy="300082"/>
            </a:xfrm>
            <a:prstGeom prst="rect">
              <a:avLst/>
            </a:prstGeom>
            <a:noFill/>
          </p:spPr>
          <p:txBody>
            <a:bodyPr wrap="square" rtlCol="0">
              <a:spAutoFit/>
            </a:bodyPr>
            <a:lstStyle/>
            <a:p>
              <a:r>
                <a:rPr lang="en-US" sz="1350" dirty="0">
                  <a:solidFill>
                    <a:schemeClr val="accent1">
                      <a:lumMod val="50000"/>
                    </a:schemeClr>
                  </a:solidFill>
                </a:rPr>
                <a:t>Electrical Bus - Alpha_1</a:t>
              </a:r>
            </a:p>
          </p:txBody>
        </p:sp>
        <p:cxnSp>
          <p:nvCxnSpPr>
            <p:cNvPr id="82" name="Straight Arrow Connector 81"/>
            <p:cNvCxnSpPr/>
            <p:nvPr/>
          </p:nvCxnSpPr>
          <p:spPr>
            <a:xfrm flipV="1">
              <a:off x="2428583" y="5308378"/>
              <a:ext cx="143697" cy="158297"/>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5465225" y="4543848"/>
              <a:ext cx="2318004" cy="0"/>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84" name="Straight Arrow Connector 83"/>
            <p:cNvCxnSpPr/>
            <p:nvPr/>
          </p:nvCxnSpPr>
          <p:spPr>
            <a:xfrm flipH="1" flipV="1">
              <a:off x="7338868" y="4167297"/>
              <a:ext cx="8231" cy="376551"/>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p:nvPr/>
          </p:nvCxnSpPr>
          <p:spPr>
            <a:xfrm flipH="1" flipV="1">
              <a:off x="5898688" y="4167297"/>
              <a:ext cx="5331" cy="383703"/>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6930562" y="3872214"/>
              <a:ext cx="1347975" cy="300082"/>
            </a:xfrm>
            <a:prstGeom prst="rect">
              <a:avLst/>
            </a:prstGeom>
            <a:noFill/>
          </p:spPr>
          <p:txBody>
            <a:bodyPr wrap="square" rtlCol="0">
              <a:spAutoFit/>
            </a:bodyPr>
            <a:lstStyle/>
            <a:p>
              <a:r>
                <a:rPr lang="en-US" sz="1350" dirty="0">
                  <a:solidFill>
                    <a:schemeClr val="accent1">
                      <a:lumMod val="50000"/>
                    </a:schemeClr>
                  </a:solidFill>
                </a:rPr>
                <a:t>Station C</a:t>
              </a:r>
            </a:p>
          </p:txBody>
        </p:sp>
        <p:sp>
          <p:nvSpPr>
            <p:cNvPr id="87" name="TextBox 86"/>
            <p:cNvSpPr txBox="1"/>
            <p:nvPr/>
          </p:nvSpPr>
          <p:spPr>
            <a:xfrm>
              <a:off x="5487092" y="3875106"/>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88" name="TextBox 87"/>
            <p:cNvSpPr txBox="1"/>
            <p:nvPr/>
          </p:nvSpPr>
          <p:spPr>
            <a:xfrm>
              <a:off x="5321088" y="4794423"/>
              <a:ext cx="2840740" cy="300082"/>
            </a:xfrm>
            <a:prstGeom prst="rect">
              <a:avLst/>
            </a:prstGeom>
            <a:noFill/>
          </p:spPr>
          <p:txBody>
            <a:bodyPr wrap="square" rtlCol="0">
              <a:spAutoFit/>
            </a:bodyPr>
            <a:lstStyle/>
            <a:p>
              <a:r>
                <a:rPr lang="en-US" sz="1350" dirty="0">
                  <a:solidFill>
                    <a:schemeClr val="accent1">
                      <a:lumMod val="50000"/>
                    </a:schemeClr>
                  </a:solidFill>
                </a:rPr>
                <a:t>PSSE Bus #1 in Station Alpha</a:t>
              </a:r>
            </a:p>
          </p:txBody>
        </p:sp>
        <p:cxnSp>
          <p:nvCxnSpPr>
            <p:cNvPr id="89" name="Straight Arrow Connector 88"/>
            <p:cNvCxnSpPr/>
            <p:nvPr/>
          </p:nvCxnSpPr>
          <p:spPr>
            <a:xfrm flipV="1">
              <a:off x="6527933" y="4647357"/>
              <a:ext cx="142662" cy="18460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90" name="Rectangle 89"/>
            <p:cNvSpPr/>
            <p:nvPr/>
          </p:nvSpPr>
          <p:spPr>
            <a:xfrm>
              <a:off x="1215533" y="5117366"/>
              <a:ext cx="2565385" cy="184603"/>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1" name="Rectangle 90"/>
            <p:cNvSpPr/>
            <p:nvPr/>
          </p:nvSpPr>
          <p:spPr>
            <a:xfrm>
              <a:off x="5386639" y="4452534"/>
              <a:ext cx="2463441" cy="178492"/>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2" name="Rectangle 91"/>
            <p:cNvSpPr/>
            <p:nvPr/>
          </p:nvSpPr>
          <p:spPr>
            <a:xfrm>
              <a:off x="1509073" y="4366140"/>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3" name="Rectangle 92"/>
            <p:cNvSpPr/>
            <p:nvPr/>
          </p:nvSpPr>
          <p:spPr>
            <a:xfrm>
              <a:off x="3438032" y="4355277"/>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4" name="Rectangle 93"/>
            <p:cNvSpPr/>
            <p:nvPr/>
          </p:nvSpPr>
          <p:spPr>
            <a:xfrm>
              <a:off x="1509073" y="3818619"/>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5" name="Rectangle 94"/>
            <p:cNvSpPr/>
            <p:nvPr/>
          </p:nvSpPr>
          <p:spPr>
            <a:xfrm>
              <a:off x="3438032" y="3818619"/>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mc:AlternateContent xmlns:mc="http://schemas.openxmlformats.org/markup-compatibility/2006" xmlns:a14="http://schemas.microsoft.com/office/drawing/2010/main">
          <mc:Choice Requires="a14">
            <p:sp>
              <p:nvSpPr>
                <p:cNvPr id="96" name="TextBox 95"/>
                <p:cNvSpPr txBox="1"/>
                <p:nvPr/>
              </p:nvSpPr>
              <p:spPr>
                <a:xfrm>
                  <a:off x="696723" y="5733823"/>
                  <a:ext cx="3764756" cy="2664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050" i="1" dirty="0">
                            <a:latin typeface="Cambria Math" panose="02040503050406030204" pitchFamily="18" charset="0"/>
                          </a:rPr>
                          <m:t>𝐻𝑢𝑏</m:t>
                        </m:r>
                        <m:r>
                          <a:rPr lang="en-US" sz="1050" i="1" dirty="0">
                            <a:latin typeface="Cambria Math" panose="02040503050406030204" pitchFamily="18" charset="0"/>
                          </a:rPr>
                          <m:t> </m:t>
                        </m:r>
                        <m:r>
                          <a:rPr lang="en-US" sz="1050" i="1" dirty="0">
                            <a:latin typeface="Cambria Math" panose="02040503050406030204" pitchFamily="18" charset="0"/>
                          </a:rPr>
                          <m:t>𝐵𝑢𝑠</m:t>
                        </m:r>
                        <m:r>
                          <a:rPr lang="en-US" sz="1050" i="1" dirty="0">
                            <a:latin typeface="Cambria Math" panose="02040503050406030204" pitchFamily="18" charset="0"/>
                          </a:rPr>
                          <m:t> </m:t>
                        </m:r>
                        <m:r>
                          <a:rPr lang="en-US" sz="1050" i="1" dirty="0">
                            <a:latin typeface="Cambria Math" panose="02040503050406030204" pitchFamily="18" charset="0"/>
                          </a:rPr>
                          <m:t>𝐴𝑙𝑝h𝑎</m:t>
                        </m:r>
                        <m:r>
                          <a:rPr lang="en-US" sz="1050" i="1" dirty="0">
                            <a:latin typeface="Cambria Math" panose="02040503050406030204" pitchFamily="18" charset="0"/>
                          </a:rPr>
                          <m:t> </m:t>
                        </m:r>
                        <m:r>
                          <a:rPr lang="en-US" sz="1050" i="1" dirty="0">
                            <a:latin typeface="Cambria Math" panose="02040503050406030204" pitchFamily="18" charset="0"/>
                          </a:rPr>
                          <m:t>𝐿𝑀𝑃</m:t>
                        </m:r>
                        <m:r>
                          <a:rPr lang="en-US" sz="1050" i="1" dirty="0">
                            <a:latin typeface="Cambria Math" panose="02040503050406030204" pitchFamily="18" charset="0"/>
                          </a:rPr>
                          <m:t> = </m:t>
                        </m:r>
                        <m:r>
                          <a:rPr lang="en-US" sz="1050" i="1" dirty="0">
                            <a:latin typeface="Cambria Math" panose="02040503050406030204" pitchFamily="18" charset="0"/>
                          </a:rPr>
                          <m:t>𝐴𝑙𝑝h</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𝑎</m:t>
                            </m:r>
                            <m:r>
                              <a:rPr lang="en-US" sz="1050" i="1" dirty="0">
                                <a:latin typeface="Cambria Math" panose="02040503050406030204" pitchFamily="18" charset="0"/>
                              </a:rPr>
                              <m:t>_1</m:t>
                            </m:r>
                          </m:e>
                          <m:sub>
                            <m:r>
                              <a:rPr lang="en-US" sz="1050" i="1" dirty="0">
                                <a:latin typeface="Cambria Math" panose="02040503050406030204" pitchFamily="18" charset="0"/>
                              </a:rPr>
                              <m:t>𝑙𝑚𝑝</m:t>
                            </m:r>
                          </m:sub>
                        </m:sSub>
                      </m:oMath>
                    </m:oMathPara>
                  </a14:m>
                  <a:endParaRPr lang="en-US" sz="1050" dirty="0"/>
                </a:p>
              </p:txBody>
            </p:sp>
          </mc:Choice>
          <mc:Fallback xmlns="">
            <p:sp>
              <p:nvSpPr>
                <p:cNvPr id="96" name="TextBox 95"/>
                <p:cNvSpPr txBox="1">
                  <a:spLocks noRot="1" noChangeAspect="1" noMove="1" noResize="1" noEditPoints="1" noAdjustHandles="1" noChangeArrowheads="1" noChangeShapeType="1" noTextEdit="1"/>
                </p:cNvSpPr>
                <p:nvPr/>
              </p:nvSpPr>
              <p:spPr>
                <a:xfrm>
                  <a:off x="696723" y="5733823"/>
                  <a:ext cx="3764756" cy="266420"/>
                </a:xfrm>
                <a:prstGeom prst="rect">
                  <a:avLst/>
                </a:prstGeom>
                <a:blipFill rotWithShape="0">
                  <a:blip r:embed="rId3"/>
                  <a:stretch>
                    <a:fillRect b="-227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7" name="TextBox 96"/>
                <p:cNvSpPr txBox="1"/>
                <p:nvPr/>
              </p:nvSpPr>
              <p:spPr>
                <a:xfrm>
                  <a:off x="4665853" y="5731695"/>
                  <a:ext cx="3764756" cy="440505"/>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en-US" sz="1050" i="1" dirty="0">
                            <a:latin typeface="Cambria Math" panose="02040503050406030204" pitchFamily="18" charset="0"/>
                          </a:rPr>
                          <m:t>𝐻𝑢𝑏</m:t>
                        </m:r>
                        <m:r>
                          <a:rPr lang="en-US" sz="1050" i="1" dirty="0">
                            <a:latin typeface="Cambria Math" panose="02040503050406030204" pitchFamily="18" charset="0"/>
                          </a:rPr>
                          <m:t> </m:t>
                        </m:r>
                        <m:r>
                          <a:rPr lang="en-US" sz="1050" i="1" dirty="0">
                            <a:latin typeface="Cambria Math" panose="02040503050406030204" pitchFamily="18" charset="0"/>
                          </a:rPr>
                          <m:t>𝐵𝑢𝑠</m:t>
                        </m:r>
                        <m:r>
                          <a:rPr lang="en-US" sz="1050" i="1" dirty="0">
                            <a:latin typeface="Cambria Math" panose="02040503050406030204" pitchFamily="18" charset="0"/>
                          </a:rPr>
                          <m:t> </m:t>
                        </m:r>
                        <m:r>
                          <a:rPr lang="en-US" sz="1050" i="1" dirty="0">
                            <a:latin typeface="Cambria Math" panose="02040503050406030204" pitchFamily="18" charset="0"/>
                          </a:rPr>
                          <m:t>𝐴𝑙𝑝h𝑎</m:t>
                        </m:r>
                        <m:r>
                          <a:rPr lang="en-US" sz="1050" i="1" dirty="0">
                            <a:latin typeface="Cambria Math" panose="02040503050406030204" pitchFamily="18" charset="0"/>
                          </a:rPr>
                          <m:t> </m:t>
                        </m:r>
                        <m:r>
                          <a:rPr lang="en-US" sz="1050" i="1" dirty="0">
                            <a:latin typeface="Cambria Math" panose="02040503050406030204" pitchFamily="18" charset="0"/>
                          </a:rPr>
                          <m:t>𝐿𝑀𝑃</m:t>
                        </m:r>
                        <m:r>
                          <a:rPr lang="en-US" sz="1050" i="1" dirty="0">
                            <a:latin typeface="Cambria Math" panose="02040503050406030204" pitchFamily="18" charset="0"/>
                          </a:rPr>
                          <m:t> = </m:t>
                        </m:r>
                        <m:r>
                          <a:rPr lang="en-US" sz="1050" i="1" dirty="0">
                            <a:latin typeface="Cambria Math" panose="02040503050406030204" pitchFamily="18" charset="0"/>
                          </a:rPr>
                          <m:t>𝐵𝑢𝑠</m:t>
                        </m:r>
                        <m:r>
                          <a:rPr lang="en-US" sz="1050" i="1" dirty="0">
                            <a:latin typeface="Cambria Math" panose="02040503050406030204" pitchFamily="18" charset="0"/>
                          </a:rPr>
                          <m:t>#</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1</m:t>
                            </m:r>
                          </m:e>
                          <m:sub>
                            <m:r>
                              <a:rPr lang="en-US" sz="1050" i="1" dirty="0">
                                <a:latin typeface="Cambria Math" panose="02040503050406030204" pitchFamily="18" charset="0"/>
                              </a:rPr>
                              <m:t>𝑙𝑚𝑝</m:t>
                            </m:r>
                          </m:sub>
                        </m:sSub>
                      </m:oMath>
                    </m:oMathPara>
                  </a14:m>
                  <a:endParaRPr lang="en-US" sz="1050" dirty="0"/>
                </a:p>
                <a:p>
                  <a:pPr algn="ctr"/>
                  <a:r>
                    <a:rPr lang="en-US" sz="750" dirty="0"/>
                    <a:t>where</a:t>
                  </a:r>
                  <a:r>
                    <a:rPr lang="en-US" sz="1050" dirty="0"/>
                    <a:t> </a:t>
                  </a:r>
                  <a14:m>
                    <m:oMath xmlns:m="http://schemas.openxmlformats.org/officeDocument/2006/math">
                      <m:r>
                        <a:rPr lang="en-US" sz="1050" i="1" dirty="0">
                          <a:latin typeface="Cambria Math" panose="02040503050406030204" pitchFamily="18" charset="0"/>
                        </a:rPr>
                        <m:t>𝐵𝑢𝑠</m:t>
                      </m:r>
                      <m:r>
                        <a:rPr lang="en-US" sz="1050" i="1" dirty="0">
                          <a:latin typeface="Cambria Math" panose="02040503050406030204" pitchFamily="18" charset="0"/>
                        </a:rPr>
                        <m:t>#</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1</m:t>
                          </m:r>
                        </m:e>
                        <m:sub>
                          <m:r>
                            <a:rPr lang="en-US" sz="1050" i="1" dirty="0">
                              <a:latin typeface="Cambria Math" panose="02040503050406030204" pitchFamily="18" charset="0"/>
                            </a:rPr>
                            <m:t>𝑙𝑚𝑝</m:t>
                          </m:r>
                        </m:sub>
                      </m:sSub>
                      <m:r>
                        <a:rPr lang="en-US" sz="1050" i="1" dirty="0">
                          <a:latin typeface="Cambria Math" panose="02040503050406030204" pitchFamily="18" charset="0"/>
                        </a:rPr>
                        <m:t> = </m:t>
                      </m:r>
                      <m:r>
                        <a:rPr lang="en-US" sz="1050" i="1" dirty="0">
                          <a:latin typeface="Cambria Math" panose="02040503050406030204" pitchFamily="18" charset="0"/>
                        </a:rPr>
                        <m:t>𝐴𝑙𝑝h𝑎</m:t>
                      </m:r>
                      <m:r>
                        <a:rPr lang="en-US" sz="1050" i="1" dirty="0">
                          <a:latin typeface="Cambria Math" panose="02040503050406030204" pitchFamily="18" charset="0"/>
                        </a:rPr>
                        <m:t>_</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1</m:t>
                          </m:r>
                        </m:e>
                        <m:sub>
                          <m:r>
                            <a:rPr lang="en-US" sz="1050" i="1" dirty="0">
                              <a:latin typeface="Cambria Math" panose="02040503050406030204" pitchFamily="18" charset="0"/>
                            </a:rPr>
                            <m:t>𝑙𝑚𝑝</m:t>
                          </m:r>
                        </m:sub>
                      </m:sSub>
                    </m:oMath>
                  </a14:m>
                  <a:endParaRPr lang="en-US" sz="1050" dirty="0"/>
                </a:p>
              </p:txBody>
            </p:sp>
          </mc:Choice>
          <mc:Fallback xmlns="">
            <p:sp>
              <p:nvSpPr>
                <p:cNvPr id="97" name="TextBox 96"/>
                <p:cNvSpPr txBox="1">
                  <a:spLocks noRot="1" noChangeAspect="1" noMove="1" noResize="1" noEditPoints="1" noAdjustHandles="1" noChangeArrowheads="1" noChangeShapeType="1" noTextEdit="1"/>
                </p:cNvSpPr>
                <p:nvPr/>
              </p:nvSpPr>
              <p:spPr>
                <a:xfrm>
                  <a:off x="4665853" y="5731695"/>
                  <a:ext cx="3764756" cy="440505"/>
                </a:xfrm>
                <a:prstGeom prst="rect">
                  <a:avLst/>
                </a:prstGeom>
                <a:blipFill rotWithShape="0">
                  <a:blip r:embed="rId4"/>
                  <a:stretch>
                    <a:fillRect/>
                  </a:stretch>
                </a:blipFill>
              </p:spPr>
              <p:txBody>
                <a:bodyPr/>
                <a:lstStyle/>
                <a:p>
                  <a:r>
                    <a:rPr lang="en-US">
                      <a:noFill/>
                    </a:rPr>
                    <a:t> </a:t>
                  </a:r>
                </a:p>
              </p:txBody>
            </p:sp>
          </mc:Fallback>
        </mc:AlternateContent>
        <p:sp>
          <p:nvSpPr>
            <p:cNvPr id="98" name="Rectangle 97"/>
            <p:cNvSpPr/>
            <p:nvPr/>
          </p:nvSpPr>
          <p:spPr>
            <a:xfrm>
              <a:off x="1454872" y="4039226"/>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9" name="Rectangle 98"/>
            <p:cNvSpPr/>
            <p:nvPr/>
          </p:nvSpPr>
          <p:spPr>
            <a:xfrm>
              <a:off x="2414118" y="4312988"/>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0" name="Rectangle 99"/>
            <p:cNvSpPr/>
            <p:nvPr/>
          </p:nvSpPr>
          <p:spPr>
            <a:xfrm>
              <a:off x="1449638" y="4720774"/>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1" name="Rectangle 100"/>
            <p:cNvSpPr/>
            <p:nvPr/>
          </p:nvSpPr>
          <p:spPr>
            <a:xfrm>
              <a:off x="3383832" y="4031849"/>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2" name="Rectangle 101"/>
            <p:cNvSpPr/>
            <p:nvPr/>
          </p:nvSpPr>
          <p:spPr>
            <a:xfrm>
              <a:off x="3378597" y="4730261"/>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Tree>
    <p:extLst>
      <p:ext uri="{BB962C8B-B14F-4D97-AF65-F5344CB8AC3E}">
        <p14:creationId xmlns:p14="http://schemas.microsoft.com/office/powerpoint/2010/main" val="1605546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Split Bus Base Case Scenario</a:t>
            </a:r>
            <a:endParaRPr lang="en-US" b="1" dirty="0">
              <a:solidFill>
                <a:schemeClr val="accent1"/>
              </a:solidFill>
            </a:endParaRPr>
          </a:p>
        </p:txBody>
      </p:sp>
      <p:sp>
        <p:nvSpPr>
          <p:cNvPr id="3" name="Content Placeholder 2"/>
          <p:cNvSpPr>
            <a:spLocks noGrp="1"/>
          </p:cNvSpPr>
          <p:nvPr>
            <p:ph idx="1"/>
          </p:nvPr>
        </p:nvSpPr>
        <p:spPr>
          <a:xfrm>
            <a:off x="304800" y="1219200"/>
            <a:ext cx="8534400" cy="1227054"/>
          </a:xfrm>
        </p:spPr>
        <p:txBody>
          <a:bodyPr/>
          <a:lstStyle/>
          <a:p>
            <a:pPr marL="0" marR="0" indent="0">
              <a:spcBef>
                <a:spcPts val="0"/>
              </a:spcBef>
              <a:spcAft>
                <a:spcPts val="600"/>
              </a:spcAft>
              <a:buNone/>
            </a:pPr>
            <a:r>
              <a:rPr lang="en-US" sz="1600" dirty="0">
                <a:latin typeface="+mj-lt"/>
                <a:ea typeface="MS PGothic" panose="020B0600070205080204" pitchFamily="34" charset="-128"/>
              </a:rPr>
              <a:t>The first example of Hub Bus price divergence </a:t>
            </a:r>
            <a:r>
              <a:rPr lang="en-US" sz="1600" dirty="0" smtClean="0">
                <a:latin typeface="+mj-lt"/>
                <a:ea typeface="MS PGothic" panose="020B0600070205080204" pitchFamily="34" charset="-128"/>
              </a:rPr>
              <a:t>is when </a:t>
            </a:r>
            <a:r>
              <a:rPr lang="en-US" sz="1600" dirty="0">
                <a:latin typeface="+mj-lt"/>
                <a:ea typeface="MS PGothic" panose="020B0600070205080204" pitchFamily="34" charset="-128"/>
              </a:rPr>
              <a:t>a split occurs in the 345kV section of a station that is designated as a Hub Bus. </a:t>
            </a:r>
            <a:br>
              <a:rPr lang="en-US" sz="1600" dirty="0">
                <a:latin typeface="+mj-lt"/>
                <a:ea typeface="MS PGothic" panose="020B0600070205080204" pitchFamily="34" charset="-128"/>
              </a:rPr>
            </a:br>
            <a:r>
              <a:rPr lang="en-US" sz="1600" dirty="0">
                <a:latin typeface="+mj-lt"/>
                <a:ea typeface="MS PGothic" panose="020B0600070205080204" pitchFamily="34" charset="-128"/>
              </a:rPr>
              <a:t/>
            </a:r>
            <a:br>
              <a:rPr lang="en-US" sz="1600" dirty="0">
                <a:latin typeface="+mj-lt"/>
                <a:ea typeface="MS PGothic" panose="020B0600070205080204" pitchFamily="34" charset="-128"/>
              </a:rPr>
            </a:br>
            <a:endParaRPr lang="en-US" sz="1600" dirty="0">
              <a:latin typeface="+mj-lt"/>
              <a:ea typeface="MS PGothic" panose="020B0600070205080204" pitchFamily="34" charset="-128"/>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grpSp>
        <p:nvGrpSpPr>
          <p:cNvPr id="7" name="Group 6"/>
          <p:cNvGrpSpPr/>
          <p:nvPr/>
        </p:nvGrpSpPr>
        <p:grpSpPr>
          <a:xfrm>
            <a:off x="640080" y="3108960"/>
            <a:ext cx="8209358" cy="2687394"/>
            <a:chOff x="640080" y="3200400"/>
            <a:chExt cx="8209358" cy="2687394"/>
          </a:xfrm>
        </p:grpSpPr>
        <p:sp>
          <p:nvSpPr>
            <p:cNvPr id="40" name="Rectangle 39"/>
            <p:cNvSpPr/>
            <p:nvPr/>
          </p:nvSpPr>
          <p:spPr>
            <a:xfrm>
              <a:off x="706961" y="3505201"/>
              <a:ext cx="3764756" cy="2382593"/>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1" name="Text Placeholder 7"/>
            <p:cNvSpPr txBox="1">
              <a:spLocks/>
            </p:cNvSpPr>
            <p:nvPr/>
          </p:nvSpPr>
          <p:spPr>
            <a:xfrm>
              <a:off x="640080" y="3200401"/>
              <a:ext cx="3868340" cy="43185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dirty="0" smtClean="0"/>
                <a:t>Real-Time Station Example – Alpha (345kV)</a:t>
              </a:r>
              <a:endParaRPr lang="en-US" sz="1400" dirty="0"/>
            </a:p>
          </p:txBody>
        </p:sp>
        <p:sp>
          <p:nvSpPr>
            <p:cNvPr id="42" name="Text Placeholder 9"/>
            <p:cNvSpPr txBox="1">
              <a:spLocks/>
            </p:cNvSpPr>
            <p:nvPr/>
          </p:nvSpPr>
          <p:spPr>
            <a:xfrm>
              <a:off x="4639388" y="3200400"/>
              <a:ext cx="4210050" cy="438997"/>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dirty="0" smtClean="0">
                  <a:solidFill>
                    <a:schemeClr val="tx2"/>
                  </a:solidFill>
                </a:rPr>
                <a:t>DAM PSSE Station Example – Alpha (345kV)</a:t>
              </a:r>
              <a:endParaRPr lang="en-US" sz="1400" dirty="0">
                <a:solidFill>
                  <a:schemeClr val="tx2"/>
                </a:solidFill>
              </a:endParaRPr>
            </a:p>
          </p:txBody>
        </p:sp>
        <p:cxnSp>
          <p:nvCxnSpPr>
            <p:cNvPr id="43" name="Straight Connector 42"/>
            <p:cNvCxnSpPr/>
            <p:nvPr/>
          </p:nvCxnSpPr>
          <p:spPr>
            <a:xfrm>
              <a:off x="1334582" y="5359887"/>
              <a:ext cx="2342408" cy="0"/>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44" name="Straight Connector 43"/>
            <p:cNvCxnSpPr/>
            <p:nvPr/>
          </p:nvCxnSpPr>
          <p:spPr>
            <a:xfrm flipH="1" flipV="1">
              <a:off x="3467917" y="4525339"/>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flipV="1">
              <a:off x="1538958" y="4534827"/>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a:off x="1538957" y="4525339"/>
              <a:ext cx="1928960" cy="94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V="1">
              <a:off x="3467916" y="3845872"/>
              <a:ext cx="0" cy="67946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V="1">
              <a:off x="1538957" y="3845873"/>
              <a:ext cx="1" cy="699316"/>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1225771" y="3505201"/>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50" name="TextBox 49"/>
            <p:cNvSpPr txBox="1"/>
            <p:nvPr/>
          </p:nvSpPr>
          <p:spPr>
            <a:xfrm>
              <a:off x="3026385" y="3506020"/>
              <a:ext cx="1022453" cy="300082"/>
            </a:xfrm>
            <a:prstGeom prst="rect">
              <a:avLst/>
            </a:prstGeom>
            <a:noFill/>
          </p:spPr>
          <p:txBody>
            <a:bodyPr wrap="square" rtlCol="0">
              <a:spAutoFit/>
            </a:bodyPr>
            <a:lstStyle/>
            <a:p>
              <a:r>
                <a:rPr lang="en-US" sz="1350" dirty="0">
                  <a:solidFill>
                    <a:schemeClr val="accent1">
                      <a:lumMod val="50000"/>
                    </a:schemeClr>
                  </a:solidFill>
                </a:rPr>
                <a:t>Station C</a:t>
              </a:r>
            </a:p>
          </p:txBody>
        </p:sp>
        <p:sp>
          <p:nvSpPr>
            <p:cNvPr id="51" name="TextBox 50"/>
            <p:cNvSpPr txBox="1"/>
            <p:nvPr/>
          </p:nvSpPr>
          <p:spPr>
            <a:xfrm>
              <a:off x="1158309" y="5554472"/>
              <a:ext cx="2329252" cy="300082"/>
            </a:xfrm>
            <a:prstGeom prst="rect">
              <a:avLst/>
            </a:prstGeom>
            <a:noFill/>
          </p:spPr>
          <p:txBody>
            <a:bodyPr wrap="square" rtlCol="0">
              <a:spAutoFit/>
            </a:bodyPr>
            <a:lstStyle/>
            <a:p>
              <a:r>
                <a:rPr lang="en-US" sz="1350" dirty="0">
                  <a:solidFill>
                    <a:schemeClr val="accent1">
                      <a:lumMod val="50000"/>
                    </a:schemeClr>
                  </a:solidFill>
                </a:rPr>
                <a:t>Electrical Bus - Alpha_1</a:t>
              </a:r>
            </a:p>
          </p:txBody>
        </p:sp>
        <p:cxnSp>
          <p:nvCxnSpPr>
            <p:cNvPr id="52" name="Straight Arrow Connector 51"/>
            <p:cNvCxnSpPr/>
            <p:nvPr/>
          </p:nvCxnSpPr>
          <p:spPr>
            <a:xfrm flipV="1">
              <a:off x="2438821" y="5453510"/>
              <a:ext cx="143697" cy="158297"/>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1225771" y="5268907"/>
              <a:ext cx="2565385" cy="184603"/>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4" name="Rectangle 53"/>
            <p:cNvSpPr/>
            <p:nvPr/>
          </p:nvSpPr>
          <p:spPr>
            <a:xfrm>
              <a:off x="1519311" y="4517681"/>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5" name="Rectangle 54"/>
            <p:cNvSpPr/>
            <p:nvPr/>
          </p:nvSpPr>
          <p:spPr>
            <a:xfrm>
              <a:off x="3448270" y="4506818"/>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6" name="Rectangle 55"/>
            <p:cNvSpPr/>
            <p:nvPr/>
          </p:nvSpPr>
          <p:spPr>
            <a:xfrm>
              <a:off x="1519311" y="3970160"/>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7" name="Rectangle 56"/>
            <p:cNvSpPr/>
            <p:nvPr/>
          </p:nvSpPr>
          <p:spPr>
            <a:xfrm>
              <a:off x="3448270" y="3970160"/>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8" name="Rectangle 57"/>
            <p:cNvSpPr/>
            <p:nvPr/>
          </p:nvSpPr>
          <p:spPr>
            <a:xfrm>
              <a:off x="1465110" y="4189718"/>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9" name="Rectangle 58"/>
            <p:cNvSpPr/>
            <p:nvPr/>
          </p:nvSpPr>
          <p:spPr>
            <a:xfrm>
              <a:off x="1459876" y="4877924"/>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0" name="Rectangle 59"/>
            <p:cNvSpPr/>
            <p:nvPr/>
          </p:nvSpPr>
          <p:spPr>
            <a:xfrm>
              <a:off x="3394070" y="4182341"/>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1" name="Rectangle 60"/>
            <p:cNvSpPr/>
            <p:nvPr/>
          </p:nvSpPr>
          <p:spPr>
            <a:xfrm>
              <a:off x="2429382" y="4462238"/>
              <a:ext cx="153136" cy="139777"/>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2" name="Rectangle 61"/>
            <p:cNvSpPr/>
            <p:nvPr/>
          </p:nvSpPr>
          <p:spPr>
            <a:xfrm>
              <a:off x="3388834" y="4882372"/>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3" name="Rectangle 62"/>
            <p:cNvSpPr/>
            <p:nvPr/>
          </p:nvSpPr>
          <p:spPr>
            <a:xfrm>
              <a:off x="4676092" y="3505200"/>
              <a:ext cx="3764756" cy="2382594"/>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64" name="Straight Connector 63"/>
            <p:cNvCxnSpPr/>
            <p:nvPr/>
          </p:nvCxnSpPr>
          <p:spPr>
            <a:xfrm>
              <a:off x="5475463" y="4695389"/>
              <a:ext cx="2318004" cy="0"/>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65" name="Straight Arrow Connector 64"/>
            <p:cNvCxnSpPr/>
            <p:nvPr/>
          </p:nvCxnSpPr>
          <p:spPr>
            <a:xfrm flipH="1" flipV="1">
              <a:off x="7349106" y="4318838"/>
              <a:ext cx="8231" cy="376551"/>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flipH="1" flipV="1">
              <a:off x="5908926" y="4318838"/>
              <a:ext cx="5331" cy="383703"/>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6940800" y="4023755"/>
              <a:ext cx="1347975" cy="300082"/>
            </a:xfrm>
            <a:prstGeom prst="rect">
              <a:avLst/>
            </a:prstGeom>
            <a:noFill/>
          </p:spPr>
          <p:txBody>
            <a:bodyPr wrap="square" rtlCol="0">
              <a:spAutoFit/>
            </a:bodyPr>
            <a:lstStyle/>
            <a:p>
              <a:r>
                <a:rPr lang="en-US" sz="1350" dirty="0">
                  <a:solidFill>
                    <a:schemeClr val="accent1">
                      <a:lumMod val="50000"/>
                    </a:schemeClr>
                  </a:solidFill>
                </a:rPr>
                <a:t>Station C</a:t>
              </a:r>
            </a:p>
          </p:txBody>
        </p:sp>
        <p:sp>
          <p:nvSpPr>
            <p:cNvPr id="68" name="TextBox 67"/>
            <p:cNvSpPr txBox="1"/>
            <p:nvPr/>
          </p:nvSpPr>
          <p:spPr>
            <a:xfrm>
              <a:off x="5497330" y="4026647"/>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69" name="TextBox 68"/>
            <p:cNvSpPr txBox="1"/>
            <p:nvPr/>
          </p:nvSpPr>
          <p:spPr>
            <a:xfrm>
              <a:off x="5331326" y="4945964"/>
              <a:ext cx="2840740" cy="300082"/>
            </a:xfrm>
            <a:prstGeom prst="rect">
              <a:avLst/>
            </a:prstGeom>
            <a:noFill/>
          </p:spPr>
          <p:txBody>
            <a:bodyPr wrap="square" rtlCol="0">
              <a:spAutoFit/>
            </a:bodyPr>
            <a:lstStyle/>
            <a:p>
              <a:r>
                <a:rPr lang="en-US" sz="1350" dirty="0">
                  <a:solidFill>
                    <a:schemeClr val="accent1">
                      <a:lumMod val="50000"/>
                    </a:schemeClr>
                  </a:solidFill>
                </a:rPr>
                <a:t>PSSE Bus #1 in Station Alpha</a:t>
              </a:r>
            </a:p>
          </p:txBody>
        </p:sp>
        <p:cxnSp>
          <p:nvCxnSpPr>
            <p:cNvPr id="103" name="Straight Arrow Connector 102"/>
            <p:cNvCxnSpPr/>
            <p:nvPr/>
          </p:nvCxnSpPr>
          <p:spPr>
            <a:xfrm flipV="1">
              <a:off x="6538171" y="4798898"/>
              <a:ext cx="142662" cy="18460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04" name="Rectangle 103"/>
            <p:cNvSpPr/>
            <p:nvPr/>
          </p:nvSpPr>
          <p:spPr>
            <a:xfrm>
              <a:off x="5396877" y="4604075"/>
              <a:ext cx="2463441" cy="178492"/>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Tree>
    <p:extLst>
      <p:ext uri="{BB962C8B-B14F-4D97-AF65-F5344CB8AC3E}">
        <p14:creationId xmlns:p14="http://schemas.microsoft.com/office/powerpoint/2010/main" val="30701370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Split Bus Base Case Scenario</a:t>
            </a:r>
            <a:endParaRPr lang="en-US" b="1" dirty="0">
              <a:solidFill>
                <a:schemeClr val="accent1"/>
              </a:solidFill>
            </a:endParaRPr>
          </a:p>
        </p:txBody>
      </p:sp>
      <p:sp>
        <p:nvSpPr>
          <p:cNvPr id="3" name="Content Placeholder 2"/>
          <p:cNvSpPr>
            <a:spLocks noGrp="1"/>
          </p:cNvSpPr>
          <p:nvPr>
            <p:ph idx="1"/>
          </p:nvPr>
        </p:nvSpPr>
        <p:spPr>
          <a:xfrm>
            <a:off x="304800" y="1219200"/>
            <a:ext cx="8534400" cy="1227054"/>
          </a:xfrm>
        </p:spPr>
        <p:txBody>
          <a:bodyPr/>
          <a:lstStyle/>
          <a:p>
            <a:pPr marL="0" marR="0" indent="0">
              <a:spcBef>
                <a:spcPts val="0"/>
              </a:spcBef>
              <a:spcAft>
                <a:spcPts val="600"/>
              </a:spcAft>
              <a:buNone/>
            </a:pPr>
            <a:r>
              <a:rPr lang="en-US" sz="1600" dirty="0">
                <a:latin typeface="+mj-lt"/>
                <a:ea typeface="MS PGothic" panose="020B0600070205080204" pitchFamily="34" charset="-128"/>
              </a:rPr>
              <a:t>The first example of Hub Bus price divergence </a:t>
            </a:r>
            <a:r>
              <a:rPr lang="en-US" sz="1600" dirty="0" smtClean="0">
                <a:latin typeface="+mj-lt"/>
                <a:ea typeface="MS PGothic" panose="020B0600070205080204" pitchFamily="34" charset="-128"/>
              </a:rPr>
              <a:t>is when </a:t>
            </a:r>
            <a:r>
              <a:rPr lang="en-US" sz="1600" dirty="0">
                <a:latin typeface="+mj-lt"/>
                <a:ea typeface="MS PGothic" panose="020B0600070205080204" pitchFamily="34" charset="-128"/>
              </a:rPr>
              <a:t>a split occurs in the 345kV section of a station that is designated as a Hub Bus. </a:t>
            </a:r>
            <a:r>
              <a:rPr lang="en-US" sz="1600" dirty="0" smtClean="0">
                <a:latin typeface="+mj-lt"/>
                <a:ea typeface="MS PGothic" panose="020B0600070205080204" pitchFamily="34" charset="-128"/>
              </a:rPr>
              <a:t>When </a:t>
            </a:r>
            <a:r>
              <a:rPr lang="en-US" sz="1600" dirty="0">
                <a:latin typeface="+mj-lt"/>
                <a:ea typeface="MS PGothic" panose="020B0600070205080204" pitchFamily="34" charset="-128"/>
              </a:rPr>
              <a:t>345kV model is split, DAM creates two PSSE </a:t>
            </a:r>
            <a:r>
              <a:rPr lang="en-US" sz="1600" dirty="0" smtClean="0">
                <a:latin typeface="+mj-lt"/>
                <a:ea typeface="MS PGothic" panose="020B0600070205080204" pitchFamily="34" charset="-128"/>
              </a:rPr>
              <a:t>buses </a:t>
            </a:r>
            <a:r>
              <a:rPr lang="en-US" sz="1600" dirty="0">
                <a:latin typeface="+mj-lt"/>
                <a:ea typeface="MS PGothic" panose="020B0600070205080204" pitchFamily="34" charset="-128"/>
              </a:rPr>
              <a:t>to represent the 345kV in the station</a:t>
            </a:r>
            <a:r>
              <a:rPr lang="en-US" sz="1600" dirty="0" smtClean="0">
                <a:latin typeface="+mj-lt"/>
                <a:ea typeface="MS PGothic" panose="020B0600070205080204" pitchFamily="34" charset="-128"/>
              </a:rPr>
              <a:t>.</a:t>
            </a:r>
            <a:r>
              <a:rPr lang="en-US" sz="1600" dirty="0">
                <a:latin typeface="+mj-lt"/>
                <a:ea typeface="MS PGothic" panose="020B0600070205080204" pitchFamily="34" charset="-128"/>
              </a:rPr>
              <a:t/>
            </a:r>
            <a:br>
              <a:rPr lang="en-US" sz="1600" dirty="0">
                <a:latin typeface="+mj-lt"/>
                <a:ea typeface="MS PGothic" panose="020B0600070205080204" pitchFamily="34" charset="-128"/>
              </a:rPr>
            </a:br>
            <a:r>
              <a:rPr lang="en-US" sz="1600" dirty="0">
                <a:latin typeface="+mj-lt"/>
                <a:ea typeface="MS PGothic" panose="020B0600070205080204" pitchFamily="34" charset="-128"/>
              </a:rPr>
              <a:t/>
            </a:r>
            <a:br>
              <a:rPr lang="en-US" sz="1600" dirty="0">
                <a:latin typeface="+mj-lt"/>
                <a:ea typeface="MS PGothic" panose="020B0600070205080204" pitchFamily="34" charset="-128"/>
              </a:rPr>
            </a:br>
            <a:endParaRPr lang="en-US" sz="1600" dirty="0">
              <a:latin typeface="+mj-lt"/>
              <a:ea typeface="MS PGothic" panose="020B0600070205080204" pitchFamily="34" charset="-128"/>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grpSp>
        <p:nvGrpSpPr>
          <p:cNvPr id="5" name="Group 4"/>
          <p:cNvGrpSpPr/>
          <p:nvPr/>
        </p:nvGrpSpPr>
        <p:grpSpPr>
          <a:xfrm>
            <a:off x="640080" y="3108960"/>
            <a:ext cx="8185377" cy="2702634"/>
            <a:chOff x="629842" y="3015026"/>
            <a:chExt cx="8185377" cy="2702634"/>
          </a:xfrm>
        </p:grpSpPr>
        <p:sp>
          <p:nvSpPr>
            <p:cNvPr id="38" name="Rectangle 37"/>
            <p:cNvSpPr/>
            <p:nvPr/>
          </p:nvSpPr>
          <p:spPr>
            <a:xfrm>
              <a:off x="696723" y="3320288"/>
              <a:ext cx="3764756" cy="2382593"/>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9" name="Rectangle 38"/>
            <p:cNvSpPr/>
            <p:nvPr/>
          </p:nvSpPr>
          <p:spPr>
            <a:xfrm>
              <a:off x="4665854" y="3335066"/>
              <a:ext cx="3764756" cy="2382594"/>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0" name="Text Placeholder 7"/>
            <p:cNvSpPr txBox="1">
              <a:spLocks/>
            </p:cNvSpPr>
            <p:nvPr/>
          </p:nvSpPr>
          <p:spPr>
            <a:xfrm>
              <a:off x="629842" y="3015026"/>
              <a:ext cx="3868340" cy="43185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dirty="0"/>
                <a:t>Real-Time Station Example – Alpha (345kV)</a:t>
              </a:r>
            </a:p>
          </p:txBody>
        </p:sp>
        <p:sp>
          <p:nvSpPr>
            <p:cNvPr id="71" name="Text Placeholder 9"/>
            <p:cNvSpPr txBox="1">
              <a:spLocks/>
            </p:cNvSpPr>
            <p:nvPr/>
          </p:nvSpPr>
          <p:spPr>
            <a:xfrm>
              <a:off x="4637962" y="3015026"/>
              <a:ext cx="4177257" cy="413974"/>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dirty="0">
                  <a:solidFill>
                    <a:schemeClr val="tx2"/>
                  </a:solidFill>
                </a:rPr>
                <a:t>DAM PSSE Station Example – Alpha (345kV)</a:t>
              </a:r>
            </a:p>
          </p:txBody>
        </p:sp>
        <p:cxnSp>
          <p:nvCxnSpPr>
            <p:cNvPr id="72" name="Straight Connector 71"/>
            <p:cNvCxnSpPr/>
            <p:nvPr/>
          </p:nvCxnSpPr>
          <p:spPr>
            <a:xfrm>
              <a:off x="1324344" y="5174974"/>
              <a:ext cx="2342408" cy="0"/>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73" name="Straight Connector 72"/>
            <p:cNvCxnSpPr/>
            <p:nvPr/>
          </p:nvCxnSpPr>
          <p:spPr>
            <a:xfrm flipH="1" flipV="1">
              <a:off x="3457679" y="4340426"/>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H="1" flipV="1">
              <a:off x="1528720" y="4349914"/>
              <a:ext cx="5234" cy="834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H="1">
              <a:off x="1528719" y="4340426"/>
              <a:ext cx="1928960" cy="94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flipV="1">
              <a:off x="3457678" y="3660959"/>
              <a:ext cx="0" cy="67946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flipV="1">
              <a:off x="1528719" y="3660960"/>
              <a:ext cx="1" cy="699316"/>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1215533" y="3320288"/>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79" name="TextBox 78"/>
            <p:cNvSpPr txBox="1"/>
            <p:nvPr/>
          </p:nvSpPr>
          <p:spPr>
            <a:xfrm>
              <a:off x="3016147" y="3321107"/>
              <a:ext cx="1022453" cy="300082"/>
            </a:xfrm>
            <a:prstGeom prst="rect">
              <a:avLst/>
            </a:prstGeom>
            <a:noFill/>
          </p:spPr>
          <p:txBody>
            <a:bodyPr wrap="square" rtlCol="0">
              <a:spAutoFit/>
            </a:bodyPr>
            <a:lstStyle/>
            <a:p>
              <a:r>
                <a:rPr lang="en-US" sz="1350" dirty="0">
                  <a:solidFill>
                    <a:schemeClr val="accent1">
                      <a:lumMod val="50000"/>
                    </a:schemeClr>
                  </a:solidFill>
                </a:rPr>
                <a:t>Station C</a:t>
              </a:r>
            </a:p>
          </p:txBody>
        </p:sp>
        <p:sp>
          <p:nvSpPr>
            <p:cNvPr id="80" name="TextBox 79"/>
            <p:cNvSpPr txBox="1"/>
            <p:nvPr/>
          </p:nvSpPr>
          <p:spPr>
            <a:xfrm>
              <a:off x="1148071" y="5369559"/>
              <a:ext cx="2632847" cy="300082"/>
            </a:xfrm>
            <a:prstGeom prst="rect">
              <a:avLst/>
            </a:prstGeom>
            <a:noFill/>
          </p:spPr>
          <p:txBody>
            <a:bodyPr wrap="square" rtlCol="0">
              <a:spAutoFit/>
            </a:bodyPr>
            <a:lstStyle/>
            <a:p>
              <a:r>
                <a:rPr lang="en-US" sz="1350" dirty="0">
                  <a:solidFill>
                    <a:schemeClr val="accent1">
                      <a:lumMod val="50000"/>
                    </a:schemeClr>
                  </a:solidFill>
                </a:rPr>
                <a:t>Electrical Bus - Alpha_1</a:t>
              </a:r>
            </a:p>
          </p:txBody>
        </p:sp>
        <p:cxnSp>
          <p:nvCxnSpPr>
            <p:cNvPr id="81" name="Straight Arrow Connector 80"/>
            <p:cNvCxnSpPr/>
            <p:nvPr/>
          </p:nvCxnSpPr>
          <p:spPr>
            <a:xfrm flipV="1">
              <a:off x="2428583" y="5268597"/>
              <a:ext cx="143697" cy="158297"/>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5465225" y="4510476"/>
              <a:ext cx="840140" cy="0"/>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83" name="Straight Arrow Connector 82"/>
            <p:cNvCxnSpPr/>
            <p:nvPr/>
          </p:nvCxnSpPr>
          <p:spPr>
            <a:xfrm flipH="1" flipV="1">
              <a:off x="7338868" y="4133925"/>
              <a:ext cx="8231" cy="376551"/>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flipH="1" flipV="1">
              <a:off x="5898688" y="4133925"/>
              <a:ext cx="5331" cy="383703"/>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6930562" y="3838842"/>
              <a:ext cx="1347975" cy="300082"/>
            </a:xfrm>
            <a:prstGeom prst="rect">
              <a:avLst/>
            </a:prstGeom>
            <a:noFill/>
          </p:spPr>
          <p:txBody>
            <a:bodyPr wrap="square" rtlCol="0">
              <a:spAutoFit/>
            </a:bodyPr>
            <a:lstStyle/>
            <a:p>
              <a:r>
                <a:rPr lang="en-US" sz="1350" dirty="0">
                  <a:solidFill>
                    <a:schemeClr val="accent1">
                      <a:lumMod val="50000"/>
                    </a:schemeClr>
                  </a:solidFill>
                </a:rPr>
                <a:t>Station C</a:t>
              </a:r>
            </a:p>
          </p:txBody>
        </p:sp>
        <p:sp>
          <p:nvSpPr>
            <p:cNvPr id="86" name="TextBox 85"/>
            <p:cNvSpPr txBox="1"/>
            <p:nvPr/>
          </p:nvSpPr>
          <p:spPr>
            <a:xfrm>
              <a:off x="5487092" y="3841734"/>
              <a:ext cx="1061140" cy="300082"/>
            </a:xfrm>
            <a:prstGeom prst="rect">
              <a:avLst/>
            </a:prstGeom>
            <a:noFill/>
          </p:spPr>
          <p:txBody>
            <a:bodyPr wrap="square" rtlCol="0">
              <a:spAutoFit/>
            </a:bodyPr>
            <a:lstStyle/>
            <a:p>
              <a:r>
                <a:rPr lang="en-US" sz="1350" dirty="0">
                  <a:solidFill>
                    <a:schemeClr val="accent1">
                      <a:lumMod val="50000"/>
                    </a:schemeClr>
                  </a:solidFill>
                </a:rPr>
                <a:t>Station B</a:t>
              </a:r>
            </a:p>
          </p:txBody>
        </p:sp>
        <p:sp>
          <p:nvSpPr>
            <p:cNvPr id="87" name="TextBox 86"/>
            <p:cNvSpPr txBox="1"/>
            <p:nvPr/>
          </p:nvSpPr>
          <p:spPr>
            <a:xfrm>
              <a:off x="5321089" y="4761051"/>
              <a:ext cx="1227143" cy="300082"/>
            </a:xfrm>
            <a:prstGeom prst="rect">
              <a:avLst/>
            </a:prstGeom>
            <a:noFill/>
          </p:spPr>
          <p:txBody>
            <a:bodyPr wrap="square" rtlCol="0">
              <a:spAutoFit/>
            </a:bodyPr>
            <a:lstStyle/>
            <a:p>
              <a:r>
                <a:rPr lang="en-US" sz="1350" dirty="0">
                  <a:solidFill>
                    <a:schemeClr val="accent1">
                      <a:lumMod val="50000"/>
                    </a:schemeClr>
                  </a:solidFill>
                </a:rPr>
                <a:t>PSSE Bus #1</a:t>
              </a:r>
            </a:p>
          </p:txBody>
        </p:sp>
        <p:cxnSp>
          <p:nvCxnSpPr>
            <p:cNvPr id="88" name="Straight Arrow Connector 87"/>
            <p:cNvCxnSpPr/>
            <p:nvPr/>
          </p:nvCxnSpPr>
          <p:spPr>
            <a:xfrm flipV="1">
              <a:off x="5761357" y="4619255"/>
              <a:ext cx="142662" cy="18460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89" name="Rectangle 88"/>
            <p:cNvSpPr/>
            <p:nvPr/>
          </p:nvSpPr>
          <p:spPr>
            <a:xfrm>
              <a:off x="1215533" y="5083994"/>
              <a:ext cx="2565385" cy="184603"/>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0" name="Rectangle 89"/>
            <p:cNvSpPr/>
            <p:nvPr/>
          </p:nvSpPr>
          <p:spPr>
            <a:xfrm>
              <a:off x="5386638" y="4419162"/>
              <a:ext cx="998566" cy="178492"/>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1" name="Rectangle 90"/>
            <p:cNvSpPr/>
            <p:nvPr/>
          </p:nvSpPr>
          <p:spPr>
            <a:xfrm>
              <a:off x="1509073" y="4332768"/>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2" name="Rectangle 91"/>
            <p:cNvSpPr/>
            <p:nvPr/>
          </p:nvSpPr>
          <p:spPr>
            <a:xfrm>
              <a:off x="3438032" y="4321905"/>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3" name="Rectangle 92"/>
            <p:cNvSpPr/>
            <p:nvPr/>
          </p:nvSpPr>
          <p:spPr>
            <a:xfrm>
              <a:off x="1509073" y="3785247"/>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4" name="Rectangle 93"/>
            <p:cNvSpPr/>
            <p:nvPr/>
          </p:nvSpPr>
          <p:spPr>
            <a:xfrm>
              <a:off x="3438032" y="3785247"/>
              <a:ext cx="39291" cy="34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5" name="Rectangle 94"/>
            <p:cNvSpPr/>
            <p:nvPr/>
          </p:nvSpPr>
          <p:spPr>
            <a:xfrm>
              <a:off x="1454872" y="4004805"/>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6" name="Rectangle 95"/>
            <p:cNvSpPr/>
            <p:nvPr/>
          </p:nvSpPr>
          <p:spPr>
            <a:xfrm>
              <a:off x="2414118" y="4278566"/>
              <a:ext cx="158162" cy="140596"/>
            </a:xfrm>
            <a:prstGeom prst="rect">
              <a:avLst/>
            </a:prstGeom>
            <a:solidFill>
              <a:schemeClr val="accent1">
                <a:lumMod val="20000"/>
                <a:lumOff val="8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7" name="Rectangle 96"/>
            <p:cNvSpPr/>
            <p:nvPr/>
          </p:nvSpPr>
          <p:spPr>
            <a:xfrm>
              <a:off x="1449638" y="4686353"/>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8" name="Rectangle 97"/>
            <p:cNvSpPr/>
            <p:nvPr/>
          </p:nvSpPr>
          <p:spPr>
            <a:xfrm>
              <a:off x="3383832" y="3997428"/>
              <a:ext cx="158162" cy="140596"/>
            </a:xfrm>
            <a:prstGeom prst="rect">
              <a:avLst/>
            </a:prstGeom>
            <a:solidFill>
              <a:schemeClr val="accent1"/>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9" name="Rectangle 98"/>
            <p:cNvSpPr/>
            <p:nvPr/>
          </p:nvSpPr>
          <p:spPr>
            <a:xfrm>
              <a:off x="3378597" y="4695840"/>
              <a:ext cx="158162" cy="140596"/>
            </a:xfrm>
            <a:prstGeom prst="rect">
              <a:avLst/>
            </a:prstGeom>
            <a:solidFill>
              <a:schemeClr val="accent1">
                <a:lumMod val="20000"/>
                <a:lumOff val="8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00" name="Straight Connector 99"/>
            <p:cNvCxnSpPr/>
            <p:nvPr/>
          </p:nvCxnSpPr>
          <p:spPr>
            <a:xfrm flipH="1">
              <a:off x="2428583" y="4268863"/>
              <a:ext cx="143697" cy="14925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flipH="1">
              <a:off x="3383832" y="4686353"/>
              <a:ext cx="158162" cy="140596"/>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6941582" y="4510802"/>
              <a:ext cx="840140" cy="0"/>
            </a:xfrm>
            <a:prstGeom prst="line">
              <a:avLst/>
            </a:prstGeom>
            <a:ln w="28575"/>
          </p:spPr>
          <p:style>
            <a:lnRef idx="3">
              <a:schemeClr val="accent1"/>
            </a:lnRef>
            <a:fillRef idx="0">
              <a:schemeClr val="accent1"/>
            </a:fillRef>
            <a:effectRef idx="2">
              <a:schemeClr val="accent1"/>
            </a:effectRef>
            <a:fontRef idx="minor">
              <a:schemeClr val="tx1"/>
            </a:fontRef>
          </p:style>
        </p:cxnSp>
        <p:sp>
          <p:nvSpPr>
            <p:cNvPr id="105" name="TextBox 104"/>
            <p:cNvSpPr txBox="1"/>
            <p:nvPr/>
          </p:nvSpPr>
          <p:spPr>
            <a:xfrm>
              <a:off x="6797446" y="4761377"/>
              <a:ext cx="1279754" cy="300082"/>
            </a:xfrm>
            <a:prstGeom prst="rect">
              <a:avLst/>
            </a:prstGeom>
            <a:noFill/>
          </p:spPr>
          <p:txBody>
            <a:bodyPr wrap="square" rtlCol="0">
              <a:spAutoFit/>
            </a:bodyPr>
            <a:lstStyle/>
            <a:p>
              <a:r>
                <a:rPr lang="en-US" sz="1350" dirty="0">
                  <a:solidFill>
                    <a:schemeClr val="accent1">
                      <a:lumMod val="50000"/>
                    </a:schemeClr>
                  </a:solidFill>
                </a:rPr>
                <a:t>PSSE Bus #2</a:t>
              </a:r>
            </a:p>
          </p:txBody>
        </p:sp>
        <p:cxnSp>
          <p:nvCxnSpPr>
            <p:cNvPr id="106" name="Straight Arrow Connector 105"/>
            <p:cNvCxnSpPr/>
            <p:nvPr/>
          </p:nvCxnSpPr>
          <p:spPr>
            <a:xfrm flipV="1">
              <a:off x="7237714" y="4619581"/>
              <a:ext cx="142662" cy="18460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07" name="Rectangle 106"/>
            <p:cNvSpPr/>
            <p:nvPr/>
          </p:nvSpPr>
          <p:spPr>
            <a:xfrm>
              <a:off x="6897253" y="4419488"/>
              <a:ext cx="946169" cy="178492"/>
            </a:xfrm>
            <a:prstGeom prst="rect">
              <a:avLst/>
            </a:prstGeom>
            <a:noFill/>
            <a:ln>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Tree>
    <p:extLst>
      <p:ext uri="{BB962C8B-B14F-4D97-AF65-F5344CB8AC3E}">
        <p14:creationId xmlns:p14="http://schemas.microsoft.com/office/powerpoint/2010/main" val="1616642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purl.org/dc/terms/"/>
    <ds:schemaRef ds:uri="http://schemas.openxmlformats.org/package/2006/metadata/core-properties"/>
    <ds:schemaRef ds:uri="http://www.w3.org/XML/1998/namespace"/>
    <ds:schemaRef ds:uri="http://purl.org/dc/dcmitype/"/>
    <ds:schemaRef ds:uri="http://schemas.microsoft.com/office/2006/documentManagement/types"/>
    <ds:schemaRef ds:uri="http://schemas.microsoft.com/office/infopath/2007/PartnerControls"/>
    <ds:schemaRef ds:uri="c34af464-7aa1-4edd-9be4-83dffc1cb926"/>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501</TotalTime>
  <Words>1760</Words>
  <Application>Microsoft Office PowerPoint</Application>
  <PresentationFormat>On-screen Show (4:3)</PresentationFormat>
  <Paragraphs>310</Paragraphs>
  <Slides>19</Slides>
  <Notes>15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19</vt:i4>
      </vt:variant>
    </vt:vector>
  </HeadingPairs>
  <TitlesOfParts>
    <vt:vector size="26" baseType="lpstr">
      <vt:lpstr>MS PGothic</vt:lpstr>
      <vt:lpstr>Arial</vt:lpstr>
      <vt:lpstr>Calibri</vt:lpstr>
      <vt:lpstr>Cambria Math</vt:lpstr>
      <vt:lpstr>Times New Roman</vt:lpstr>
      <vt:lpstr>1_Custom Design</vt:lpstr>
      <vt:lpstr>Office Theme</vt:lpstr>
      <vt:lpstr>PowerPoint Presentation</vt:lpstr>
      <vt:lpstr>Introduction</vt:lpstr>
      <vt:lpstr>Protocol language - definitions</vt:lpstr>
      <vt:lpstr>Protocol language - definitions</vt:lpstr>
      <vt:lpstr>Normal Base Case Scenario</vt:lpstr>
      <vt:lpstr>Normal Base Case Scenario</vt:lpstr>
      <vt:lpstr>Normal Base Case Scenario</vt:lpstr>
      <vt:lpstr>Split Bus Base Case Scenario</vt:lpstr>
      <vt:lpstr>Split Bus Base Case Scenario</vt:lpstr>
      <vt:lpstr>Split Bus Base Case Scenario</vt:lpstr>
      <vt:lpstr>Split Bus Base Case Scenario</vt:lpstr>
      <vt:lpstr>Split Bus De-energized Base Case Scenario</vt:lpstr>
      <vt:lpstr>Split Bus De-energized Base Case Scenario</vt:lpstr>
      <vt:lpstr>Split Bus De-energized Base Case Scenario</vt:lpstr>
      <vt:lpstr>Split Bus De-energized Base Case Scenario</vt:lpstr>
      <vt:lpstr>Distribution of MWs - CRR/DAM vs Protocols </vt:lpstr>
      <vt:lpstr>Distribution of MWs - CRR/DAM vs Protocols </vt:lpstr>
      <vt:lpstr>Distribution of MWs - CRR/DAM vs Protocols </vt:lpstr>
      <vt:lpstr>Summary</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Bivens, Carrie</cp:lastModifiedBy>
  <cp:revision>109</cp:revision>
  <cp:lastPrinted>2016-01-21T20:53:15Z</cp:lastPrinted>
  <dcterms:created xsi:type="dcterms:W3CDTF">2016-01-21T15:20:31Z</dcterms:created>
  <dcterms:modified xsi:type="dcterms:W3CDTF">2018-02-23T02:20:44Z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