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68" r:id="rId8"/>
    <p:sldId id="26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67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5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Implement Grey Box Language Added with NPRR461, Energy Storage Settlements Consistent With PUCT Project 39917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February 28,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NPRR461 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Approved by the ERCOT Board on 12/11/2012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/>
              <a:t>Defined special treatment for Wholesale Storage Load (WSL)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Implemented by ERCOT on 2/14/2013</a:t>
            </a:r>
          </a:p>
          <a:p>
            <a:r>
              <a:rPr lang="en-US" sz="2000" dirty="0" smtClean="0"/>
              <a:t>Language included a MIS Secure posting of ERCOT-Wide Total Wholesale Storage Load</a:t>
            </a: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/>
              <a:t>Posting language was grey boxed upon NPRR implementation to prevent disclosure of confidential information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Protocol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 smtClean="0"/>
              <a:t>11.5.2.2 </a:t>
            </a:r>
            <a:r>
              <a:rPr lang="en-US" sz="2000" b="1" dirty="0" smtClean="0"/>
              <a:t>	General Public Data Posting/Availability</a:t>
            </a:r>
            <a:endParaRPr lang="en-US" sz="2000" b="1" dirty="0">
              <a:solidFill>
                <a:schemeClr val="tx2"/>
              </a:solidFill>
            </a:endParaRPr>
          </a:p>
          <a:p>
            <a:pPr marL="457200" indent="-457200">
              <a:buAutoNum type="arabicParenBoth"/>
            </a:pPr>
            <a:r>
              <a:rPr lang="en-US" sz="2000" dirty="0" smtClean="0"/>
              <a:t>The following general market information will be posted to the MIS Secure Area:</a:t>
            </a:r>
          </a:p>
          <a:p>
            <a:pPr lvl="1" indent="-342900">
              <a:buAutoNum type="alphaLcParenBoth"/>
            </a:pPr>
            <a:r>
              <a:rPr lang="en-US" sz="1800" dirty="0" smtClean="0">
                <a:solidFill>
                  <a:schemeClr val="tx2"/>
                </a:solidFill>
              </a:rPr>
              <a:t>  Total generation; and</a:t>
            </a:r>
          </a:p>
          <a:p>
            <a:pPr lvl="1" indent="-342900">
              <a:buAutoNum type="alphaLcParenBoth"/>
            </a:pPr>
            <a:r>
              <a:rPr lang="en-US" sz="1800" dirty="0" smtClean="0"/>
              <a:t>  Total Adjusted Meter Load (AML).</a:t>
            </a:r>
          </a:p>
          <a:p>
            <a:pPr marL="400050" lvl="1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r>
              <a:rPr lang="en-US" sz="1800" b="1" i="1" dirty="0" smtClean="0"/>
              <a:t>[NPRR461:  Insert item (c) below once sufficient amount of Wholesale Storage Load (WSL) aggregation has occurred in order not to reveal any individual Market Participant’s Protected Information:]</a:t>
            </a:r>
          </a:p>
          <a:p>
            <a:pPr marL="400050" lvl="1" indent="0">
              <a:buNone/>
            </a:pPr>
            <a:endParaRPr lang="en-US" sz="1800" dirty="0"/>
          </a:p>
          <a:p>
            <a:pPr marL="400050" lvl="1" indent="0">
              <a:buNone/>
            </a:pPr>
            <a:r>
              <a:rPr lang="en-US" sz="1800" dirty="0" smtClean="0"/>
              <a:t>(c)   Total Wholesale Storage Load (WSL).  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6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Active Energy Storage Sites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Is </a:t>
            </a:r>
            <a:r>
              <a:rPr lang="en-US" sz="2200" dirty="0" smtClean="0"/>
              <a:t>aggregation of 88.8 MWs “sufficient” to allow posting of Total Wholesale Storage Load?</a:t>
            </a:r>
            <a:endParaRPr lang="en-US" sz="2200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278140"/>
              </p:ext>
            </p:extLst>
          </p:nvPr>
        </p:nvGraphicFramePr>
        <p:xfrm>
          <a:off x="609600" y="1135380"/>
          <a:ext cx="281940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500"/>
                <a:gridCol w="965200"/>
                <a:gridCol w="9017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 dirty="0">
                          <a:effectLst/>
                        </a:rPr>
                        <a:t>GENSITECODE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>
                          <a:effectLst/>
                        </a:rPr>
                        <a:t>CAPACITY MW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 dirty="0">
                          <a:effectLst/>
                        </a:rPr>
                        <a:t>STARTTIME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NWF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2/25/2013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OCI_ALM1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4/1/2016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BLSUMMIT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4/5/2017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INDL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9.9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10/4/2017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PYR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9.9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10/4/2017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TOSBATT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12/1/2017 0:00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sum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88.8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78016"/>
              </p:ext>
            </p:extLst>
          </p:nvPr>
        </p:nvGraphicFramePr>
        <p:xfrm>
          <a:off x="609600" y="2895600"/>
          <a:ext cx="3886199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0597"/>
                <a:gridCol w="798534"/>
                <a:gridCol w="798534"/>
                <a:gridCol w="79853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baseline="0" dirty="0" smtClean="0">
                          <a:effectLst/>
                        </a:rPr>
                        <a:t>TOTAL WSL MW </a:t>
                      </a:r>
                      <a:r>
                        <a:rPr lang="en-US" sz="1000" b="1" u="none" strike="noStrike" baseline="0" dirty="0">
                          <a:effectLst/>
                        </a:rPr>
                        <a:t>STATS</a:t>
                      </a:r>
                      <a:endParaRPr lang="en-US" sz="1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baseline="0">
                          <a:effectLst/>
                        </a:rPr>
                        <a:t>MONTH</a:t>
                      </a:r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baseline="0">
                          <a:effectLst/>
                        </a:rPr>
                        <a:t>AVG</a:t>
                      </a:r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baseline="0">
                          <a:effectLst/>
                        </a:rPr>
                        <a:t>MAX</a:t>
                      </a:r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baseline="0">
                          <a:effectLst/>
                        </a:rPr>
                        <a:t>MIN</a:t>
                      </a:r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baseline="0">
                          <a:effectLst/>
                        </a:rPr>
                        <a:t>Dec-17</a:t>
                      </a:r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baseline="0">
                          <a:effectLst/>
                        </a:rPr>
                        <a:t>3.42</a:t>
                      </a:r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baseline="0">
                          <a:effectLst/>
                        </a:rPr>
                        <a:t>22.99</a:t>
                      </a:r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baseline="0">
                          <a:effectLst/>
                        </a:rPr>
                        <a:t>0.22</a:t>
                      </a:r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baseline="0">
                          <a:effectLst/>
                        </a:rPr>
                        <a:t>Jan-18</a:t>
                      </a:r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baseline="0">
                          <a:effectLst/>
                        </a:rPr>
                        <a:t>3.31</a:t>
                      </a:r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baseline="0">
                          <a:effectLst/>
                        </a:rPr>
                        <a:t>17.03</a:t>
                      </a:r>
                      <a:endParaRPr lang="en-US" sz="1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baseline="0" dirty="0">
                          <a:effectLst/>
                        </a:rPr>
                        <a:t>0.06</a:t>
                      </a:r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6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147</Words>
  <Application>Microsoft Office PowerPoint</Application>
  <PresentationFormat>On-screen Show (4:3)</PresentationFormat>
  <Paragraphs>71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NPRR461 Background</vt:lpstr>
      <vt:lpstr>Protocol Language</vt:lpstr>
      <vt:lpstr>Active Energy Storage Sites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Roberts, Randy</cp:lastModifiedBy>
  <cp:revision>43</cp:revision>
  <cp:lastPrinted>2016-01-21T20:53:15Z</cp:lastPrinted>
  <dcterms:created xsi:type="dcterms:W3CDTF">2016-01-21T15:20:31Z</dcterms:created>
  <dcterms:modified xsi:type="dcterms:W3CDTF">2018-02-20T22:57:47Z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