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1"/>
  </p:notesMasterIdLst>
  <p:sldIdLst>
    <p:sldId id="403" r:id="rId2"/>
    <p:sldId id="341" r:id="rId3"/>
    <p:sldId id="344" r:id="rId4"/>
    <p:sldId id="374" r:id="rId5"/>
    <p:sldId id="377" r:id="rId6"/>
    <p:sldId id="378" r:id="rId7"/>
    <p:sldId id="383" r:id="rId8"/>
    <p:sldId id="382" r:id="rId9"/>
    <p:sldId id="380" r:id="rId10"/>
    <p:sldId id="381" r:id="rId11"/>
    <p:sldId id="352" r:id="rId12"/>
    <p:sldId id="287" r:id="rId13"/>
    <p:sldId id="393" r:id="rId14"/>
    <p:sldId id="384" r:id="rId15"/>
    <p:sldId id="387" r:id="rId16"/>
    <p:sldId id="386" r:id="rId17"/>
    <p:sldId id="385" r:id="rId18"/>
    <p:sldId id="401" r:id="rId19"/>
    <p:sldId id="388" r:id="rId20"/>
    <p:sldId id="398" r:id="rId21"/>
    <p:sldId id="399" r:id="rId22"/>
    <p:sldId id="390" r:id="rId23"/>
    <p:sldId id="402" r:id="rId24"/>
    <p:sldId id="391" r:id="rId25"/>
    <p:sldId id="392" r:id="rId26"/>
    <p:sldId id="389" r:id="rId27"/>
    <p:sldId id="394" r:id="rId28"/>
    <p:sldId id="395" r:id="rId29"/>
    <p:sldId id="3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754" autoAdjust="0"/>
    <p:restoredTop sz="94660"/>
  </p:normalViewPr>
  <p:slideViewPr>
    <p:cSldViewPr>
      <p:cViewPr varScale="1">
        <p:scale>
          <a:sx n="75" d="100"/>
          <a:sy n="75" d="100"/>
        </p:scale>
        <p:origin x="78" y="3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B1AF5-4889-43FA-9FBB-A8FE40227F9C}"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AA46A-D77C-40BE-8B19-5CF5FD28F296}" type="slidenum">
              <a:rPr lang="en-US" smtClean="0"/>
              <a:t>‹#›</a:t>
            </a:fld>
            <a:endParaRPr lang="en-US"/>
          </a:p>
        </p:txBody>
      </p:sp>
    </p:spTree>
    <p:extLst>
      <p:ext uri="{BB962C8B-B14F-4D97-AF65-F5344CB8AC3E}">
        <p14:creationId xmlns:p14="http://schemas.microsoft.com/office/powerpoint/2010/main" val="25843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endParaRPr lang="en-CA" dirty="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B6DEB-1E5E-4D7A-92A9-E86736495AA1}" type="slidenum">
              <a:rPr lang="en-CA"/>
              <a:pPr fontAlgn="base">
                <a:spcBef>
                  <a:spcPct val="0"/>
                </a:spcBef>
                <a:spcAft>
                  <a:spcPct val="0"/>
                </a:spcAft>
              </a:pPr>
              <a:t>2</a:t>
            </a:fld>
            <a:endParaRPr lang="en-CA"/>
          </a:p>
        </p:txBody>
      </p:sp>
    </p:spTree>
    <p:extLst>
      <p:ext uri="{BB962C8B-B14F-4D97-AF65-F5344CB8AC3E}">
        <p14:creationId xmlns:p14="http://schemas.microsoft.com/office/powerpoint/2010/main" val="166293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Dennis joined the English Electric Company in 1966 and worked on variable speed drives and HVDC transmission until 1970. He completed a Master's degree in Electrical Engineering at the University of Manitoba and joined Manitoba Hydro in 1972. There he worked in transmission planning of AC and DC EHV transmission and wrote the EMTDC algorithm. In 1986 he was appointed Executive Director of the fledgling Manitoba HVDC Research Centre. He has worked on many projects and conducted business all over the world, and serves as an Adjunct Professor at the University of Manitoba. Recently Dennis was awarded the prestigious Uno </a:t>
            </a:r>
            <a:r>
              <a:rPr lang="en-US" dirty="0" err="1"/>
              <a:t>Lamm</a:t>
            </a:r>
            <a:r>
              <a:rPr lang="en-US" dirty="0"/>
              <a:t> Award by the IEEE in recognition of his services and contributions to the field of Power Systems Engineering. </a:t>
            </a:r>
          </a:p>
          <a:p>
            <a:endParaRPr lang="en-US" dirty="0"/>
          </a:p>
          <a:p>
            <a:r>
              <a:rPr lang="en-US" dirty="0"/>
              <a:t>Garth joined the Manitoba HVDC Research Centre after graduating from the University of Manitoba in 1987. At the Centre, he undertook studies and projects including insulation coordination of HVDC transmission substations, </a:t>
            </a:r>
            <a:r>
              <a:rPr lang="en-US" dirty="0" err="1"/>
              <a:t>subsynchronous</a:t>
            </a:r>
            <a:r>
              <a:rPr lang="en-US" dirty="0"/>
              <a:t> resonance, and digital controls development. As leader of the PSCAD/EMTDC development team, he was responsible for the improvements to the EMTDC solution algorithm and the precision modeling of transmission lines and cables.</a:t>
            </a:r>
            <a:r>
              <a:rPr lang="en-US" sz="1600" dirty="0"/>
              <a:t> </a:t>
            </a:r>
          </a:p>
          <a:p>
            <a:endParaRPr lang="en-US" sz="1600" dirty="0"/>
          </a:p>
          <a:p>
            <a:r>
              <a:rPr lang="en-US" dirty="0"/>
              <a:t>Andrew has been working at Electranix since 2003. He has performed system impact and planning studies for transmission utilities, ISOs, and private generation companies across Canada and internationally. Additional project involvement includes PSCAD studies, software training, HVDC large system segmentation, specialized transient stability analysis, device specification and probabilistic reliability analysis. Andrew is past-chair of the Winnipeg Chapter of the IEEE Power &amp; Energy Society, and holds an M.Sc. (EE) from the University of Manitoba in the field of transmission expansion planning. </a:t>
            </a:r>
          </a:p>
          <a:p>
            <a:endParaRPr lang="en-US" dirty="0"/>
          </a:p>
          <a:p>
            <a:r>
              <a:rPr lang="en-US" dirty="0"/>
              <a:t>Chaminda received his </a:t>
            </a:r>
            <a:r>
              <a:rPr lang="en-US" dirty="0" err="1"/>
              <a:t>BSc</a:t>
            </a:r>
            <a:r>
              <a:rPr lang="en-US" dirty="0"/>
              <a:t>.(Eng) degree from the University of </a:t>
            </a:r>
            <a:r>
              <a:rPr lang="en-US" dirty="0" err="1"/>
              <a:t>Moratuwa</a:t>
            </a:r>
            <a:r>
              <a:rPr lang="en-US" dirty="0"/>
              <a:t>, Sri Lanka in 2000 and his PhD in the field of electricity markets from the University of Manitoba, Canada in 2008. Since joining Electranix in 2007, he is involved with various types of power system planning and system impact studies for utilities and developers both in Canada and internationally. Additional project involvement includes PSSE custom model developments, PSCAD studies and segmentation studies. He is a member of the IEEE. </a:t>
            </a:r>
          </a:p>
        </p:txBody>
      </p:sp>
      <p:sp>
        <p:nvSpPr>
          <p:cNvPr id="4" name="Slide Number Placeholder 3"/>
          <p:cNvSpPr>
            <a:spLocks noGrp="1"/>
          </p:cNvSpPr>
          <p:nvPr>
            <p:ph type="sldNum" sz="quarter" idx="10"/>
          </p:nvPr>
        </p:nvSpPr>
        <p:spPr/>
        <p:txBody>
          <a:bodyPr/>
          <a:lstStyle/>
          <a:p>
            <a:fld id="{727D6445-84B0-484B-A1A9-2CD2C7B4A755}" type="slidenum">
              <a:rPr lang="en-US" smtClean="0"/>
              <a:pPr/>
              <a:t>3</a:t>
            </a:fld>
            <a:endParaRPr lang="en-US"/>
          </a:p>
        </p:txBody>
      </p:sp>
    </p:spTree>
    <p:extLst>
      <p:ext uri="{BB962C8B-B14F-4D97-AF65-F5344CB8AC3E}">
        <p14:creationId xmlns:p14="http://schemas.microsoft.com/office/powerpoint/2010/main" val="59722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r>
              <a:rPr lang="en-US"/>
              <a:t>IEEE Seminar on Weak Interconnections – June 2, 2017 – Townsville, Australia</a:t>
            </a:r>
          </a:p>
        </p:txBody>
      </p:sp>
      <p:sp>
        <p:nvSpPr>
          <p:cNvPr id="27" name="Slide Number Placeholder 26"/>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IEEE Seminar on Weak Interconnections – June 2, 2017 – Townsville, Australia</a:t>
            </a:r>
          </a:p>
        </p:txBody>
      </p:sp>
      <p:sp>
        <p:nvSpPr>
          <p:cNvPr id="6" name="Slide Number Placeholder 5"/>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IEEE Seminar on Weak Interconnections – June 2, 2017 – Townsville, Australia</a:t>
            </a:r>
          </a:p>
        </p:txBody>
      </p:sp>
      <p:sp>
        <p:nvSpPr>
          <p:cNvPr id="6" name="Slide Number Placeholder 5"/>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descr="ELE_SP_Blue.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339466"/>
            <a:ext cx="1752600" cy="442334"/>
          </a:xfrm>
          <a:prstGeom prst="rect">
            <a:avLst/>
          </a:prstGeom>
          <a:noFill/>
          <a:ln>
            <a:noFill/>
          </a:ln>
        </p:spPr>
      </p:pic>
      <p:sp>
        <p:nvSpPr>
          <p:cNvPr id="11" name="Slide Number Placeholder 10"/>
          <p:cNvSpPr>
            <a:spLocks noGrp="1"/>
          </p:cNvSpPr>
          <p:nvPr>
            <p:ph type="sldNum" sz="quarter" idx="12"/>
          </p:nvPr>
        </p:nvSpPr>
        <p:spPr/>
        <p:txBody>
          <a:bodyPr/>
          <a:lstStyle>
            <a:lvl1pPr>
              <a:defRPr sz="1800">
                <a:latin typeface="+mj-lt"/>
              </a:defRPr>
            </a:lvl1pPr>
          </a:lstStyle>
          <a:p>
            <a:fld id="{BB73CBD4-738A-492D-8920-6F67EE0BEB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IEEE Seminar on Weak Interconnections – June 2, 2017 – Townsville, Australia</a:t>
            </a:r>
          </a:p>
        </p:txBody>
      </p:sp>
      <p:sp>
        <p:nvSpPr>
          <p:cNvPr id="6" name="Slide Number Placeholder 5"/>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IEEE Seminar on Weak Interconnections – June 2, 2017 – Townsville, Australia</a:t>
            </a:r>
          </a:p>
        </p:txBody>
      </p:sp>
      <p:sp>
        <p:nvSpPr>
          <p:cNvPr id="7" name="Slide Number Placeholder 6"/>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IEEE Seminar on Weak Interconnections – June 2, 2017 – Townsville, Australia</a:t>
            </a:r>
          </a:p>
        </p:txBody>
      </p:sp>
      <p:sp>
        <p:nvSpPr>
          <p:cNvPr id="9" name="Slide Number Placeholder 8"/>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IEEE Seminar on Weak Interconnections – June 2, 2017 – Townsville, Australia</a:t>
            </a:r>
          </a:p>
        </p:txBody>
      </p:sp>
      <p:sp>
        <p:nvSpPr>
          <p:cNvPr id="5" name="Slide Number Placeholder 4"/>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IEEE Seminar on Weak Interconnections – June 2, 2017 – Townsville, Australia</a:t>
            </a:r>
          </a:p>
        </p:txBody>
      </p:sp>
      <p:sp>
        <p:nvSpPr>
          <p:cNvPr id="4" name="Slide Number Placeholder 3"/>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IEEE Seminar on Weak Interconnections – June 2, 2017 – Townsville, Australia</a:t>
            </a:r>
          </a:p>
        </p:txBody>
      </p:sp>
      <p:sp>
        <p:nvSpPr>
          <p:cNvPr id="7" name="Slide Number Placeholder 6"/>
          <p:cNvSpPr>
            <a:spLocks noGrp="1"/>
          </p:cNvSpPr>
          <p:nvPr>
            <p:ph type="sldNum" sz="quarter" idx="12"/>
          </p:nvPr>
        </p:nvSpPr>
        <p:spPr/>
        <p:txBody>
          <a:bodyPr/>
          <a:lstStyle/>
          <a:p>
            <a:fld id="{BB73CBD4-738A-492D-8920-6F67EE0BEB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IEEE Seminar on Weak Interconnections – June 2, 2017 – Townsville, Australia</a:t>
            </a:r>
          </a:p>
        </p:txBody>
      </p:sp>
      <p:sp>
        <p:nvSpPr>
          <p:cNvPr id="7" name="Slide Number Placeholder 6"/>
          <p:cNvSpPr>
            <a:spLocks noGrp="1"/>
          </p:cNvSpPr>
          <p:nvPr>
            <p:ph type="sldNum" sz="quarter" idx="12"/>
          </p:nvPr>
        </p:nvSpPr>
        <p:spPr>
          <a:xfrm>
            <a:off x="8077200" y="6356350"/>
            <a:ext cx="609600" cy="365125"/>
          </a:xfrm>
        </p:spPr>
        <p:txBody>
          <a:bodyPr/>
          <a:lstStyle/>
          <a:p>
            <a:fld id="{BB73CBD4-738A-492D-8920-6F67EE0BEB0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IEEE Seminar on Weak Interconnections – June 2, 2017 – Townsville, Australia</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73CBD4-738A-492D-8920-6F67EE0BEB04}"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47800"/>
          </a:xfrm>
        </p:spPr>
        <p:txBody>
          <a:bodyPr>
            <a:noAutofit/>
          </a:bodyPr>
          <a:lstStyle/>
          <a:p>
            <a:pPr algn="l"/>
            <a:r>
              <a:rPr lang="en-US" sz="4000" dirty="0" smtClean="0"/>
              <a:t>ERCOT System Strength Assessment PSCAD Study</a:t>
            </a:r>
            <a:endParaRPr lang="en-US" sz="4000" dirty="0"/>
          </a:p>
        </p:txBody>
      </p:sp>
      <p:sp>
        <p:nvSpPr>
          <p:cNvPr id="3" name="Subtitle 2"/>
          <p:cNvSpPr>
            <a:spLocks noGrp="1"/>
          </p:cNvSpPr>
          <p:nvPr>
            <p:ph type="subTitle" idx="1"/>
          </p:nvPr>
        </p:nvSpPr>
        <p:spPr>
          <a:xfrm>
            <a:off x="1447800" y="5410200"/>
            <a:ext cx="6858000" cy="742950"/>
          </a:xfrm>
        </p:spPr>
        <p:txBody>
          <a:bodyPr>
            <a:normAutofit fontScale="85000" lnSpcReduction="20000"/>
          </a:bodyPr>
          <a:lstStyle/>
          <a:p>
            <a:r>
              <a:rPr lang="en-US" dirty="0" smtClean="0"/>
              <a:t>Public Presentation – ROS, Austin Texas</a:t>
            </a:r>
            <a:endParaRPr lang="en-US" dirty="0"/>
          </a:p>
          <a:p>
            <a:r>
              <a:rPr lang="en-US" dirty="0" smtClean="0"/>
              <a:t>March 1, 2018</a:t>
            </a:r>
            <a:endParaRPr lang="en-US" dirty="0"/>
          </a:p>
        </p:txBody>
      </p:sp>
    </p:spTree>
    <p:extLst>
      <p:ext uri="{BB962C8B-B14F-4D97-AF65-F5344CB8AC3E}">
        <p14:creationId xmlns:p14="http://schemas.microsoft.com/office/powerpoint/2010/main" val="3466205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62925" cy="838200"/>
          </a:xfrm>
        </p:spPr>
        <p:txBody>
          <a:bodyPr>
            <a:normAutofit/>
          </a:bodyPr>
          <a:lstStyle/>
          <a:p>
            <a:r>
              <a:rPr lang="en-US" dirty="0" smtClean="0"/>
              <a:t>South Texas System Model</a:t>
            </a:r>
            <a:endParaRPr lang="en-US"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10</a:t>
            </a:fld>
            <a:endParaRPr lang="en-US" sz="2000" dirty="0"/>
          </a:p>
        </p:txBody>
      </p:sp>
      <p:grpSp>
        <p:nvGrpSpPr>
          <p:cNvPr id="72" name="Group 71"/>
          <p:cNvGrpSpPr/>
          <p:nvPr/>
        </p:nvGrpSpPr>
        <p:grpSpPr>
          <a:xfrm>
            <a:off x="1447800" y="1743075"/>
            <a:ext cx="6324600" cy="4572000"/>
            <a:chOff x="2057400" y="762000"/>
            <a:chExt cx="6324600" cy="4572000"/>
          </a:xfrm>
        </p:grpSpPr>
        <p:grpSp>
          <p:nvGrpSpPr>
            <p:cNvPr id="73" name="Group 144"/>
            <p:cNvGrpSpPr/>
            <p:nvPr/>
          </p:nvGrpSpPr>
          <p:grpSpPr>
            <a:xfrm>
              <a:off x="2057400" y="762000"/>
              <a:ext cx="6324600" cy="4572000"/>
              <a:chOff x="2057400" y="762000"/>
              <a:chExt cx="6324600" cy="4572000"/>
            </a:xfrm>
          </p:grpSpPr>
          <p:sp>
            <p:nvSpPr>
              <p:cNvPr id="109" name="Rounded Rectangle 108"/>
              <p:cNvSpPr/>
              <p:nvPr/>
            </p:nvSpPr>
            <p:spPr>
              <a:xfrm>
                <a:off x="5943600" y="1676400"/>
                <a:ext cx="1219200" cy="2743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South Texas System 1 Network, SVCs, detailed load</a:t>
                </a:r>
              </a:p>
            </p:txBody>
          </p:sp>
          <p:sp>
            <p:nvSpPr>
              <p:cNvPr id="110" name="Oval 109"/>
              <p:cNvSpPr/>
              <p:nvPr/>
            </p:nvSpPr>
            <p:spPr>
              <a:xfrm>
                <a:off x="7391400" y="762000"/>
                <a:ext cx="990600" cy="9144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LONHIL7 EQUI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11" name="Straight Connector 110"/>
              <p:cNvCxnSpPr>
                <a:endCxn id="110" idx="2"/>
              </p:cNvCxnSpPr>
              <p:nvPr/>
            </p:nvCxnSpPr>
            <p:spPr>
              <a:xfrm flipV="1">
                <a:off x="7086600" y="1219200"/>
                <a:ext cx="304800" cy="533402"/>
              </a:xfrm>
              <a:prstGeom prst="line">
                <a:avLst/>
              </a:prstGeom>
              <a:noFill/>
              <a:ln w="381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sp>
            <p:nvSpPr>
              <p:cNvPr id="112" name="Oval 111"/>
              <p:cNvSpPr/>
              <p:nvPr/>
            </p:nvSpPr>
            <p:spPr>
              <a:xfrm>
                <a:off x="7391400" y="4419600"/>
                <a:ext cx="990600" cy="9144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MIGUE5</a:t>
                </a:r>
                <a:r>
                  <a:rPr kumimoji="0" lang="en-US" sz="12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000" b="0" i="0" u="none" strike="noStrike" kern="0" cap="none" spc="0" normalizeH="0" baseline="0" noProof="0" dirty="0" smtClean="0">
                    <a:ln>
                      <a:noFill/>
                    </a:ln>
                    <a:solidFill>
                      <a:prstClr val="white"/>
                    </a:solidFill>
                    <a:effectLst/>
                    <a:uLnTx/>
                    <a:uFillTx/>
                    <a:latin typeface="Calibri"/>
                    <a:ea typeface="+mn-ea"/>
                    <a:cs typeface="+mn-cs"/>
                  </a:rPr>
                  <a:t>EQUI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3" name="Oval 112"/>
              <p:cNvSpPr/>
              <p:nvPr/>
            </p:nvSpPr>
            <p:spPr>
              <a:xfrm>
                <a:off x="7391400" y="3505200"/>
                <a:ext cx="990600" cy="9144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NLARSW4</a:t>
                </a:r>
                <a:r>
                  <a:rPr kumimoji="0" lang="en-US" sz="14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000" b="0" i="0" u="none" strike="noStrike" kern="0" cap="none" spc="0" normalizeH="0" baseline="0" noProof="0" dirty="0" smtClean="0">
                    <a:ln>
                      <a:noFill/>
                    </a:ln>
                    <a:solidFill>
                      <a:prstClr val="white"/>
                    </a:solidFill>
                    <a:effectLst/>
                    <a:uLnTx/>
                    <a:uFillTx/>
                    <a:latin typeface="Calibri"/>
                    <a:ea typeface="+mn-ea"/>
                    <a:cs typeface="+mn-cs"/>
                  </a:rPr>
                  <a:t>EQUI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14" name="Straight Connector 113"/>
              <p:cNvCxnSpPr>
                <a:endCxn id="113" idx="2"/>
              </p:cNvCxnSpPr>
              <p:nvPr/>
            </p:nvCxnSpPr>
            <p:spPr>
              <a:xfrm>
                <a:off x="7162800" y="3962400"/>
                <a:ext cx="228600" cy="0"/>
              </a:xfrm>
              <a:prstGeom prst="line">
                <a:avLst/>
              </a:prstGeom>
              <a:noFill/>
              <a:ln w="381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115" name="Straight Connector 114"/>
              <p:cNvCxnSpPr>
                <a:endCxn id="112" idx="2"/>
              </p:cNvCxnSpPr>
              <p:nvPr/>
            </p:nvCxnSpPr>
            <p:spPr>
              <a:xfrm>
                <a:off x="7086600" y="4343400"/>
                <a:ext cx="304800" cy="533400"/>
              </a:xfrm>
              <a:prstGeom prst="line">
                <a:avLst/>
              </a:prstGeom>
              <a:noFill/>
              <a:ln w="381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sp>
            <p:nvSpPr>
              <p:cNvPr id="116" name="Rounded Rectangle 115"/>
              <p:cNvSpPr/>
              <p:nvPr/>
            </p:nvSpPr>
            <p:spPr>
              <a:xfrm>
                <a:off x="2286000" y="762000"/>
                <a:ext cx="11430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LV5_SR_WW</a:t>
                </a:r>
              </a:p>
            </p:txBody>
          </p:sp>
          <p:sp>
            <p:nvSpPr>
              <p:cNvPr id="117" name="Rounded Rectangle 116"/>
              <p:cNvSpPr/>
              <p:nvPr/>
            </p:nvSpPr>
            <p:spPr>
              <a:xfrm>
                <a:off x="5715000" y="762000"/>
                <a:ext cx="5334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RW</a:t>
                </a:r>
              </a:p>
            </p:txBody>
          </p:sp>
          <p:sp>
            <p:nvSpPr>
              <p:cNvPr id="118" name="Rounded Rectangle 117"/>
              <p:cNvSpPr/>
              <p:nvPr/>
            </p:nvSpPr>
            <p:spPr>
              <a:xfrm>
                <a:off x="2057400" y="2057400"/>
                <a:ext cx="7620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LV3</a:t>
                </a:r>
              </a:p>
            </p:txBody>
          </p:sp>
          <p:sp>
            <p:nvSpPr>
              <p:cNvPr id="119" name="Rounded Rectangle 118"/>
              <p:cNvSpPr/>
              <p:nvPr/>
            </p:nvSpPr>
            <p:spPr>
              <a:xfrm>
                <a:off x="2057400" y="2514600"/>
                <a:ext cx="7620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HS</a:t>
                </a:r>
              </a:p>
            </p:txBody>
          </p:sp>
          <p:sp>
            <p:nvSpPr>
              <p:cNvPr id="120" name="Rounded Rectangle 119"/>
              <p:cNvSpPr/>
              <p:nvPr/>
            </p:nvSpPr>
            <p:spPr>
              <a:xfrm>
                <a:off x="2057400" y="1447800"/>
                <a:ext cx="7620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CH_BB</a:t>
                </a:r>
              </a:p>
            </p:txBody>
          </p:sp>
          <p:sp>
            <p:nvSpPr>
              <p:cNvPr id="121" name="Rounded Rectangle 120"/>
              <p:cNvSpPr/>
              <p:nvPr/>
            </p:nvSpPr>
            <p:spPr>
              <a:xfrm>
                <a:off x="6096000" y="4953000"/>
                <a:ext cx="12192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CR_TWA_B_AW</a:t>
                </a:r>
              </a:p>
            </p:txBody>
          </p:sp>
          <p:sp>
            <p:nvSpPr>
              <p:cNvPr id="122" name="Rounded Rectangle 121"/>
              <p:cNvSpPr/>
              <p:nvPr/>
            </p:nvSpPr>
            <p:spPr>
              <a:xfrm>
                <a:off x="2057400" y="3962400"/>
                <a:ext cx="7620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LV1B</a:t>
                </a:r>
              </a:p>
            </p:txBody>
          </p:sp>
          <p:sp>
            <p:nvSpPr>
              <p:cNvPr id="123" name="Rounded Rectangle 122"/>
              <p:cNvSpPr/>
              <p:nvPr/>
            </p:nvSpPr>
            <p:spPr>
              <a:xfrm>
                <a:off x="6324600" y="762000"/>
                <a:ext cx="8382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JW_PaW</a:t>
                </a:r>
              </a:p>
            </p:txBody>
          </p:sp>
          <p:sp>
            <p:nvSpPr>
              <p:cNvPr id="124" name="Rounded Rectangle 123"/>
              <p:cNvSpPr/>
              <p:nvPr/>
            </p:nvSpPr>
            <p:spPr>
              <a:xfrm>
                <a:off x="5105400" y="762000"/>
                <a:ext cx="5334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PW</a:t>
                </a:r>
              </a:p>
            </p:txBody>
          </p:sp>
          <p:sp>
            <p:nvSpPr>
              <p:cNvPr id="125" name="Rounded Rectangle 124"/>
              <p:cNvSpPr/>
              <p:nvPr/>
            </p:nvSpPr>
            <p:spPr>
              <a:xfrm>
                <a:off x="5334000" y="4953000"/>
                <a:ext cx="6858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GW</a:t>
                </a:r>
              </a:p>
            </p:txBody>
          </p:sp>
          <p:sp>
            <p:nvSpPr>
              <p:cNvPr id="126" name="Rounded Rectangle 125"/>
              <p:cNvSpPr/>
              <p:nvPr/>
            </p:nvSpPr>
            <p:spPr>
              <a:xfrm>
                <a:off x="4572000" y="4953000"/>
                <a:ext cx="6858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BW</a:t>
                </a:r>
              </a:p>
            </p:txBody>
          </p:sp>
          <p:sp>
            <p:nvSpPr>
              <p:cNvPr id="127" name="Rounded Rectangle 126"/>
              <p:cNvSpPr/>
              <p:nvPr/>
            </p:nvSpPr>
            <p:spPr>
              <a:xfrm>
                <a:off x="2057400" y="4953000"/>
                <a:ext cx="12954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LV4_CW_SW</a:t>
                </a:r>
              </a:p>
            </p:txBody>
          </p:sp>
          <p:cxnSp>
            <p:nvCxnSpPr>
              <p:cNvPr id="128" name="Straight Connector 127"/>
              <p:cNvCxnSpPr/>
              <p:nvPr/>
            </p:nvCxnSpPr>
            <p:spPr>
              <a:xfrm flipV="1">
                <a:off x="6858000" y="1143000"/>
                <a:ext cx="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29" name="Straight Connector 128"/>
              <p:cNvCxnSpPr>
                <a:stCxn id="78" idx="0"/>
              </p:cNvCxnSpPr>
              <p:nvPr/>
            </p:nvCxnSpPr>
            <p:spPr>
              <a:xfrm flipH="1" flipV="1">
                <a:off x="3352800" y="1143000"/>
                <a:ext cx="1181100" cy="6096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0" name="Straight Connector 129"/>
              <p:cNvCxnSpPr>
                <a:endCxn id="116" idx="3"/>
              </p:cNvCxnSpPr>
              <p:nvPr/>
            </p:nvCxnSpPr>
            <p:spPr>
              <a:xfrm flipH="1" flipV="1">
                <a:off x="3429000" y="952500"/>
                <a:ext cx="2590800" cy="8001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1" name="Straight Connector 130"/>
              <p:cNvCxnSpPr>
                <a:endCxn id="116" idx="2"/>
              </p:cNvCxnSpPr>
              <p:nvPr/>
            </p:nvCxnSpPr>
            <p:spPr>
              <a:xfrm flipH="1" flipV="1">
                <a:off x="2857500" y="1143000"/>
                <a:ext cx="952500" cy="22860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2" name="Straight Connector 131"/>
              <p:cNvCxnSpPr/>
              <p:nvPr/>
            </p:nvCxnSpPr>
            <p:spPr>
              <a:xfrm flipV="1">
                <a:off x="50292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3" name="Straight Connector 132"/>
              <p:cNvCxnSpPr/>
              <p:nvPr/>
            </p:nvCxnSpPr>
            <p:spPr>
              <a:xfrm flipV="1">
                <a:off x="3200400" y="4343400"/>
                <a:ext cx="609600" cy="6096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4" name="Straight Connector 133"/>
              <p:cNvCxnSpPr/>
              <p:nvPr/>
            </p:nvCxnSpPr>
            <p:spPr>
              <a:xfrm flipV="1">
                <a:off x="3276600" y="4191000"/>
                <a:ext cx="2667000" cy="7620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5" name="Straight Connector 134"/>
              <p:cNvCxnSpPr/>
              <p:nvPr/>
            </p:nvCxnSpPr>
            <p:spPr>
              <a:xfrm flipV="1">
                <a:off x="6934200" y="4419600"/>
                <a:ext cx="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36" name="Straight Connector 135"/>
              <p:cNvCxnSpPr>
                <a:stCxn id="126" idx="0"/>
              </p:cNvCxnSpPr>
              <p:nvPr/>
            </p:nvCxnSpPr>
            <p:spPr>
              <a:xfrm flipV="1">
                <a:off x="4914900" y="4343400"/>
                <a:ext cx="1104900" cy="6096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sp>
            <p:nvSpPr>
              <p:cNvPr id="137" name="TextBox 136"/>
              <p:cNvSpPr txBox="1"/>
              <p:nvPr/>
            </p:nvSpPr>
            <p:spPr>
              <a:xfrm>
                <a:off x="3733800" y="4495800"/>
                <a:ext cx="25146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Electrical and data connections</a:t>
                </a:r>
              </a:p>
            </p:txBody>
          </p:sp>
          <p:sp>
            <p:nvSpPr>
              <p:cNvPr id="138" name="TextBox 137"/>
              <p:cNvSpPr txBox="1"/>
              <p:nvPr/>
            </p:nvSpPr>
            <p:spPr>
              <a:xfrm>
                <a:off x="3429000" y="762000"/>
                <a:ext cx="17526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Wind Farms/STATCOMs</a:t>
                </a:r>
              </a:p>
            </p:txBody>
          </p:sp>
        </p:grpSp>
        <p:sp>
          <p:nvSpPr>
            <p:cNvPr id="74" name="Oval 73"/>
            <p:cNvSpPr/>
            <p:nvPr/>
          </p:nvSpPr>
          <p:spPr>
            <a:xfrm>
              <a:off x="7391400" y="2590800"/>
              <a:ext cx="990600" cy="9144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ALAZAN4 EQUI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5" name="Oval 74"/>
            <p:cNvSpPr/>
            <p:nvPr/>
          </p:nvSpPr>
          <p:spPr>
            <a:xfrm>
              <a:off x="7391400" y="1676400"/>
              <a:ext cx="990600" cy="9144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LON_HILLEQUI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76" name="Straight Connector 75"/>
            <p:cNvCxnSpPr/>
            <p:nvPr/>
          </p:nvCxnSpPr>
          <p:spPr>
            <a:xfrm>
              <a:off x="7162800" y="3048000"/>
              <a:ext cx="228600" cy="0"/>
            </a:xfrm>
            <a:prstGeom prst="line">
              <a:avLst/>
            </a:prstGeom>
            <a:noFill/>
            <a:ln w="381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77" name="Straight Connector 76"/>
            <p:cNvCxnSpPr/>
            <p:nvPr/>
          </p:nvCxnSpPr>
          <p:spPr>
            <a:xfrm>
              <a:off x="7162800" y="2133600"/>
              <a:ext cx="228600" cy="0"/>
            </a:xfrm>
            <a:prstGeom prst="line">
              <a:avLst/>
            </a:prstGeom>
            <a:noFill/>
            <a:ln w="381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sp>
          <p:nvSpPr>
            <p:cNvPr id="78" name="Rounded Rectangle 77"/>
            <p:cNvSpPr/>
            <p:nvPr/>
          </p:nvSpPr>
          <p:spPr>
            <a:xfrm>
              <a:off x="3657600" y="1752600"/>
              <a:ext cx="1752600" cy="1219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South Texas System 2 Network, SVCs, detailed load</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Rounded Rectangle 78"/>
            <p:cNvSpPr/>
            <p:nvPr/>
          </p:nvSpPr>
          <p:spPr>
            <a:xfrm>
              <a:off x="3657600" y="3429000"/>
              <a:ext cx="1752600" cy="9144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ea typeface="+mn-ea"/>
                  <a:cs typeface="+mn-cs"/>
                </a:rPr>
                <a:t>South Texas System 3 Network, SVCs, detailed load</a:t>
              </a:r>
            </a:p>
          </p:txBody>
        </p:sp>
        <p:cxnSp>
          <p:nvCxnSpPr>
            <p:cNvPr id="80" name="Straight Connector 79"/>
            <p:cNvCxnSpPr/>
            <p:nvPr/>
          </p:nvCxnSpPr>
          <p:spPr>
            <a:xfrm>
              <a:off x="5410200" y="2286000"/>
              <a:ext cx="5334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1" name="Straight Connector 80"/>
            <p:cNvCxnSpPr/>
            <p:nvPr/>
          </p:nvCxnSpPr>
          <p:spPr>
            <a:xfrm>
              <a:off x="5410200" y="2133600"/>
              <a:ext cx="5334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2" name="Straight Connector 81"/>
            <p:cNvCxnSpPr/>
            <p:nvPr/>
          </p:nvCxnSpPr>
          <p:spPr>
            <a:xfrm>
              <a:off x="5410200" y="2438400"/>
              <a:ext cx="5334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3" name="Straight Connector 82"/>
            <p:cNvCxnSpPr/>
            <p:nvPr/>
          </p:nvCxnSpPr>
          <p:spPr>
            <a:xfrm>
              <a:off x="5410200" y="2590800"/>
              <a:ext cx="5334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4" name="Straight Connector 83"/>
            <p:cNvCxnSpPr/>
            <p:nvPr/>
          </p:nvCxnSpPr>
          <p:spPr>
            <a:xfrm>
              <a:off x="5410200" y="3810000"/>
              <a:ext cx="5334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5" name="Straight Connector 84"/>
            <p:cNvCxnSpPr/>
            <p:nvPr/>
          </p:nvCxnSpPr>
          <p:spPr>
            <a:xfrm>
              <a:off x="5410200" y="3962400"/>
              <a:ext cx="5334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6" name="Straight Connector 85"/>
            <p:cNvCxnSpPr/>
            <p:nvPr/>
          </p:nvCxnSpPr>
          <p:spPr>
            <a:xfrm flipV="1">
              <a:off x="48768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7" name="Straight Connector 86"/>
            <p:cNvCxnSpPr/>
            <p:nvPr/>
          </p:nvCxnSpPr>
          <p:spPr>
            <a:xfrm flipV="1">
              <a:off x="47244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8" name="Straight Connector 87"/>
            <p:cNvCxnSpPr/>
            <p:nvPr/>
          </p:nvCxnSpPr>
          <p:spPr>
            <a:xfrm flipV="1">
              <a:off x="45720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89" name="Straight Connector 88"/>
            <p:cNvCxnSpPr/>
            <p:nvPr/>
          </p:nvCxnSpPr>
          <p:spPr>
            <a:xfrm flipV="1">
              <a:off x="44196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0" name="Straight Connector 89"/>
            <p:cNvCxnSpPr/>
            <p:nvPr/>
          </p:nvCxnSpPr>
          <p:spPr>
            <a:xfrm flipV="1">
              <a:off x="42672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1" name="Straight Connector 90"/>
            <p:cNvCxnSpPr/>
            <p:nvPr/>
          </p:nvCxnSpPr>
          <p:spPr>
            <a:xfrm flipV="1">
              <a:off x="41148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2" name="Straight Connector 91"/>
            <p:cNvCxnSpPr/>
            <p:nvPr/>
          </p:nvCxnSpPr>
          <p:spPr>
            <a:xfrm flipV="1">
              <a:off x="3962400" y="2971800"/>
              <a:ext cx="0" cy="4572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sp>
          <p:nvSpPr>
            <p:cNvPr id="93" name="Rounded Rectangle 92"/>
            <p:cNvSpPr/>
            <p:nvPr/>
          </p:nvSpPr>
          <p:spPr>
            <a:xfrm>
              <a:off x="2057400" y="3505200"/>
              <a:ext cx="762000" cy="381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LV1A</a:t>
              </a:r>
            </a:p>
          </p:txBody>
        </p:sp>
        <p:cxnSp>
          <p:nvCxnSpPr>
            <p:cNvPr id="94" name="Straight Connector 93"/>
            <p:cNvCxnSpPr/>
            <p:nvPr/>
          </p:nvCxnSpPr>
          <p:spPr>
            <a:xfrm flipV="1">
              <a:off x="6705600" y="4419600"/>
              <a:ext cx="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5" name="Straight Connector 94"/>
            <p:cNvCxnSpPr/>
            <p:nvPr/>
          </p:nvCxnSpPr>
          <p:spPr>
            <a:xfrm flipV="1">
              <a:off x="6477000" y="4419600"/>
              <a:ext cx="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6" name="Straight Connector 95"/>
            <p:cNvCxnSpPr>
              <a:endCxn id="120" idx="3"/>
            </p:cNvCxnSpPr>
            <p:nvPr/>
          </p:nvCxnSpPr>
          <p:spPr>
            <a:xfrm flipH="1" flipV="1">
              <a:off x="2819400" y="1638300"/>
              <a:ext cx="838200" cy="19431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7" name="Straight Connector 96"/>
            <p:cNvCxnSpPr/>
            <p:nvPr/>
          </p:nvCxnSpPr>
          <p:spPr>
            <a:xfrm flipV="1">
              <a:off x="6629400" y="1143000"/>
              <a:ext cx="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8" name="Straight Connector 97"/>
            <p:cNvCxnSpPr>
              <a:stCxn id="125" idx="0"/>
            </p:cNvCxnSpPr>
            <p:nvPr/>
          </p:nvCxnSpPr>
          <p:spPr>
            <a:xfrm flipV="1">
              <a:off x="5676900" y="4419600"/>
              <a:ext cx="49530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99" name="Straight Connector 98"/>
            <p:cNvCxnSpPr>
              <a:stCxn id="127" idx="0"/>
            </p:cNvCxnSpPr>
            <p:nvPr/>
          </p:nvCxnSpPr>
          <p:spPr>
            <a:xfrm flipV="1">
              <a:off x="2705100" y="2895600"/>
              <a:ext cx="1028700" cy="2057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0" name="Straight Connector 99"/>
            <p:cNvCxnSpPr/>
            <p:nvPr/>
          </p:nvCxnSpPr>
          <p:spPr>
            <a:xfrm flipH="1">
              <a:off x="2819400" y="3733800"/>
              <a:ext cx="8382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1" name="Straight Connector 100"/>
            <p:cNvCxnSpPr/>
            <p:nvPr/>
          </p:nvCxnSpPr>
          <p:spPr>
            <a:xfrm flipH="1">
              <a:off x="2819400" y="4114800"/>
              <a:ext cx="8382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2" name="Straight Connector 101"/>
            <p:cNvCxnSpPr/>
            <p:nvPr/>
          </p:nvCxnSpPr>
          <p:spPr>
            <a:xfrm flipH="1">
              <a:off x="2819400" y="2209800"/>
              <a:ext cx="8382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3" name="Straight Connector 102"/>
            <p:cNvCxnSpPr/>
            <p:nvPr/>
          </p:nvCxnSpPr>
          <p:spPr>
            <a:xfrm flipH="1">
              <a:off x="2819400" y="2667000"/>
              <a:ext cx="838200" cy="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4" name="Straight Connector 103"/>
            <p:cNvCxnSpPr>
              <a:stCxn id="109" idx="0"/>
              <a:endCxn id="117" idx="2"/>
            </p:cNvCxnSpPr>
            <p:nvPr/>
          </p:nvCxnSpPr>
          <p:spPr>
            <a:xfrm flipH="1" flipV="1">
              <a:off x="5981700" y="1143000"/>
              <a:ext cx="57150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5" name="Straight Connector 104"/>
            <p:cNvCxnSpPr>
              <a:endCxn id="124" idx="2"/>
            </p:cNvCxnSpPr>
            <p:nvPr/>
          </p:nvCxnSpPr>
          <p:spPr>
            <a:xfrm flipH="1" flipV="1">
              <a:off x="5372100" y="1143000"/>
              <a:ext cx="876300" cy="5334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6" name="Straight Connector 105"/>
            <p:cNvCxnSpPr/>
            <p:nvPr/>
          </p:nvCxnSpPr>
          <p:spPr>
            <a:xfrm flipV="1">
              <a:off x="2971800" y="4267200"/>
              <a:ext cx="685800" cy="6858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7" name="Straight Connector 106"/>
            <p:cNvCxnSpPr>
              <a:stCxn id="120" idx="0"/>
            </p:cNvCxnSpPr>
            <p:nvPr/>
          </p:nvCxnSpPr>
          <p:spPr>
            <a:xfrm flipV="1">
              <a:off x="2438400" y="1143000"/>
              <a:ext cx="152400" cy="3048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cxnSp>
          <p:nvCxnSpPr>
            <p:cNvPr id="108" name="Straight Connector 107"/>
            <p:cNvCxnSpPr/>
            <p:nvPr/>
          </p:nvCxnSpPr>
          <p:spPr>
            <a:xfrm flipH="1" flipV="1">
              <a:off x="3429000" y="1066800"/>
              <a:ext cx="2514600" cy="800100"/>
            </a:xfrm>
            <a:prstGeom prst="line">
              <a:avLst/>
            </a:prstGeom>
            <a:noFill/>
            <a:ln w="38100" cap="flat" cmpd="sng" algn="ctr">
              <a:solidFill>
                <a:srgbClr val="F79646"/>
              </a:solidFill>
              <a:prstDash val="solid"/>
              <a:headEnd type="triangle"/>
              <a:tailEnd type="triangle"/>
            </a:ln>
            <a:effectLst>
              <a:outerShdw blurRad="40000" dist="23000" dir="5400000" rotWithShape="0">
                <a:srgbClr val="000000">
                  <a:alpha val="35000"/>
                </a:srgbClr>
              </a:outerShdw>
            </a:effectLst>
          </p:spPr>
        </p:cxnSp>
      </p:grpSp>
    </p:spTree>
    <p:extLst>
      <p:ext uri="{BB962C8B-B14F-4D97-AF65-F5344CB8AC3E}">
        <p14:creationId xmlns:p14="http://schemas.microsoft.com/office/powerpoint/2010/main" val="298127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2"/>
          <a:srcRect l="2218"/>
          <a:stretch/>
        </p:blipFill>
        <p:spPr>
          <a:xfrm>
            <a:off x="7479393" y="4948055"/>
            <a:ext cx="1639207" cy="1685925"/>
          </a:xfrm>
          <a:prstGeom prst="rect">
            <a:avLst/>
          </a:prstGeom>
        </p:spPr>
      </p:pic>
      <p:sp>
        <p:nvSpPr>
          <p:cNvPr id="2" name="Title 1"/>
          <p:cNvSpPr>
            <a:spLocks noGrp="1"/>
          </p:cNvSpPr>
          <p:nvPr>
            <p:ph type="title"/>
          </p:nvPr>
        </p:nvSpPr>
        <p:spPr>
          <a:xfrm>
            <a:off x="457200" y="914400"/>
            <a:ext cx="8229600" cy="762000"/>
          </a:xfrm>
        </p:spPr>
        <p:txBody>
          <a:bodyPr>
            <a:noAutofit/>
          </a:bodyPr>
          <a:lstStyle/>
          <a:p>
            <a:r>
              <a:rPr lang="en-US" sz="4000" dirty="0" smtClean="0"/>
              <a:t>Background – SCR Metric limitations</a:t>
            </a:r>
            <a:endParaRPr lang="en-US" sz="4000" dirty="0"/>
          </a:p>
        </p:txBody>
      </p:sp>
      <p:sp>
        <p:nvSpPr>
          <p:cNvPr id="3" name="Content Placeholder 2"/>
          <p:cNvSpPr>
            <a:spLocks noGrp="1"/>
          </p:cNvSpPr>
          <p:nvPr>
            <p:ph idx="1"/>
          </p:nvPr>
        </p:nvSpPr>
        <p:spPr/>
        <p:txBody>
          <a:bodyPr/>
          <a:lstStyle/>
          <a:p>
            <a:r>
              <a:rPr lang="en-US" dirty="0"/>
              <a:t>Doesn’t account for load</a:t>
            </a:r>
          </a:p>
          <a:p>
            <a:r>
              <a:rPr lang="en-US" dirty="0"/>
              <a:t>Can be misleading if there are multiple wind plants sharing system strength (Credit </a:t>
            </a:r>
            <a:r>
              <a:rPr lang="en-US" dirty="0" err="1"/>
              <a:t>Cigre</a:t>
            </a:r>
            <a:r>
              <a:rPr lang="en-US" dirty="0"/>
              <a:t>/AEMO)</a:t>
            </a:r>
          </a:p>
        </p:txBody>
      </p:sp>
      <p:sp>
        <p:nvSpPr>
          <p:cNvPr id="5" name="Slide Number Placeholder 4"/>
          <p:cNvSpPr>
            <a:spLocks noGrp="1"/>
          </p:cNvSpPr>
          <p:nvPr>
            <p:ph type="sldNum" sz="quarter" idx="12"/>
          </p:nvPr>
        </p:nvSpPr>
        <p:spPr/>
        <p:txBody>
          <a:bodyPr/>
          <a:lstStyle/>
          <a:p>
            <a:fld id="{BB73CBD4-738A-492D-8920-6F67EE0BEB04}" type="slidenum">
              <a:rPr lang="en-US" smtClean="0"/>
              <a:pPr/>
              <a:t>11</a:t>
            </a:fld>
            <a:endParaRPr lang="en-US" dirty="0"/>
          </a:p>
        </p:txBody>
      </p:sp>
      <p:grpSp>
        <p:nvGrpSpPr>
          <p:cNvPr id="7" name="Group 4"/>
          <p:cNvGrpSpPr>
            <a:grpSpLocks noChangeAspect="1"/>
          </p:cNvGrpSpPr>
          <p:nvPr/>
        </p:nvGrpSpPr>
        <p:grpSpPr bwMode="auto">
          <a:xfrm>
            <a:off x="1165411" y="3277663"/>
            <a:ext cx="1711621" cy="2390713"/>
            <a:chOff x="785" y="754"/>
            <a:chExt cx="1787" cy="2496"/>
          </a:xfrm>
        </p:grpSpPr>
        <p:sp>
          <p:nvSpPr>
            <p:cNvPr id="8" name="AutoShape 3"/>
            <p:cNvSpPr>
              <a:spLocks noChangeAspect="1" noChangeArrowheads="1" noTextEdit="1"/>
            </p:cNvSpPr>
            <p:nvPr/>
          </p:nvSpPr>
          <p:spPr bwMode="auto">
            <a:xfrm>
              <a:off x="785" y="754"/>
              <a:ext cx="1787"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9" name="Oval 5"/>
            <p:cNvSpPr>
              <a:spLocks noChangeArrowheads="1"/>
            </p:cNvSpPr>
            <p:nvPr/>
          </p:nvSpPr>
          <p:spPr bwMode="auto">
            <a:xfrm>
              <a:off x="1884" y="2052"/>
              <a:ext cx="286" cy="285"/>
            </a:xfrm>
            <a:prstGeom prst="ellipse">
              <a:avLst/>
            </a:prstGeom>
            <a:solidFill>
              <a:srgbClr val="FFFFFF"/>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0" name="Oval 6"/>
            <p:cNvSpPr>
              <a:spLocks noChangeArrowheads="1"/>
            </p:cNvSpPr>
            <p:nvPr/>
          </p:nvSpPr>
          <p:spPr bwMode="auto">
            <a:xfrm>
              <a:off x="1884" y="2052"/>
              <a:ext cx="286" cy="285"/>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11" name="Line 7"/>
            <p:cNvSpPr>
              <a:spLocks noChangeShapeType="1"/>
            </p:cNvSpPr>
            <p:nvPr/>
          </p:nvSpPr>
          <p:spPr bwMode="auto">
            <a:xfrm>
              <a:off x="1770" y="2195"/>
              <a:ext cx="114" cy="0"/>
            </a:xfrm>
            <a:prstGeom prst="line">
              <a:avLst/>
            </a:prstGeom>
            <a:noFill/>
            <a:ln w="555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12" name="Line 8"/>
            <p:cNvSpPr>
              <a:spLocks noChangeShapeType="1"/>
            </p:cNvSpPr>
            <p:nvPr/>
          </p:nvSpPr>
          <p:spPr bwMode="auto">
            <a:xfrm>
              <a:off x="2024" y="2196"/>
              <a:ext cx="0" cy="11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13" name="Freeform 9"/>
            <p:cNvSpPr>
              <a:spLocks/>
            </p:cNvSpPr>
            <p:nvPr/>
          </p:nvSpPr>
          <p:spPr bwMode="auto">
            <a:xfrm>
              <a:off x="2005" y="2173"/>
              <a:ext cx="37" cy="36"/>
            </a:xfrm>
            <a:custGeom>
              <a:avLst/>
              <a:gdLst>
                <a:gd name="T0" fmla="*/ 43 w 49"/>
                <a:gd name="T1" fmla="*/ 35 h 48"/>
                <a:gd name="T2" fmla="*/ 35 w 49"/>
                <a:gd name="T3" fmla="*/ 6 h 48"/>
                <a:gd name="T4" fmla="*/ 6 w 49"/>
                <a:gd name="T5" fmla="*/ 13 h 48"/>
                <a:gd name="T6" fmla="*/ 14 w 49"/>
                <a:gd name="T7" fmla="*/ 42 h 48"/>
                <a:gd name="T8" fmla="*/ 43 w 49"/>
                <a:gd name="T9" fmla="*/ 35 h 48"/>
              </a:gdLst>
              <a:ahLst/>
              <a:cxnLst>
                <a:cxn ang="0">
                  <a:pos x="T0" y="T1"/>
                </a:cxn>
                <a:cxn ang="0">
                  <a:pos x="T2" y="T3"/>
                </a:cxn>
                <a:cxn ang="0">
                  <a:pos x="T4" y="T5"/>
                </a:cxn>
                <a:cxn ang="0">
                  <a:pos x="T6" y="T7"/>
                </a:cxn>
                <a:cxn ang="0">
                  <a:pos x="T8" y="T9"/>
                </a:cxn>
              </a:cxnLst>
              <a:rect l="0" t="0" r="r" b="b"/>
              <a:pathLst>
                <a:path w="49" h="48">
                  <a:moveTo>
                    <a:pt x="43" y="35"/>
                  </a:moveTo>
                  <a:cubicBezTo>
                    <a:pt x="49" y="25"/>
                    <a:pt x="45" y="12"/>
                    <a:pt x="35" y="6"/>
                  </a:cubicBezTo>
                  <a:cubicBezTo>
                    <a:pt x="25" y="0"/>
                    <a:pt x="12" y="3"/>
                    <a:pt x="6" y="13"/>
                  </a:cubicBezTo>
                  <a:cubicBezTo>
                    <a:pt x="0" y="24"/>
                    <a:pt x="4" y="37"/>
                    <a:pt x="14" y="42"/>
                  </a:cubicBezTo>
                  <a:cubicBezTo>
                    <a:pt x="24" y="48"/>
                    <a:pt x="37" y="45"/>
                    <a:pt x="43" y="35"/>
                  </a:cubicBezTo>
                </a:path>
              </a:pathLst>
            </a:custGeom>
            <a:solidFill>
              <a:srgbClr val="000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4" name="Freeform 10"/>
            <p:cNvSpPr>
              <a:spLocks/>
            </p:cNvSpPr>
            <p:nvPr/>
          </p:nvSpPr>
          <p:spPr bwMode="auto">
            <a:xfrm>
              <a:off x="2005" y="2173"/>
              <a:ext cx="37" cy="36"/>
            </a:xfrm>
            <a:custGeom>
              <a:avLst/>
              <a:gdLst>
                <a:gd name="T0" fmla="*/ 33 w 37"/>
                <a:gd name="T1" fmla="*/ 26 h 36"/>
                <a:gd name="T2" fmla="*/ 27 w 37"/>
                <a:gd name="T3" fmla="*/ 4 h 36"/>
                <a:gd name="T4" fmla="*/ 5 w 37"/>
                <a:gd name="T5" fmla="*/ 10 h 36"/>
                <a:gd name="T6" fmla="*/ 11 w 37"/>
                <a:gd name="T7" fmla="*/ 32 h 36"/>
                <a:gd name="T8" fmla="*/ 33 w 37"/>
                <a:gd name="T9" fmla="*/ 26 h 36"/>
              </a:gdLst>
              <a:ahLst/>
              <a:cxnLst>
                <a:cxn ang="0">
                  <a:pos x="T0" y="T1"/>
                </a:cxn>
                <a:cxn ang="0">
                  <a:pos x="T2" y="T3"/>
                </a:cxn>
                <a:cxn ang="0">
                  <a:pos x="T4" y="T5"/>
                </a:cxn>
                <a:cxn ang="0">
                  <a:pos x="T6" y="T7"/>
                </a:cxn>
                <a:cxn ang="0">
                  <a:pos x="T8" y="T9"/>
                </a:cxn>
              </a:cxnLst>
              <a:rect l="0" t="0" r="r" b="b"/>
              <a:pathLst>
                <a:path w="37" h="36">
                  <a:moveTo>
                    <a:pt x="33" y="26"/>
                  </a:moveTo>
                  <a:cubicBezTo>
                    <a:pt x="37" y="19"/>
                    <a:pt x="34" y="9"/>
                    <a:pt x="27" y="4"/>
                  </a:cubicBezTo>
                  <a:cubicBezTo>
                    <a:pt x="19" y="0"/>
                    <a:pt x="9" y="2"/>
                    <a:pt x="5" y="10"/>
                  </a:cubicBezTo>
                  <a:cubicBezTo>
                    <a:pt x="0" y="18"/>
                    <a:pt x="3" y="28"/>
                    <a:pt x="11" y="32"/>
                  </a:cubicBezTo>
                  <a:cubicBezTo>
                    <a:pt x="18" y="36"/>
                    <a:pt x="28" y="34"/>
                    <a:pt x="33" y="26"/>
                  </a:cubicBez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15" name="Freeform 11"/>
            <p:cNvSpPr>
              <a:spLocks/>
            </p:cNvSpPr>
            <p:nvPr/>
          </p:nvSpPr>
          <p:spPr bwMode="auto">
            <a:xfrm>
              <a:off x="2025" y="2080"/>
              <a:ext cx="65" cy="104"/>
            </a:xfrm>
            <a:custGeom>
              <a:avLst/>
              <a:gdLst>
                <a:gd name="T0" fmla="*/ 54 w 87"/>
                <a:gd name="T1" fmla="*/ 75 h 137"/>
                <a:gd name="T2" fmla="*/ 82 w 87"/>
                <a:gd name="T3" fmla="*/ 3 h 137"/>
                <a:gd name="T4" fmla="*/ 33 w 87"/>
                <a:gd name="T5" fmla="*/ 62 h 137"/>
                <a:gd name="T6" fmla="*/ 6 w 87"/>
                <a:gd name="T7" fmla="*/ 134 h 137"/>
                <a:gd name="T8" fmla="*/ 54 w 87"/>
                <a:gd name="T9" fmla="*/ 75 h 137"/>
              </a:gdLst>
              <a:ahLst/>
              <a:cxnLst>
                <a:cxn ang="0">
                  <a:pos x="T0" y="T1"/>
                </a:cxn>
                <a:cxn ang="0">
                  <a:pos x="T2" y="T3"/>
                </a:cxn>
                <a:cxn ang="0">
                  <a:pos x="T4" y="T5"/>
                </a:cxn>
                <a:cxn ang="0">
                  <a:pos x="T6" y="T7"/>
                </a:cxn>
                <a:cxn ang="0">
                  <a:pos x="T8" y="T9"/>
                </a:cxn>
              </a:cxnLst>
              <a:rect l="0" t="0" r="r" b="b"/>
              <a:pathLst>
                <a:path w="87" h="137">
                  <a:moveTo>
                    <a:pt x="54" y="75"/>
                  </a:moveTo>
                  <a:cubicBezTo>
                    <a:pt x="75" y="38"/>
                    <a:pt x="87" y="6"/>
                    <a:pt x="82" y="3"/>
                  </a:cubicBezTo>
                  <a:cubicBezTo>
                    <a:pt x="76" y="0"/>
                    <a:pt x="54" y="26"/>
                    <a:pt x="33" y="62"/>
                  </a:cubicBezTo>
                  <a:cubicBezTo>
                    <a:pt x="12" y="99"/>
                    <a:pt x="0" y="131"/>
                    <a:pt x="6" y="134"/>
                  </a:cubicBezTo>
                  <a:cubicBezTo>
                    <a:pt x="12" y="137"/>
                    <a:pt x="33" y="111"/>
                    <a:pt x="54" y="75"/>
                  </a:cubicBezTo>
                </a:path>
              </a:pathLst>
            </a:custGeom>
            <a:solidFill>
              <a:srgbClr val="000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6" name="Freeform 12"/>
            <p:cNvSpPr>
              <a:spLocks/>
            </p:cNvSpPr>
            <p:nvPr/>
          </p:nvSpPr>
          <p:spPr bwMode="auto">
            <a:xfrm>
              <a:off x="2025" y="2080"/>
              <a:ext cx="65" cy="104"/>
            </a:xfrm>
            <a:custGeom>
              <a:avLst/>
              <a:gdLst>
                <a:gd name="T0" fmla="*/ 41 w 65"/>
                <a:gd name="T1" fmla="*/ 57 h 104"/>
                <a:gd name="T2" fmla="*/ 62 w 65"/>
                <a:gd name="T3" fmla="*/ 3 h 104"/>
                <a:gd name="T4" fmla="*/ 25 w 65"/>
                <a:gd name="T5" fmla="*/ 47 h 104"/>
                <a:gd name="T6" fmla="*/ 4 w 65"/>
                <a:gd name="T7" fmla="*/ 101 h 104"/>
                <a:gd name="T8" fmla="*/ 41 w 65"/>
                <a:gd name="T9" fmla="*/ 57 h 104"/>
              </a:gdLst>
              <a:ahLst/>
              <a:cxnLst>
                <a:cxn ang="0">
                  <a:pos x="T0" y="T1"/>
                </a:cxn>
                <a:cxn ang="0">
                  <a:pos x="T2" y="T3"/>
                </a:cxn>
                <a:cxn ang="0">
                  <a:pos x="T4" y="T5"/>
                </a:cxn>
                <a:cxn ang="0">
                  <a:pos x="T6" y="T7"/>
                </a:cxn>
                <a:cxn ang="0">
                  <a:pos x="T8" y="T9"/>
                </a:cxn>
              </a:cxnLst>
              <a:rect l="0" t="0" r="r" b="b"/>
              <a:pathLst>
                <a:path w="65" h="104">
                  <a:moveTo>
                    <a:pt x="41" y="57"/>
                  </a:moveTo>
                  <a:cubicBezTo>
                    <a:pt x="56" y="29"/>
                    <a:pt x="65" y="5"/>
                    <a:pt x="62" y="3"/>
                  </a:cubicBezTo>
                  <a:cubicBezTo>
                    <a:pt x="57" y="0"/>
                    <a:pt x="41" y="20"/>
                    <a:pt x="25" y="47"/>
                  </a:cubicBezTo>
                  <a:cubicBezTo>
                    <a:pt x="9" y="75"/>
                    <a:pt x="0" y="99"/>
                    <a:pt x="4" y="101"/>
                  </a:cubicBezTo>
                  <a:cubicBezTo>
                    <a:pt x="9" y="104"/>
                    <a:pt x="25" y="84"/>
                    <a:pt x="41" y="57"/>
                  </a:cubicBez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17" name="Oval 13"/>
            <p:cNvSpPr>
              <a:spLocks noChangeArrowheads="1"/>
            </p:cNvSpPr>
            <p:nvPr/>
          </p:nvSpPr>
          <p:spPr bwMode="auto">
            <a:xfrm>
              <a:off x="1897" y="2186"/>
              <a:ext cx="113" cy="18"/>
            </a:xfrm>
            <a:prstGeom prst="ellipse">
              <a:avLst/>
            </a:prstGeom>
            <a:solidFill>
              <a:srgbClr val="000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8" name="Oval 14"/>
            <p:cNvSpPr>
              <a:spLocks noChangeArrowheads="1"/>
            </p:cNvSpPr>
            <p:nvPr/>
          </p:nvSpPr>
          <p:spPr bwMode="auto">
            <a:xfrm>
              <a:off x="1896" y="2186"/>
              <a:ext cx="114" cy="18"/>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19" name="Freeform 15"/>
            <p:cNvSpPr>
              <a:spLocks/>
            </p:cNvSpPr>
            <p:nvPr/>
          </p:nvSpPr>
          <p:spPr bwMode="auto">
            <a:xfrm>
              <a:off x="2023" y="2200"/>
              <a:ext cx="66" cy="104"/>
            </a:xfrm>
            <a:custGeom>
              <a:avLst/>
              <a:gdLst>
                <a:gd name="T0" fmla="*/ 33 w 87"/>
                <a:gd name="T1" fmla="*/ 75 h 138"/>
                <a:gd name="T2" fmla="*/ 81 w 87"/>
                <a:gd name="T3" fmla="*/ 134 h 138"/>
                <a:gd name="T4" fmla="*/ 54 w 87"/>
                <a:gd name="T5" fmla="*/ 63 h 138"/>
                <a:gd name="T6" fmla="*/ 6 w 87"/>
                <a:gd name="T7" fmla="*/ 3 h 138"/>
                <a:gd name="T8" fmla="*/ 33 w 87"/>
                <a:gd name="T9" fmla="*/ 75 h 138"/>
              </a:gdLst>
              <a:ahLst/>
              <a:cxnLst>
                <a:cxn ang="0">
                  <a:pos x="T0" y="T1"/>
                </a:cxn>
                <a:cxn ang="0">
                  <a:pos x="T2" y="T3"/>
                </a:cxn>
                <a:cxn ang="0">
                  <a:pos x="T4" y="T5"/>
                </a:cxn>
                <a:cxn ang="0">
                  <a:pos x="T6" y="T7"/>
                </a:cxn>
                <a:cxn ang="0">
                  <a:pos x="T8" y="T9"/>
                </a:cxn>
              </a:cxnLst>
              <a:rect l="0" t="0" r="r" b="b"/>
              <a:pathLst>
                <a:path w="87" h="138">
                  <a:moveTo>
                    <a:pt x="33" y="75"/>
                  </a:moveTo>
                  <a:cubicBezTo>
                    <a:pt x="54" y="111"/>
                    <a:pt x="76" y="138"/>
                    <a:pt x="81" y="134"/>
                  </a:cubicBezTo>
                  <a:cubicBezTo>
                    <a:pt x="87" y="131"/>
                    <a:pt x="75" y="99"/>
                    <a:pt x="54" y="63"/>
                  </a:cubicBezTo>
                  <a:cubicBezTo>
                    <a:pt x="33" y="27"/>
                    <a:pt x="12" y="0"/>
                    <a:pt x="6" y="3"/>
                  </a:cubicBezTo>
                  <a:cubicBezTo>
                    <a:pt x="0" y="7"/>
                    <a:pt x="12" y="39"/>
                    <a:pt x="33" y="75"/>
                  </a:cubicBezTo>
                </a:path>
              </a:pathLst>
            </a:custGeom>
            <a:solidFill>
              <a:srgbClr val="000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0" name="Freeform 16"/>
            <p:cNvSpPr>
              <a:spLocks/>
            </p:cNvSpPr>
            <p:nvPr/>
          </p:nvSpPr>
          <p:spPr bwMode="auto">
            <a:xfrm>
              <a:off x="2023" y="2200"/>
              <a:ext cx="66" cy="104"/>
            </a:xfrm>
            <a:custGeom>
              <a:avLst/>
              <a:gdLst>
                <a:gd name="T0" fmla="*/ 25 w 66"/>
                <a:gd name="T1" fmla="*/ 57 h 104"/>
                <a:gd name="T2" fmla="*/ 61 w 66"/>
                <a:gd name="T3" fmla="*/ 101 h 104"/>
                <a:gd name="T4" fmla="*/ 41 w 66"/>
                <a:gd name="T5" fmla="*/ 48 h 104"/>
                <a:gd name="T6" fmla="*/ 5 w 66"/>
                <a:gd name="T7" fmla="*/ 2 h 104"/>
                <a:gd name="T8" fmla="*/ 25 w 66"/>
                <a:gd name="T9" fmla="*/ 57 h 104"/>
              </a:gdLst>
              <a:ahLst/>
              <a:cxnLst>
                <a:cxn ang="0">
                  <a:pos x="T0" y="T1"/>
                </a:cxn>
                <a:cxn ang="0">
                  <a:pos x="T2" y="T3"/>
                </a:cxn>
                <a:cxn ang="0">
                  <a:pos x="T4" y="T5"/>
                </a:cxn>
                <a:cxn ang="0">
                  <a:pos x="T6" y="T7"/>
                </a:cxn>
                <a:cxn ang="0">
                  <a:pos x="T8" y="T9"/>
                </a:cxn>
              </a:cxnLst>
              <a:rect l="0" t="0" r="r" b="b"/>
              <a:pathLst>
                <a:path w="66" h="104">
                  <a:moveTo>
                    <a:pt x="25" y="57"/>
                  </a:moveTo>
                  <a:cubicBezTo>
                    <a:pt x="41" y="84"/>
                    <a:pt x="58" y="104"/>
                    <a:pt x="61" y="101"/>
                  </a:cubicBezTo>
                  <a:cubicBezTo>
                    <a:pt x="66" y="99"/>
                    <a:pt x="57" y="75"/>
                    <a:pt x="41" y="48"/>
                  </a:cubicBezTo>
                  <a:cubicBezTo>
                    <a:pt x="25" y="20"/>
                    <a:pt x="9" y="0"/>
                    <a:pt x="5" y="2"/>
                  </a:cubicBezTo>
                  <a:cubicBezTo>
                    <a:pt x="0" y="5"/>
                    <a:pt x="9" y="29"/>
                    <a:pt x="25" y="57"/>
                  </a:cubicBez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21" name="Line 17"/>
            <p:cNvSpPr>
              <a:spLocks noChangeShapeType="1"/>
            </p:cNvSpPr>
            <p:nvPr/>
          </p:nvSpPr>
          <p:spPr bwMode="auto">
            <a:xfrm flipH="1">
              <a:off x="1570" y="2195"/>
              <a:ext cx="200" cy="0"/>
            </a:xfrm>
            <a:prstGeom prst="line">
              <a:avLst/>
            </a:prstGeom>
            <a:noFill/>
            <a:ln w="555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22" name="Rectangle 18"/>
            <p:cNvSpPr>
              <a:spLocks noChangeArrowheads="1"/>
            </p:cNvSpPr>
            <p:nvPr/>
          </p:nvSpPr>
          <p:spPr bwMode="auto">
            <a:xfrm>
              <a:off x="2292" y="2081"/>
              <a:ext cx="1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a:solidFill>
                    <a:srgbClr val="000000"/>
                  </a:solidFill>
                </a:rPr>
                <a:t>WF</a:t>
              </a:r>
              <a:endParaRPr lang="en-US" altLang="en-US" sz="1350"/>
            </a:p>
          </p:txBody>
        </p:sp>
        <p:sp>
          <p:nvSpPr>
            <p:cNvPr id="23" name="Rectangle 19"/>
            <p:cNvSpPr>
              <a:spLocks noChangeArrowheads="1"/>
            </p:cNvSpPr>
            <p:nvPr/>
          </p:nvSpPr>
          <p:spPr bwMode="auto">
            <a:xfrm>
              <a:off x="2417" y="2081"/>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a:solidFill>
                    <a:srgbClr val="000000"/>
                  </a:solidFill>
                </a:rPr>
                <a:t>1</a:t>
              </a:r>
              <a:endParaRPr lang="en-US" altLang="en-US" sz="1350"/>
            </a:p>
          </p:txBody>
        </p:sp>
        <p:sp>
          <p:nvSpPr>
            <p:cNvPr id="24" name="Rectangle 20"/>
            <p:cNvSpPr>
              <a:spLocks noChangeArrowheads="1"/>
            </p:cNvSpPr>
            <p:nvPr/>
          </p:nvSpPr>
          <p:spPr bwMode="auto">
            <a:xfrm>
              <a:off x="2227" y="2177"/>
              <a:ext cx="1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a:solidFill>
                    <a:srgbClr val="000000"/>
                  </a:solidFill>
                </a:rPr>
                <a:t>100 </a:t>
              </a:r>
              <a:endParaRPr lang="en-US" altLang="en-US" sz="1350"/>
            </a:p>
          </p:txBody>
        </p:sp>
        <p:sp>
          <p:nvSpPr>
            <p:cNvPr id="25" name="Rectangle 21"/>
            <p:cNvSpPr>
              <a:spLocks noChangeArrowheads="1"/>
            </p:cNvSpPr>
            <p:nvPr/>
          </p:nvSpPr>
          <p:spPr bwMode="auto">
            <a:xfrm>
              <a:off x="2383" y="2177"/>
              <a:ext cx="1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a:solidFill>
                    <a:srgbClr val="000000"/>
                  </a:solidFill>
                </a:rPr>
                <a:t>MW</a:t>
              </a:r>
              <a:endParaRPr lang="en-US" altLang="en-US" sz="1350"/>
            </a:p>
          </p:txBody>
        </p:sp>
        <p:sp>
          <p:nvSpPr>
            <p:cNvPr id="26" name="Line 22"/>
            <p:cNvSpPr>
              <a:spLocks noChangeShapeType="1"/>
            </p:cNvSpPr>
            <p:nvPr/>
          </p:nvSpPr>
          <p:spPr bwMode="auto">
            <a:xfrm flipV="1">
              <a:off x="1567" y="796"/>
              <a:ext cx="0" cy="2453"/>
            </a:xfrm>
            <a:prstGeom prst="line">
              <a:avLst/>
            </a:prstGeom>
            <a:noFill/>
            <a:ln w="952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27" name="Oval 23"/>
            <p:cNvSpPr>
              <a:spLocks noChangeArrowheads="1"/>
            </p:cNvSpPr>
            <p:nvPr/>
          </p:nvSpPr>
          <p:spPr bwMode="auto">
            <a:xfrm>
              <a:off x="803" y="1713"/>
              <a:ext cx="285" cy="285"/>
            </a:xfrm>
            <a:prstGeom prst="ellipse">
              <a:avLst/>
            </a:prstGeom>
            <a:solidFill>
              <a:srgbClr val="FFFFFF"/>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28" name="Oval 24"/>
            <p:cNvSpPr>
              <a:spLocks noChangeArrowheads="1"/>
            </p:cNvSpPr>
            <p:nvPr/>
          </p:nvSpPr>
          <p:spPr bwMode="auto">
            <a:xfrm>
              <a:off x="803" y="1713"/>
              <a:ext cx="285" cy="285"/>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29" name="Freeform 25"/>
            <p:cNvSpPr>
              <a:spLocks/>
            </p:cNvSpPr>
            <p:nvPr/>
          </p:nvSpPr>
          <p:spPr bwMode="auto">
            <a:xfrm>
              <a:off x="851" y="1779"/>
              <a:ext cx="190" cy="136"/>
            </a:xfrm>
            <a:custGeom>
              <a:avLst/>
              <a:gdLst>
                <a:gd name="T0" fmla="*/ 190 w 190"/>
                <a:gd name="T1" fmla="*/ 73 h 136"/>
                <a:gd name="T2" fmla="*/ 174 w 190"/>
                <a:gd name="T3" fmla="*/ 33 h 136"/>
                <a:gd name="T4" fmla="*/ 158 w 190"/>
                <a:gd name="T5" fmla="*/ 9 h 136"/>
                <a:gd name="T6" fmla="*/ 142 w 190"/>
                <a:gd name="T7" fmla="*/ 0 h 136"/>
                <a:gd name="T8" fmla="*/ 126 w 190"/>
                <a:gd name="T9" fmla="*/ 7 h 136"/>
                <a:gd name="T10" fmla="*/ 110 w 190"/>
                <a:gd name="T11" fmla="*/ 28 h 136"/>
                <a:gd name="T12" fmla="*/ 77 w 190"/>
                <a:gd name="T13" fmla="*/ 105 h 136"/>
                <a:gd name="T14" fmla="*/ 61 w 190"/>
                <a:gd name="T15" fmla="*/ 128 h 136"/>
                <a:gd name="T16" fmla="*/ 45 w 190"/>
                <a:gd name="T17" fmla="*/ 136 h 136"/>
                <a:gd name="T18" fmla="*/ 30 w 190"/>
                <a:gd name="T19" fmla="*/ 130 h 136"/>
                <a:gd name="T20" fmla="*/ 15 w 190"/>
                <a:gd name="T21" fmla="*/ 109 h 136"/>
                <a:gd name="T22" fmla="*/ 0 w 190"/>
                <a:gd name="T23" fmla="*/ 7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136">
                  <a:moveTo>
                    <a:pt x="190" y="73"/>
                  </a:moveTo>
                  <a:lnTo>
                    <a:pt x="174" y="33"/>
                  </a:lnTo>
                  <a:lnTo>
                    <a:pt x="158" y="9"/>
                  </a:lnTo>
                  <a:lnTo>
                    <a:pt x="142" y="0"/>
                  </a:lnTo>
                  <a:lnTo>
                    <a:pt x="126" y="7"/>
                  </a:lnTo>
                  <a:lnTo>
                    <a:pt x="110" y="28"/>
                  </a:lnTo>
                  <a:lnTo>
                    <a:pt x="77" y="105"/>
                  </a:lnTo>
                  <a:lnTo>
                    <a:pt x="61" y="128"/>
                  </a:lnTo>
                  <a:lnTo>
                    <a:pt x="45" y="136"/>
                  </a:lnTo>
                  <a:lnTo>
                    <a:pt x="30" y="130"/>
                  </a:lnTo>
                  <a:lnTo>
                    <a:pt x="15" y="109"/>
                  </a:lnTo>
                  <a:lnTo>
                    <a:pt x="0" y="73"/>
                  </a:ln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30" name="Line 26"/>
            <p:cNvSpPr>
              <a:spLocks noChangeShapeType="1"/>
            </p:cNvSpPr>
            <p:nvPr/>
          </p:nvSpPr>
          <p:spPr bwMode="auto">
            <a:xfrm flipH="1">
              <a:off x="1088" y="1856"/>
              <a:ext cx="457" cy="0"/>
            </a:xfrm>
            <a:prstGeom prst="line">
              <a:avLst/>
            </a:prstGeom>
            <a:noFill/>
            <a:ln w="555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31" name="Line 27"/>
            <p:cNvSpPr>
              <a:spLocks noChangeShapeType="1"/>
            </p:cNvSpPr>
            <p:nvPr/>
          </p:nvSpPr>
          <p:spPr bwMode="auto">
            <a:xfrm>
              <a:off x="1695" y="1876"/>
              <a:ext cx="46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32" name="Freeform 28"/>
            <p:cNvSpPr>
              <a:spLocks/>
            </p:cNvSpPr>
            <p:nvPr/>
          </p:nvSpPr>
          <p:spPr bwMode="auto">
            <a:xfrm>
              <a:off x="1695" y="1844"/>
              <a:ext cx="32" cy="65"/>
            </a:xfrm>
            <a:custGeom>
              <a:avLst/>
              <a:gdLst>
                <a:gd name="T0" fmla="*/ 32 w 32"/>
                <a:gd name="T1" fmla="*/ 65 h 65"/>
                <a:gd name="T2" fmla="*/ 0 w 32"/>
                <a:gd name="T3" fmla="*/ 32 h 65"/>
                <a:gd name="T4" fmla="*/ 32 w 32"/>
                <a:gd name="T5" fmla="*/ 0 h 65"/>
              </a:gdLst>
              <a:ahLst/>
              <a:cxnLst>
                <a:cxn ang="0">
                  <a:pos x="T0" y="T1"/>
                </a:cxn>
                <a:cxn ang="0">
                  <a:pos x="T2" y="T3"/>
                </a:cxn>
                <a:cxn ang="0">
                  <a:pos x="T4" y="T5"/>
                </a:cxn>
              </a:cxnLst>
              <a:rect l="0" t="0" r="r" b="b"/>
              <a:pathLst>
                <a:path w="32" h="65">
                  <a:moveTo>
                    <a:pt x="32" y="65"/>
                  </a:moveTo>
                  <a:lnTo>
                    <a:pt x="0" y="32"/>
                  </a:lnTo>
                  <a:lnTo>
                    <a:pt x="32" y="0"/>
                  </a:ln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33" name="Rectangle 29"/>
            <p:cNvSpPr>
              <a:spLocks noChangeArrowheads="1"/>
            </p:cNvSpPr>
            <p:nvPr/>
          </p:nvSpPr>
          <p:spPr bwMode="auto">
            <a:xfrm>
              <a:off x="1727" y="1892"/>
              <a:ext cx="398" cy="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34" name="Rectangle 30"/>
            <p:cNvSpPr>
              <a:spLocks noChangeArrowheads="1"/>
            </p:cNvSpPr>
            <p:nvPr/>
          </p:nvSpPr>
          <p:spPr bwMode="auto">
            <a:xfrm>
              <a:off x="1733" y="1901"/>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100 </a:t>
              </a:r>
              <a:endParaRPr lang="en-US" altLang="en-US" sz="1350" dirty="0"/>
            </a:p>
          </p:txBody>
        </p:sp>
        <p:sp>
          <p:nvSpPr>
            <p:cNvPr id="35" name="Rectangle 31"/>
            <p:cNvSpPr>
              <a:spLocks noChangeArrowheads="1"/>
            </p:cNvSpPr>
            <p:nvPr/>
          </p:nvSpPr>
          <p:spPr bwMode="auto">
            <a:xfrm>
              <a:off x="1921" y="1901"/>
              <a:ext cx="21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MVA</a:t>
              </a:r>
              <a:endParaRPr lang="en-US" altLang="en-US" sz="1350"/>
            </a:p>
          </p:txBody>
        </p:sp>
        <p:sp>
          <p:nvSpPr>
            <p:cNvPr id="36" name="Line 32"/>
            <p:cNvSpPr>
              <a:spLocks noChangeShapeType="1"/>
            </p:cNvSpPr>
            <p:nvPr/>
          </p:nvSpPr>
          <p:spPr bwMode="auto">
            <a:xfrm>
              <a:off x="888" y="2049"/>
              <a:ext cx="584"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37" name="Freeform 33"/>
            <p:cNvSpPr>
              <a:spLocks/>
            </p:cNvSpPr>
            <p:nvPr/>
          </p:nvSpPr>
          <p:spPr bwMode="auto">
            <a:xfrm>
              <a:off x="1384" y="2006"/>
              <a:ext cx="88" cy="88"/>
            </a:xfrm>
            <a:custGeom>
              <a:avLst/>
              <a:gdLst>
                <a:gd name="T0" fmla="*/ 0 w 88"/>
                <a:gd name="T1" fmla="*/ 88 h 88"/>
                <a:gd name="T2" fmla="*/ 88 w 88"/>
                <a:gd name="T3" fmla="*/ 43 h 88"/>
                <a:gd name="T4" fmla="*/ 0 w 88"/>
                <a:gd name="T5" fmla="*/ 0 h 88"/>
              </a:gdLst>
              <a:ahLst/>
              <a:cxnLst>
                <a:cxn ang="0">
                  <a:pos x="T0" y="T1"/>
                </a:cxn>
                <a:cxn ang="0">
                  <a:pos x="T2" y="T3"/>
                </a:cxn>
                <a:cxn ang="0">
                  <a:pos x="T4" y="T5"/>
                </a:cxn>
              </a:cxnLst>
              <a:rect l="0" t="0" r="r" b="b"/>
              <a:pathLst>
                <a:path w="88" h="88">
                  <a:moveTo>
                    <a:pt x="0" y="88"/>
                  </a:moveTo>
                  <a:lnTo>
                    <a:pt x="88" y="43"/>
                  </a:lnTo>
                  <a:lnTo>
                    <a:pt x="0" y="0"/>
                  </a:ln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sp>
          <p:nvSpPr>
            <p:cNvPr id="38" name="Rectangle 34"/>
            <p:cNvSpPr>
              <a:spLocks noChangeArrowheads="1"/>
            </p:cNvSpPr>
            <p:nvPr/>
          </p:nvSpPr>
          <p:spPr bwMode="auto">
            <a:xfrm>
              <a:off x="982" y="2066"/>
              <a:ext cx="397" cy="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39" name="Rectangle 35"/>
            <p:cNvSpPr>
              <a:spLocks noChangeArrowheads="1"/>
            </p:cNvSpPr>
            <p:nvPr/>
          </p:nvSpPr>
          <p:spPr bwMode="auto">
            <a:xfrm>
              <a:off x="987" y="207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600 </a:t>
              </a:r>
              <a:endParaRPr lang="en-US" altLang="en-US" sz="1350"/>
            </a:p>
          </p:txBody>
        </p:sp>
        <p:sp>
          <p:nvSpPr>
            <p:cNvPr id="40" name="Rectangle 36"/>
            <p:cNvSpPr>
              <a:spLocks noChangeArrowheads="1"/>
            </p:cNvSpPr>
            <p:nvPr/>
          </p:nvSpPr>
          <p:spPr bwMode="auto">
            <a:xfrm>
              <a:off x="1175" y="2073"/>
              <a:ext cx="21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MVA</a:t>
              </a:r>
              <a:endParaRPr lang="en-US" altLang="en-US" sz="1350"/>
            </a:p>
          </p:txBody>
        </p:sp>
      </p:grpSp>
      <mc:AlternateContent xmlns:mc="http://schemas.openxmlformats.org/markup-compatibility/2006" xmlns:a14="http://schemas.microsoft.com/office/drawing/2010/main">
        <mc:Choice Requires="a14">
          <p:sp>
            <p:nvSpPr>
              <p:cNvPr id="41" name="Rectangle 40"/>
              <p:cNvSpPr/>
              <p:nvPr/>
            </p:nvSpPr>
            <p:spPr>
              <a:xfrm>
                <a:off x="674088" y="5577539"/>
                <a:ext cx="1795683"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a:latin typeface="Cambria Math" panose="02040503050406030204" pitchFamily="18" charset="0"/>
                            </a:rPr>
                            <m:t>60</m:t>
                          </m:r>
                          <m:r>
                            <a:rPr lang="en-US" b="0" i="1" smtClean="0">
                              <a:latin typeface="Cambria Math"/>
                            </a:rPr>
                            <m:t>0</m:t>
                          </m:r>
                        </m:num>
                        <m:den>
                          <m:r>
                            <a:rPr lang="en-AU">
                              <a:latin typeface="Cambria Math" panose="02040503050406030204" pitchFamily="18" charset="0"/>
                            </a:rPr>
                            <m:t>100</m:t>
                          </m:r>
                        </m:den>
                      </m:f>
                      <m:r>
                        <a:rPr lang="en-AU">
                          <a:latin typeface="Cambria Math" panose="02040503050406030204" pitchFamily="18" charset="0"/>
                        </a:rPr>
                        <m:t>=</m:t>
                      </m:r>
                      <m:r>
                        <m:rPr>
                          <m:sty m:val="p"/>
                        </m:rPr>
                        <a:rPr lang="en-US" b="0" i="0" smtClean="0">
                          <a:latin typeface="Cambria Math"/>
                        </a:rPr>
                        <m:t>SCR</m:t>
                      </m:r>
                      <m:r>
                        <a:rPr lang="en-US" b="0" i="0" smtClean="0">
                          <a:latin typeface="Cambria Math"/>
                        </a:rPr>
                        <m:t>= 6</m:t>
                      </m:r>
                    </m:oMath>
                  </m:oMathPara>
                </a14:m>
                <a:endParaRPr lang="en-AU" dirty="0"/>
              </a:p>
            </p:txBody>
          </p:sp>
        </mc:Choice>
        <mc:Fallback xmlns="">
          <p:sp>
            <p:nvSpPr>
              <p:cNvPr id="41" name="Rectangle 40"/>
              <p:cNvSpPr>
                <a:spLocks noRot="1" noChangeAspect="1" noMove="1" noResize="1" noEditPoints="1" noAdjustHandles="1" noChangeArrowheads="1" noChangeShapeType="1" noTextEdit="1"/>
              </p:cNvSpPr>
              <p:nvPr/>
            </p:nvSpPr>
            <p:spPr>
              <a:xfrm>
                <a:off x="674088" y="5577539"/>
                <a:ext cx="1795683" cy="612732"/>
              </a:xfrm>
              <a:prstGeom prst="rect">
                <a:avLst/>
              </a:prstGeom>
              <a:blipFill rotWithShape="1">
                <a:blip r:embed="rId3"/>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4"/>
          <a:stretch>
            <a:fillRect/>
          </a:stretch>
        </p:blipFill>
        <p:spPr>
          <a:xfrm>
            <a:off x="5403268" y="3309861"/>
            <a:ext cx="1538070" cy="2148161"/>
          </a:xfrm>
          <a:prstGeom prst="rect">
            <a:avLst/>
          </a:prstGeom>
        </p:spPr>
      </p:pic>
      <p:cxnSp>
        <p:nvCxnSpPr>
          <p:cNvPr id="43" name="Straight Connector 42"/>
          <p:cNvCxnSpPr/>
          <p:nvPr/>
        </p:nvCxnSpPr>
        <p:spPr>
          <a:xfrm>
            <a:off x="5210212" y="5791018"/>
            <a:ext cx="2181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02864" y="5437058"/>
            <a:ext cx="1906291" cy="369332"/>
          </a:xfrm>
          <a:prstGeom prst="rect">
            <a:avLst/>
          </a:prstGeom>
          <a:noFill/>
        </p:spPr>
        <p:txBody>
          <a:bodyPr wrap="none" rtlCol="0">
            <a:spAutoFit/>
          </a:bodyPr>
          <a:lstStyle/>
          <a:p>
            <a:r>
              <a:rPr lang="en-AU" dirty="0"/>
              <a:t>600+100+100+100</a:t>
            </a:r>
          </a:p>
        </p:txBody>
      </p:sp>
      <p:sp>
        <p:nvSpPr>
          <p:cNvPr id="45" name="TextBox 44"/>
          <p:cNvSpPr txBox="1"/>
          <p:nvPr/>
        </p:nvSpPr>
        <p:spPr>
          <a:xfrm>
            <a:off x="5887610" y="5753428"/>
            <a:ext cx="569387" cy="369332"/>
          </a:xfrm>
          <a:prstGeom prst="rect">
            <a:avLst/>
          </a:prstGeom>
          <a:noFill/>
        </p:spPr>
        <p:txBody>
          <a:bodyPr wrap="none" rtlCol="0">
            <a:spAutoFit/>
          </a:bodyPr>
          <a:lstStyle/>
          <a:p>
            <a:r>
              <a:rPr lang="en-AU" dirty="0"/>
              <a:t>100</a:t>
            </a:r>
          </a:p>
        </p:txBody>
      </p:sp>
      <p:sp>
        <p:nvSpPr>
          <p:cNvPr id="46" name="TextBox 45"/>
          <p:cNvSpPr txBox="1"/>
          <p:nvPr/>
        </p:nvSpPr>
        <p:spPr>
          <a:xfrm>
            <a:off x="3733800" y="5568762"/>
            <a:ext cx="2098576" cy="369332"/>
          </a:xfrm>
          <a:prstGeom prst="rect">
            <a:avLst/>
          </a:prstGeom>
          <a:noFill/>
        </p:spPr>
        <p:txBody>
          <a:bodyPr wrap="square" rtlCol="0">
            <a:spAutoFit/>
          </a:bodyPr>
          <a:lstStyle/>
          <a:p>
            <a:r>
              <a:rPr lang="en-AU" dirty="0"/>
              <a:t>WF1 SCR     =</a:t>
            </a:r>
          </a:p>
        </p:txBody>
      </p:sp>
      <p:sp>
        <p:nvSpPr>
          <p:cNvPr id="47" name="TextBox 46"/>
          <p:cNvSpPr txBox="1"/>
          <p:nvPr/>
        </p:nvSpPr>
        <p:spPr>
          <a:xfrm>
            <a:off x="7620000" y="5551686"/>
            <a:ext cx="1627290" cy="369332"/>
          </a:xfrm>
          <a:prstGeom prst="rect">
            <a:avLst/>
          </a:prstGeom>
          <a:noFill/>
        </p:spPr>
        <p:txBody>
          <a:bodyPr wrap="square" rtlCol="0">
            <a:spAutoFit/>
          </a:bodyPr>
          <a:lstStyle/>
          <a:p>
            <a:r>
              <a:rPr lang="en-AU" dirty="0"/>
              <a:t>=    9 ???</a:t>
            </a:r>
          </a:p>
        </p:txBody>
      </p:sp>
      <p:sp>
        <p:nvSpPr>
          <p:cNvPr id="48" name="TextBox 47"/>
          <p:cNvSpPr txBox="1"/>
          <p:nvPr/>
        </p:nvSpPr>
        <p:spPr>
          <a:xfrm>
            <a:off x="4038601" y="6449314"/>
            <a:ext cx="4202978" cy="369332"/>
          </a:xfrm>
          <a:prstGeom prst="rect">
            <a:avLst/>
          </a:prstGeom>
          <a:noFill/>
        </p:spPr>
        <p:txBody>
          <a:bodyPr wrap="square" rtlCol="0">
            <a:spAutoFit/>
          </a:bodyPr>
          <a:lstStyle/>
          <a:p>
            <a:r>
              <a:rPr lang="en-AU" dirty="0"/>
              <a:t>(</a:t>
            </a:r>
            <a:r>
              <a:rPr lang="en-AU" sz="1400" dirty="0"/>
              <a:t>The correct answer is </a:t>
            </a:r>
            <a:r>
              <a:rPr lang="en-AU" sz="1400" dirty="0" smtClean="0"/>
              <a:t>something like 1.5</a:t>
            </a:r>
            <a:r>
              <a:rPr lang="en-AU" sz="1400" dirty="0"/>
              <a:t>!</a:t>
            </a:r>
            <a:r>
              <a:rPr lang="en-AU" dirty="0"/>
              <a:t>)</a:t>
            </a:r>
          </a:p>
        </p:txBody>
      </p:sp>
    </p:spTree>
    <p:extLst>
      <p:ext uri="{BB962C8B-B14F-4D97-AF65-F5344CB8AC3E}">
        <p14:creationId xmlns:p14="http://schemas.microsoft.com/office/powerpoint/2010/main" val="12457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56488"/>
          </a:xfrm>
        </p:spPr>
        <p:txBody>
          <a:bodyPr>
            <a:normAutofit/>
          </a:bodyPr>
          <a:lstStyle/>
          <a:p>
            <a:r>
              <a:rPr lang="en-US" sz="4400" dirty="0" smtClean="0"/>
              <a:t>Background </a:t>
            </a:r>
            <a:r>
              <a:rPr lang="en-US" sz="4400" dirty="0"/>
              <a:t>– Weighted SCR (WSCR)</a:t>
            </a:r>
          </a:p>
        </p:txBody>
      </p:sp>
      <p:sp>
        <p:nvSpPr>
          <p:cNvPr id="5" name="Slide Number Placeholder 4"/>
          <p:cNvSpPr>
            <a:spLocks noGrp="1"/>
          </p:cNvSpPr>
          <p:nvPr>
            <p:ph type="sldNum" sz="quarter" idx="12"/>
          </p:nvPr>
        </p:nvSpPr>
        <p:spPr/>
        <p:txBody>
          <a:bodyPr/>
          <a:lstStyle/>
          <a:p>
            <a:fld id="{BB73CBD4-738A-492D-8920-6F67EE0BEB04}" type="slidenum">
              <a:rPr lang="en-US" smtClean="0"/>
              <a:pPr/>
              <a:t>12</a:t>
            </a:fld>
            <a:endParaRPr lang="en-US" dirty="0"/>
          </a:p>
        </p:txBody>
      </p:sp>
      <p:sp>
        <p:nvSpPr>
          <p:cNvPr id="8" name="Content Placeholder 7"/>
          <p:cNvSpPr>
            <a:spLocks noGrp="1"/>
          </p:cNvSpPr>
          <p:nvPr>
            <p:ph idx="1"/>
          </p:nvPr>
        </p:nvSpPr>
        <p:spPr/>
        <p:txBody>
          <a:bodyPr/>
          <a:lstStyle/>
          <a:p>
            <a:r>
              <a:rPr lang="en-US" dirty="0"/>
              <a:t>Allows consideration</a:t>
            </a:r>
            <a:br>
              <a:rPr lang="en-US" dirty="0"/>
            </a:br>
            <a:r>
              <a:rPr lang="en-US" dirty="0"/>
              <a:t>of nearby resources</a:t>
            </a:r>
            <a:br>
              <a:rPr lang="en-US" dirty="0"/>
            </a:br>
            <a:r>
              <a:rPr lang="en-US" dirty="0"/>
              <a:t>which share SCMVA</a:t>
            </a:r>
          </a:p>
          <a:p>
            <a:r>
              <a:rPr lang="en-US" dirty="0"/>
              <a:t>Neglects electrical </a:t>
            </a:r>
            <a:br>
              <a:rPr lang="en-US" dirty="0"/>
            </a:br>
            <a:r>
              <a:rPr lang="en-US" dirty="0"/>
              <a:t>separation</a:t>
            </a:r>
          </a:p>
          <a:p>
            <a:r>
              <a:rPr lang="en-US" dirty="0"/>
              <a:t>May misrepresent group </a:t>
            </a:r>
            <a:br>
              <a:rPr lang="en-US" dirty="0"/>
            </a:br>
            <a:r>
              <a:rPr lang="en-US" dirty="0"/>
              <a:t>strength if there are</a:t>
            </a:r>
            <a:br>
              <a:rPr lang="en-US" dirty="0"/>
            </a:br>
            <a:r>
              <a:rPr lang="en-US" dirty="0"/>
              <a:t>outliers</a:t>
            </a:r>
          </a:p>
          <a:p>
            <a:r>
              <a:rPr lang="en-US" dirty="0">
                <a:solidFill>
                  <a:srgbClr val="FF0000"/>
                </a:solidFill>
              </a:rPr>
              <a:t>Critically depends on where the study area boundaries are drawn!  </a:t>
            </a:r>
            <a:r>
              <a:rPr lang="en-US" dirty="0" smtClean="0">
                <a:solidFill>
                  <a:srgbClr val="FF0000"/>
                </a:solidFill>
              </a:rPr>
              <a:t>(and on load</a:t>
            </a:r>
            <a:r>
              <a:rPr lang="en-US" dirty="0">
                <a:solidFill>
                  <a:srgbClr val="FF0000"/>
                </a:solidFill>
              </a:rPr>
              <a:t>)</a:t>
            </a:r>
          </a:p>
          <a:p>
            <a:endParaRPr lang="en-US" dirty="0"/>
          </a:p>
          <a:p>
            <a:endParaRPr lang="en-US" dirty="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41710285"/>
              </p:ext>
            </p:extLst>
          </p:nvPr>
        </p:nvGraphicFramePr>
        <p:xfrm>
          <a:off x="4724400" y="2057400"/>
          <a:ext cx="3673475" cy="3014662"/>
        </p:xfrm>
        <a:graphic>
          <a:graphicData uri="http://schemas.openxmlformats.org/presentationml/2006/ole">
            <mc:AlternateContent xmlns:mc="http://schemas.openxmlformats.org/markup-compatibility/2006">
              <mc:Choice xmlns:v="urn:schemas-microsoft-com:vml" Requires="v">
                <p:oleObj spid="_x0000_s1086" name="Equation" r:id="rId3" imgW="2514600" imgH="2362200" progId="Equation.3">
                  <p:embed/>
                </p:oleObj>
              </mc:Choice>
              <mc:Fallback>
                <p:oleObj name="Equation" r:id="rId3" imgW="2514600" imgH="2362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3673475"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9268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Results…</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13</a:t>
            </a:fld>
            <a:endParaRPr lang="en-US" dirty="0"/>
          </a:p>
        </p:txBody>
      </p:sp>
    </p:spTree>
    <p:extLst>
      <p:ext uri="{BB962C8B-B14F-4D97-AF65-F5344CB8AC3E}">
        <p14:creationId xmlns:p14="http://schemas.microsoft.com/office/powerpoint/2010/main" val="2708229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WSCR in South Texas</a:t>
            </a:r>
            <a:endParaRPr lang="en-US" dirty="0"/>
          </a:p>
        </p:txBody>
      </p:sp>
      <p:sp>
        <p:nvSpPr>
          <p:cNvPr id="3" name="Content Placeholder 2"/>
          <p:cNvSpPr>
            <a:spLocks noGrp="1"/>
          </p:cNvSpPr>
          <p:nvPr>
            <p:ph idx="1"/>
          </p:nvPr>
        </p:nvSpPr>
        <p:spPr/>
        <p:txBody>
          <a:bodyPr/>
          <a:lstStyle/>
          <a:p>
            <a:r>
              <a:rPr lang="en-US" dirty="0" smtClean="0"/>
              <a:t>Issue…  Regional boundaries dramatically affect WSCR</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14</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533890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40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WSCR in South Texas</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15</a:t>
            </a:fld>
            <a:endParaRPr lang="en-US" dirty="0"/>
          </a:p>
        </p:txBody>
      </p:sp>
      <p:pic>
        <p:nvPicPr>
          <p:cNvPr id="614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8098" y="1973388"/>
            <a:ext cx="6547803" cy="4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335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Texas WSCR</a:t>
            </a:r>
            <a:endParaRPr lang="en-US" dirty="0"/>
          </a:p>
        </p:txBody>
      </p:sp>
      <p:sp>
        <p:nvSpPr>
          <p:cNvPr id="3" name="Content Placeholder 2"/>
          <p:cNvSpPr>
            <a:spLocks noGrp="1"/>
          </p:cNvSpPr>
          <p:nvPr>
            <p:ph idx="1"/>
          </p:nvPr>
        </p:nvSpPr>
        <p:spPr/>
        <p:txBody>
          <a:bodyPr/>
          <a:lstStyle/>
          <a:p>
            <a:r>
              <a:rPr lang="en-US" dirty="0" smtClean="0"/>
              <a:t>It is not recommended to use WSCR to define real-time operating limits in South Texas for the current time.  Reasons:</a:t>
            </a:r>
          </a:p>
          <a:p>
            <a:pPr lvl="1"/>
            <a:r>
              <a:rPr lang="en-US" dirty="0" smtClean="0"/>
              <a:t>Difficulty in defining WSCR boundaries</a:t>
            </a:r>
          </a:p>
          <a:p>
            <a:pPr lvl="1"/>
            <a:r>
              <a:rPr lang="en-US" dirty="0" smtClean="0"/>
              <a:t>Susceptibility to load variations</a:t>
            </a:r>
          </a:p>
          <a:p>
            <a:pPr lvl="1"/>
            <a:r>
              <a:rPr lang="en-US" dirty="0" smtClean="0"/>
              <a:t>Wide electrical separation between plants</a:t>
            </a:r>
          </a:p>
          <a:p>
            <a:pPr lvl="1"/>
            <a:r>
              <a:rPr lang="en-US" dirty="0" smtClean="0"/>
              <a:t>Complexity of technical issues and model uncertainties make WSCR screening difficult.  (More on this later)</a:t>
            </a:r>
            <a:r>
              <a:rPr lang="en-US" dirty="0"/>
              <a:t> </a:t>
            </a:r>
            <a:endParaRPr lang="en-US" dirty="0" smtClean="0"/>
          </a:p>
          <a:p>
            <a:r>
              <a:rPr lang="en-US" dirty="0" smtClean="0"/>
              <a:t>Parametric </a:t>
            </a:r>
            <a:r>
              <a:rPr lang="en-US" dirty="0"/>
              <a:t>WSCR method failed due to tripping plants</a:t>
            </a:r>
          </a:p>
          <a:p>
            <a:pPr lvl="1"/>
            <a:endParaRPr lang="en-US" dirty="0" smtClean="0"/>
          </a:p>
        </p:txBody>
      </p:sp>
      <p:sp>
        <p:nvSpPr>
          <p:cNvPr id="4" name="Slide Number Placeholder 3"/>
          <p:cNvSpPr>
            <a:spLocks noGrp="1"/>
          </p:cNvSpPr>
          <p:nvPr>
            <p:ph type="sldNum" sz="quarter" idx="12"/>
          </p:nvPr>
        </p:nvSpPr>
        <p:spPr/>
        <p:txBody>
          <a:bodyPr/>
          <a:lstStyle/>
          <a:p>
            <a:fld id="{BB73CBD4-738A-492D-8920-6F67EE0BEB04}" type="slidenum">
              <a:rPr lang="en-US" smtClean="0"/>
              <a:pPr/>
              <a:t>16</a:t>
            </a:fld>
            <a:endParaRPr lang="en-US" dirty="0"/>
          </a:p>
        </p:txBody>
      </p:sp>
    </p:spTree>
    <p:extLst>
      <p:ext uri="{BB962C8B-B14F-4D97-AF65-F5344CB8AC3E}">
        <p14:creationId xmlns:p14="http://schemas.microsoft.com/office/powerpoint/2010/main" val="1204095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Panhandle WSCR (no Lubbock)</a:t>
            </a:r>
            <a:endParaRPr lang="en-US" dirty="0"/>
          </a:p>
        </p:txBody>
      </p:sp>
      <p:sp>
        <p:nvSpPr>
          <p:cNvPr id="3" name="Content Placeholder 2"/>
          <p:cNvSpPr>
            <a:spLocks noGrp="1"/>
          </p:cNvSpPr>
          <p:nvPr>
            <p:ph idx="1"/>
          </p:nvPr>
        </p:nvSpPr>
        <p:spPr/>
        <p:txBody>
          <a:bodyPr/>
          <a:lstStyle/>
          <a:p>
            <a:r>
              <a:rPr lang="en-US" dirty="0" smtClean="0"/>
              <a:t>WSCR of 1.5 in the Panhandle (representing a 70% dispatch) performs acceptably.</a:t>
            </a:r>
          </a:p>
          <a:p>
            <a:r>
              <a:rPr lang="en-US" dirty="0" smtClean="0"/>
              <a:t>WSCR of 1.0 in the Panhandle (representing a 100% dispatch) does not perform acceptably.</a:t>
            </a:r>
          </a:p>
          <a:p>
            <a:r>
              <a:rPr lang="en-US" dirty="0" smtClean="0"/>
              <a:t>Intermediate levels were studied as sensitivities, and due to improvements in models and plant control response, it is likely that a reduced WSCR threshold is possible.  Requires complete study.</a:t>
            </a:r>
          </a:p>
          <a:p>
            <a:r>
              <a:rPr lang="en-US" dirty="0" smtClean="0"/>
              <a:t>Boundaries of the “Panhandle” are getting blurry.  In the future, WSCR may not be applicable.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17</a:t>
            </a:fld>
            <a:endParaRPr lang="en-US" dirty="0"/>
          </a:p>
        </p:txBody>
      </p:sp>
    </p:spTree>
    <p:extLst>
      <p:ext uri="{BB962C8B-B14F-4D97-AF65-F5344CB8AC3E}">
        <p14:creationId xmlns:p14="http://schemas.microsoft.com/office/powerpoint/2010/main" val="3111343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dirty="0" smtClean="0"/>
              <a:t>WSCR – Parametric ramp test</a:t>
            </a:r>
            <a:br>
              <a:rPr lang="en-US" dirty="0" smtClean="0"/>
            </a:br>
            <a:r>
              <a:rPr lang="en-US" dirty="0" smtClean="0"/>
              <a:t>(Panhandle, no Lubbock)</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7380856"/>
              </p:ext>
            </p:extLst>
          </p:nvPr>
        </p:nvGraphicFramePr>
        <p:xfrm>
          <a:off x="2362200" y="2438400"/>
          <a:ext cx="3708400" cy="3794952"/>
        </p:xfrm>
        <a:graphic>
          <a:graphicData uri="http://schemas.openxmlformats.org/drawingml/2006/table">
            <a:tbl>
              <a:tblPr firstRow="1" firstCol="1" bandRow="1"/>
              <a:tblGrid>
                <a:gridCol w="1854200"/>
                <a:gridCol w="1854200"/>
              </a:tblGrid>
              <a:tr h="763929">
                <a:tc>
                  <a:txBody>
                    <a:bodyPr/>
                    <a:lstStyle/>
                    <a:p>
                      <a:pPr marL="0" marR="0" algn="ctr">
                        <a:spcBef>
                          <a:spcPts val="0"/>
                        </a:spcBef>
                        <a:spcAft>
                          <a:spcPts val="0"/>
                        </a:spcAft>
                      </a:pPr>
                      <a:r>
                        <a:rPr lang="en-US" sz="1600" b="1" dirty="0" smtClean="0">
                          <a:solidFill>
                            <a:srgbClr val="FFFFFF"/>
                          </a:solidFill>
                          <a:effectLst/>
                          <a:latin typeface="Calibri"/>
                          <a:ea typeface="Times New Roman"/>
                          <a:cs typeface="Times New Roman"/>
                        </a:rPr>
                        <a:t>WSCR </a:t>
                      </a:r>
                    </a:p>
                    <a:p>
                      <a:pPr marL="0" marR="0" algn="ctr">
                        <a:spcBef>
                          <a:spcPts val="0"/>
                        </a:spcBef>
                        <a:spcAft>
                          <a:spcPts val="0"/>
                        </a:spcAft>
                      </a:pPr>
                      <a:r>
                        <a:rPr lang="en-US" sz="1600" b="1" dirty="0" smtClean="0">
                          <a:solidFill>
                            <a:srgbClr val="FFFFFF"/>
                          </a:solidFill>
                          <a:effectLst/>
                          <a:latin typeface="Calibri"/>
                          <a:ea typeface="Times New Roman"/>
                          <a:cs typeface="Times New Roman"/>
                        </a:rPr>
                        <a:t>(after</a:t>
                      </a:r>
                      <a:r>
                        <a:rPr lang="en-US" sz="1600" b="1" baseline="0" dirty="0" smtClean="0">
                          <a:solidFill>
                            <a:srgbClr val="FFFFFF"/>
                          </a:solidFill>
                          <a:effectLst/>
                          <a:latin typeface="Calibri"/>
                          <a:ea typeface="Times New Roman"/>
                          <a:cs typeface="Times New Roman"/>
                        </a:rPr>
                        <a:t> outage)</a:t>
                      </a: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600" b="1">
                          <a:solidFill>
                            <a:srgbClr val="FFFFFF"/>
                          </a:solidFill>
                          <a:effectLst/>
                          <a:latin typeface="Calibri"/>
                          <a:ea typeface="Times New Roman"/>
                          <a:cs typeface="Times New Roman"/>
                        </a:rPr>
                        <a:t>Large Signal Stable</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289367">
                <a:tc gridSpan="2">
                  <a:txBody>
                    <a:bodyPr/>
                    <a:lstStyle/>
                    <a:p>
                      <a:pPr marL="0" marR="0" algn="ctr">
                        <a:spcBef>
                          <a:spcPts val="0"/>
                        </a:spcBef>
                        <a:spcAft>
                          <a:spcPts val="0"/>
                        </a:spcAft>
                      </a:pPr>
                      <a:r>
                        <a:rPr lang="en-US" sz="1400" dirty="0" smtClean="0">
                          <a:solidFill>
                            <a:srgbClr val="FFFFFF"/>
                          </a:solidFill>
                          <a:effectLst/>
                          <a:latin typeface="Calibri"/>
                          <a:ea typeface="Times New Roman"/>
                          <a:cs typeface="Times New Roman"/>
                        </a:rPr>
                        <a:t>Source</a:t>
                      </a:r>
                      <a:r>
                        <a:rPr lang="en-US" sz="1400" baseline="0" dirty="0" smtClean="0">
                          <a:solidFill>
                            <a:srgbClr val="FFFFFF"/>
                          </a:solidFill>
                          <a:effectLst/>
                          <a:latin typeface="Calibri"/>
                          <a:ea typeface="Times New Roman"/>
                          <a:cs typeface="Times New Roman"/>
                        </a:rPr>
                        <a:t> impedance increase linearly</a:t>
                      </a:r>
                      <a:r>
                        <a:rPr lang="en-US" sz="1400" dirty="0" smtClean="0">
                          <a:solidFill>
                            <a:srgbClr val="FFFFFF"/>
                          </a:solidFill>
                          <a:effectLst/>
                          <a:latin typeface="Calibri"/>
                          <a:ea typeface="Times New Roman"/>
                          <a:cs typeface="Times New Roman"/>
                        </a:rPr>
                        <a:t> </a:t>
                      </a:r>
                      <a:r>
                        <a:rPr lang="en-US" sz="1400" dirty="0">
                          <a:solidFill>
                            <a:srgbClr val="FFFFFF"/>
                          </a:solidFill>
                          <a:effectLst/>
                          <a:latin typeface="Calibri"/>
                          <a:ea typeface="Times New Roman"/>
                          <a:cs typeface="Times New Roman"/>
                        </a:rPr>
                        <a:t>(</a:t>
                      </a:r>
                      <a:r>
                        <a:rPr lang="en-US" sz="1400" dirty="0" smtClean="0">
                          <a:solidFill>
                            <a:srgbClr val="FFFFFF"/>
                          </a:solidFill>
                          <a:effectLst/>
                          <a:latin typeface="Calibri"/>
                          <a:ea typeface="Times New Roman"/>
                          <a:cs typeface="Times New Roman"/>
                        </a:rPr>
                        <a:t>Applied </a:t>
                      </a:r>
                      <a:r>
                        <a:rPr lang="en-US" sz="1400" dirty="0">
                          <a:solidFill>
                            <a:srgbClr val="FFFFFF"/>
                          </a:solidFill>
                          <a:effectLst/>
                          <a:latin typeface="Calibri"/>
                          <a:ea typeface="Times New Roman"/>
                          <a:cs typeface="Times New Roman"/>
                        </a:rPr>
                        <a:t>to 70% </a:t>
                      </a:r>
                      <a:r>
                        <a:rPr lang="en-US" sz="1400" dirty="0" smtClean="0">
                          <a:solidFill>
                            <a:srgbClr val="FFFFFF"/>
                          </a:solidFill>
                          <a:effectLst/>
                          <a:latin typeface="Calibri"/>
                          <a:ea typeface="Times New Roman"/>
                          <a:cs typeface="Times New Roman"/>
                        </a:rPr>
                        <a:t>capacity case)</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1.50</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1.48</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1.44</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1.40</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1.35</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1.31</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b="1">
                          <a:solidFill>
                            <a:srgbClr val="000000"/>
                          </a:solidFill>
                          <a:effectLst/>
                          <a:latin typeface="Calibri"/>
                          <a:ea typeface="Times New Roman"/>
                          <a:cs typeface="Times New Roman"/>
                        </a:rPr>
                        <a:t>1.27</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6100"/>
                          </a:solidFill>
                          <a:effectLst/>
                          <a:latin typeface="Calibri"/>
                          <a:ea typeface="Times New Roman"/>
                          <a:cs typeface="Times New Roman"/>
                        </a:rPr>
                        <a:t>Yes</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289367">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1.18</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9C0006"/>
                          </a:solidFill>
                          <a:effectLst/>
                          <a:latin typeface="Calibri"/>
                          <a:ea typeface="Times New Roman"/>
                          <a:cs typeface="Times New Roman"/>
                        </a:rPr>
                        <a:t>No</a:t>
                      </a:r>
                      <a:endParaRPr lang="en-US" sz="16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289367">
                <a:tc>
                  <a:txBody>
                    <a:bodyPr/>
                    <a:lstStyle/>
                    <a:p>
                      <a:pPr marL="0" marR="0" algn="ctr">
                        <a:spcBef>
                          <a:spcPts val="0"/>
                        </a:spcBef>
                        <a:spcAft>
                          <a:spcPts val="0"/>
                        </a:spcAft>
                      </a:pPr>
                      <a:r>
                        <a:rPr lang="en-US" sz="1600" dirty="0">
                          <a:solidFill>
                            <a:srgbClr val="000000"/>
                          </a:solidFill>
                          <a:effectLst/>
                          <a:latin typeface="Calibri"/>
                          <a:ea typeface="Times New Roman"/>
                          <a:cs typeface="Times New Roman"/>
                        </a:rPr>
                        <a:t>1.09</a:t>
                      </a: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9C0006"/>
                          </a:solidFill>
                          <a:effectLst/>
                          <a:latin typeface="Calibri"/>
                          <a:ea typeface="Times New Roman"/>
                          <a:cs typeface="Times New Roman"/>
                        </a:rPr>
                        <a:t>No</a:t>
                      </a: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bl>
          </a:graphicData>
        </a:graphic>
      </p:graphicFrame>
    </p:spTree>
    <p:extLst>
      <p:ext uri="{BB962C8B-B14F-4D97-AF65-F5344CB8AC3E}">
        <p14:creationId xmlns:p14="http://schemas.microsoft.com/office/powerpoint/2010/main" val="394863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fontScale="90000"/>
          </a:bodyPr>
          <a:lstStyle/>
          <a:p>
            <a:r>
              <a:rPr lang="en-US" sz="4400" dirty="0" smtClean="0"/>
              <a:t>Dynamic Performance in Panhandle</a:t>
            </a:r>
            <a:br>
              <a:rPr lang="en-US" sz="4400" dirty="0" smtClean="0"/>
            </a:br>
            <a:r>
              <a:rPr lang="en-US" sz="4400" dirty="0" smtClean="0"/>
              <a:t>(No Lubbock)</a:t>
            </a:r>
            <a:endParaRPr lang="en-US" sz="4400" dirty="0"/>
          </a:p>
        </p:txBody>
      </p:sp>
      <p:sp>
        <p:nvSpPr>
          <p:cNvPr id="3" name="Content Placeholder 2"/>
          <p:cNvSpPr>
            <a:spLocks noGrp="1"/>
          </p:cNvSpPr>
          <p:nvPr>
            <p:ph idx="1"/>
          </p:nvPr>
        </p:nvSpPr>
        <p:spPr>
          <a:xfrm>
            <a:off x="457200" y="2438400"/>
            <a:ext cx="8229600" cy="3886200"/>
          </a:xfrm>
        </p:spPr>
        <p:txBody>
          <a:bodyPr/>
          <a:lstStyle/>
          <a:p>
            <a:r>
              <a:rPr lang="en-US" dirty="0" smtClean="0"/>
              <a:t>Severe faults and outages during high wind scenarios were stable with a WSCR of 1.5 prior to the fault.</a:t>
            </a:r>
          </a:p>
          <a:p>
            <a:r>
              <a:rPr lang="en-US" dirty="0" smtClean="0"/>
              <a:t>Localized tripping was observed at several plants, but these do not result in any wide-spread loss of generation or instability.</a:t>
            </a:r>
          </a:p>
          <a:p>
            <a:r>
              <a:rPr lang="en-US" dirty="0" smtClean="0"/>
              <a:t>If wind dispatch is too high, widespread tripping and/or instability occurs in the Panhandle</a:t>
            </a:r>
          </a:p>
        </p:txBody>
      </p:sp>
      <p:sp>
        <p:nvSpPr>
          <p:cNvPr id="4" name="Slide Number Placeholder 3"/>
          <p:cNvSpPr>
            <a:spLocks noGrp="1"/>
          </p:cNvSpPr>
          <p:nvPr>
            <p:ph type="sldNum" sz="quarter" idx="12"/>
          </p:nvPr>
        </p:nvSpPr>
        <p:spPr/>
        <p:txBody>
          <a:bodyPr/>
          <a:lstStyle/>
          <a:p>
            <a:fld id="{BB73CBD4-738A-492D-8920-6F67EE0BEB04}" type="slidenum">
              <a:rPr lang="en-US" smtClean="0"/>
              <a:pPr/>
              <a:t>19</a:t>
            </a:fld>
            <a:endParaRPr lang="en-US" dirty="0"/>
          </a:p>
        </p:txBody>
      </p:sp>
    </p:spTree>
    <p:extLst>
      <p:ext uri="{BB962C8B-B14F-4D97-AF65-F5344CB8AC3E}">
        <p14:creationId xmlns:p14="http://schemas.microsoft.com/office/powerpoint/2010/main" val="61038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88" y="692696"/>
            <a:ext cx="6851104" cy="868958"/>
          </a:xfrm>
        </p:spPr>
        <p:txBody>
          <a:bodyPr>
            <a:normAutofit/>
          </a:bodyPr>
          <a:lstStyle/>
          <a:p>
            <a:pPr fontAlgn="auto">
              <a:spcAft>
                <a:spcPts val="0"/>
              </a:spcAft>
              <a:defRPr/>
            </a:pPr>
            <a:r>
              <a:rPr lang="en-CA" dirty="0"/>
              <a:t>Electranix Corporation</a:t>
            </a:r>
          </a:p>
        </p:txBody>
      </p:sp>
      <p:sp>
        <p:nvSpPr>
          <p:cNvPr id="102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CA"/>
              <a:t>Slide</a:t>
            </a:r>
            <a:r>
              <a:rPr lang="en-CA" b="0"/>
              <a:t> </a:t>
            </a:r>
            <a:fld id="{B0B42F52-35C4-41CC-A388-A0AF992D5BC7}" type="slidenum">
              <a:rPr lang="en-CA" b="0"/>
              <a:pPr fontAlgn="base">
                <a:spcBef>
                  <a:spcPct val="0"/>
                </a:spcBef>
                <a:spcAft>
                  <a:spcPct val="0"/>
                </a:spcAft>
              </a:pPr>
              <a:t>2</a:t>
            </a:fld>
            <a:endParaRPr lang="en-CA" b="0"/>
          </a:p>
        </p:txBody>
      </p:sp>
      <p:sp>
        <p:nvSpPr>
          <p:cNvPr id="7" name="Rectangle 3"/>
          <p:cNvSpPr txBox="1">
            <a:spLocks noChangeArrowheads="1"/>
          </p:cNvSpPr>
          <p:nvPr/>
        </p:nvSpPr>
        <p:spPr bwMode="auto">
          <a:xfrm>
            <a:off x="611560" y="1600200"/>
            <a:ext cx="7618040" cy="146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19100" indent="-382588" algn="l" rtl="0" fontAlgn="base">
              <a:lnSpc>
                <a:spcPct val="150000"/>
              </a:lnSpc>
              <a:spcBef>
                <a:spcPct val="20000"/>
              </a:spcBef>
              <a:spcAft>
                <a:spcPct val="0"/>
              </a:spcAft>
              <a:buClr>
                <a:schemeClr val="accent1"/>
              </a:buClr>
              <a:buSzPct val="80000"/>
              <a:buFont typeface="Arial" pitchFamily="34" charset="0"/>
              <a:buChar char="•"/>
              <a:defRPr sz="3000" kern="1200">
                <a:solidFill>
                  <a:schemeClr val="accent3">
                    <a:lumMod val="50000"/>
                  </a:schemeClr>
                </a:solidFill>
                <a:latin typeface="Calibri" pitchFamily="34" charset="0"/>
                <a:ea typeface="+mn-ea"/>
                <a:cs typeface="+mn-cs"/>
              </a:defRPr>
            </a:lvl1pPr>
            <a:lvl2pPr marL="722313" indent="-273050" algn="l" rtl="0" fontAlgn="base">
              <a:lnSpc>
                <a:spcPct val="100000"/>
              </a:lnSpc>
              <a:spcBef>
                <a:spcPct val="20000"/>
              </a:spcBef>
              <a:spcAft>
                <a:spcPct val="0"/>
              </a:spcAft>
              <a:buClr>
                <a:schemeClr val="accent1"/>
              </a:buClr>
              <a:buSzPct val="90000"/>
              <a:buFont typeface="Arial" pitchFamily="34" charset="0"/>
              <a:buChar char="•"/>
              <a:defRPr sz="2600" kern="1200">
                <a:solidFill>
                  <a:schemeClr val="accent3">
                    <a:lumMod val="50000"/>
                  </a:schemeClr>
                </a:solidFill>
                <a:latin typeface="Calibri" pitchFamily="34" charset="0"/>
                <a:ea typeface="+mn-ea"/>
                <a:cs typeface="+mn-cs"/>
              </a:defRPr>
            </a:lvl2pPr>
            <a:lvl3pPr marL="1004888" indent="-255588" algn="l" rtl="0" fontAlgn="base">
              <a:lnSpc>
                <a:spcPct val="100000"/>
              </a:lnSpc>
              <a:spcBef>
                <a:spcPct val="20000"/>
              </a:spcBef>
              <a:spcAft>
                <a:spcPct val="0"/>
              </a:spcAft>
              <a:buClr>
                <a:schemeClr val="accent2"/>
              </a:buClr>
              <a:buSzPct val="85000"/>
              <a:buFont typeface="Arial" pitchFamily="34" charset="0"/>
              <a:buChar char="•"/>
              <a:defRPr sz="2400" kern="1200">
                <a:solidFill>
                  <a:schemeClr val="accent3">
                    <a:lumMod val="50000"/>
                  </a:schemeClr>
                </a:solidFill>
                <a:latin typeface="Calibri" pitchFamily="34" charset="0"/>
                <a:ea typeface="+mn-ea"/>
                <a:cs typeface="+mn-cs"/>
              </a:defRPr>
            </a:lvl3pPr>
            <a:lvl4pPr marL="1279525" indent="-236538" algn="l" rtl="0" fontAlgn="base">
              <a:lnSpc>
                <a:spcPct val="100000"/>
              </a:lnSpc>
              <a:spcBef>
                <a:spcPct val="20000"/>
              </a:spcBef>
              <a:spcAft>
                <a:spcPct val="0"/>
              </a:spcAft>
              <a:buClr>
                <a:srgbClr val="8D89A4"/>
              </a:buClr>
              <a:buSzPct val="90000"/>
              <a:buFont typeface="Arial" pitchFamily="34" charset="0"/>
              <a:buChar char="•"/>
              <a:defRPr sz="2000" kern="1200">
                <a:solidFill>
                  <a:schemeClr val="accent3">
                    <a:lumMod val="50000"/>
                  </a:schemeClr>
                </a:solidFill>
                <a:latin typeface="Calibri" pitchFamily="34" charset="0"/>
                <a:ea typeface="+mn-ea"/>
                <a:cs typeface="+mn-cs"/>
              </a:defRPr>
            </a:lvl4pPr>
            <a:lvl5pPr marL="1489075" indent="-182563" algn="l" rtl="0" fontAlgn="base">
              <a:lnSpc>
                <a:spcPct val="100000"/>
              </a:lnSpc>
              <a:spcBef>
                <a:spcPct val="20000"/>
              </a:spcBef>
              <a:spcAft>
                <a:spcPct val="0"/>
              </a:spcAft>
              <a:buClr>
                <a:srgbClr val="748560"/>
              </a:buClr>
              <a:buSzPct val="100000"/>
              <a:buFont typeface="Arial" pitchFamily="34" charset="0"/>
              <a:buChar char="•"/>
              <a:defRPr sz="2000" kern="1200">
                <a:solidFill>
                  <a:schemeClr val="accent3">
                    <a:lumMod val="50000"/>
                  </a:schemeClr>
                </a:solidFill>
                <a:latin typeface="Calibri"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nSpc>
                <a:spcPct val="100000"/>
              </a:lnSpc>
              <a:buFont typeface="Arial" pitchFamily="34" charset="0"/>
              <a:buNone/>
            </a:pPr>
            <a:r>
              <a:rPr lang="en-US" sz="2000" i="1" dirty="0"/>
              <a:t>ELECTRANIX Corporation is an </a:t>
            </a:r>
            <a:r>
              <a:rPr lang="en-US" sz="2000" i="1" dirty="0">
                <a:solidFill>
                  <a:srgbClr val="FF0000"/>
                </a:solidFill>
              </a:rPr>
              <a:t>independent</a:t>
            </a:r>
            <a:r>
              <a:rPr lang="en-US" sz="2000" i="1" dirty="0"/>
              <a:t> specialist engineering company providing services in transmission and distribution studies and simulation, HVDC transmission, FACTS, modeling and simulation tools, training, and  renewable energy generation. </a:t>
            </a:r>
          </a:p>
          <a:p>
            <a:pPr>
              <a:lnSpc>
                <a:spcPct val="100000"/>
              </a:lnSpc>
              <a:buFont typeface="Arial" pitchFamily="34" charset="0"/>
              <a:buNone/>
            </a:pPr>
            <a:endParaRPr lang="en-US" sz="2000" dirty="0"/>
          </a:p>
          <a:p>
            <a:pPr marL="0" indent="0">
              <a:lnSpc>
                <a:spcPct val="100000"/>
              </a:lnSpc>
              <a:buFont typeface="Arial" pitchFamily="34" charset="0"/>
              <a:buNone/>
            </a:pPr>
            <a:endParaRPr lang="en-US" sz="1800" dirty="0"/>
          </a:p>
          <a:p>
            <a:pPr marL="457200" lvl="1" indent="0">
              <a:buFont typeface="Arial" pitchFamily="34" charset="0"/>
              <a:buNone/>
            </a:pPr>
            <a:endParaRPr lang="en-US" sz="1600" dirty="0"/>
          </a:p>
          <a:p>
            <a:pPr>
              <a:lnSpc>
                <a:spcPct val="100000"/>
              </a:lnSpc>
              <a:buFont typeface="Wingdings" pitchFamily="2" charset="2"/>
              <a:buNone/>
            </a:pPr>
            <a:endParaRPr lang="en-US" sz="2400" dirty="0"/>
          </a:p>
          <a:p>
            <a:pPr lvl="1"/>
            <a:endParaRPr lang="en-US"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40965"/>
            <a:ext cx="5544616" cy="312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494399"/>
            <a:ext cx="4433814" cy="242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6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fontScale="90000"/>
          </a:bodyPr>
          <a:lstStyle/>
          <a:p>
            <a:r>
              <a:rPr lang="en-US" sz="4400" dirty="0" smtClean="0"/>
              <a:t>Dynamic Performance in Panhandle</a:t>
            </a:r>
            <a:br>
              <a:rPr lang="en-US" sz="4400" dirty="0" smtClean="0"/>
            </a:br>
            <a:r>
              <a:rPr lang="en-US" sz="4400" dirty="0" smtClean="0"/>
              <a:t>(Case 3 includes Lubbock)</a:t>
            </a:r>
            <a:endParaRPr lang="en-US" sz="4400"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2172965"/>
              </p:ext>
            </p:extLst>
          </p:nvPr>
        </p:nvGraphicFramePr>
        <p:xfrm>
          <a:off x="762000" y="2286000"/>
          <a:ext cx="7391399" cy="2990168"/>
        </p:xfrm>
        <a:graphic>
          <a:graphicData uri="http://schemas.openxmlformats.org/drawingml/2006/table">
            <a:tbl>
              <a:tblPr firstRow="1" firstCol="1" bandRow="1"/>
              <a:tblGrid>
                <a:gridCol w="685800"/>
                <a:gridCol w="2362200"/>
                <a:gridCol w="990600"/>
                <a:gridCol w="914400"/>
                <a:gridCol w="1006293"/>
                <a:gridCol w="1432106"/>
              </a:tblGrid>
              <a:tr h="1196066">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Case</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Study Case </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Panhandle Wind Capacity (MW)</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Panhandle Wind Dispatch (MW)</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Results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Maximum wind tripped for any contingency (MW)</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99017">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Calibri"/>
                          <a:ea typeface="Times New Roman"/>
                          <a:cs typeface="Times New Roman"/>
                        </a:rPr>
                        <a:t>70% Capacity (WSCR 1.5)</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3780</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9C6500"/>
                          </a:solidFill>
                          <a:effectLst/>
                          <a:latin typeface="Calibri"/>
                          <a:ea typeface="Times New Roman"/>
                          <a:cs typeface="Times New Roman"/>
                        </a:rPr>
                        <a:t>Wind Trips*</a:t>
                      </a:r>
                      <a:endParaRPr lang="en-US" sz="14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 256</a:t>
                      </a:r>
                      <a:endParaRPr lang="en-US" sz="14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17">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2</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Calibri"/>
                          <a:ea typeface="Times New Roman"/>
                          <a:cs typeface="Times New Roman"/>
                        </a:rPr>
                        <a:t>100% Capacity (WSCR 1.0)</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9C0006"/>
                          </a:solidFill>
                          <a:effectLst/>
                          <a:latin typeface="Calibri"/>
                          <a:ea typeface="Times New Roman"/>
                          <a:cs typeface="Times New Roman"/>
                        </a:rPr>
                        <a:t>Fail **</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 1165</a:t>
                      </a:r>
                      <a:endParaRPr lang="en-US" sz="14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17">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Calibri"/>
                          <a:ea typeface="Times New Roman"/>
                          <a:cs typeface="Times New Roman"/>
                        </a:rPr>
                        <a:t>100%</a:t>
                      </a:r>
                      <a:r>
                        <a:rPr lang="en-US" sz="1400" baseline="0" dirty="0" smtClean="0">
                          <a:solidFill>
                            <a:srgbClr val="000000"/>
                          </a:solidFill>
                          <a:effectLst/>
                          <a:latin typeface="Calibri"/>
                          <a:ea typeface="Times New Roman"/>
                          <a:cs typeface="Times New Roman"/>
                        </a:rPr>
                        <a:t> Capacity with Lubbock</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9C6500"/>
                          </a:solidFill>
                          <a:effectLst/>
                          <a:latin typeface="Calibri"/>
                          <a:ea typeface="Times New Roman"/>
                          <a:cs typeface="Times New Roman"/>
                        </a:rPr>
                        <a:t>Wind Trips*</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 248</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17">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Calibri"/>
                          <a:ea typeface="Times New Roman"/>
                          <a:cs typeface="Times New Roman"/>
                        </a:rPr>
                        <a:t>70%</a:t>
                      </a:r>
                      <a:r>
                        <a:rPr lang="en-US" sz="1400" baseline="0" dirty="0" smtClean="0">
                          <a:solidFill>
                            <a:srgbClr val="000000"/>
                          </a:solidFill>
                          <a:effectLst/>
                          <a:latin typeface="Calibri"/>
                          <a:ea typeface="Times New Roman"/>
                          <a:cs typeface="Times New Roman"/>
                        </a:rPr>
                        <a:t> Capacity w/ Prior Outage</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5536</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3780</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9C6500"/>
                          </a:solidFill>
                          <a:effectLst/>
                          <a:latin typeface="Calibri"/>
                          <a:ea typeface="Times New Roman"/>
                          <a:cs typeface="Times New Roman"/>
                        </a:rPr>
                        <a:t>Wind Trips*</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 94</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17">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Calibri"/>
                          <a:ea typeface="Times New Roman"/>
                          <a:cs typeface="Times New Roman"/>
                        </a:rPr>
                        <a:t>70%</a:t>
                      </a:r>
                      <a:r>
                        <a:rPr lang="en-US" sz="1400" baseline="0" dirty="0" smtClean="0">
                          <a:solidFill>
                            <a:srgbClr val="000000"/>
                          </a:solidFill>
                          <a:effectLst/>
                          <a:latin typeface="Calibri"/>
                          <a:ea typeface="Times New Roman"/>
                          <a:cs typeface="Times New Roman"/>
                        </a:rPr>
                        <a:t> Capacity w/ Prior Outage</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3780</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9C6500"/>
                          </a:solidFill>
                          <a:effectLst/>
                          <a:latin typeface="Calibri"/>
                          <a:ea typeface="Times New Roman"/>
                          <a:cs typeface="Times New Roman"/>
                        </a:rPr>
                        <a:t>Wind Trips*</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 192</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17">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6</a:t>
                      </a:r>
                      <a:endParaRPr lang="en-US" sz="14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Calibri"/>
                          <a:ea typeface="Times New Roman"/>
                          <a:cs typeface="Times New Roman"/>
                        </a:rPr>
                        <a:t>61% Capacity w/ Prior</a:t>
                      </a:r>
                      <a:r>
                        <a:rPr lang="en-US" sz="1400" baseline="0" dirty="0" smtClean="0">
                          <a:solidFill>
                            <a:srgbClr val="000000"/>
                          </a:solidFill>
                          <a:effectLst/>
                          <a:latin typeface="Calibri"/>
                          <a:ea typeface="Times New Roman"/>
                          <a:cs typeface="Times New Roman"/>
                        </a:rPr>
                        <a:t> Outage</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5536</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3385</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9C0006"/>
                          </a:solidFill>
                          <a:effectLst/>
                          <a:latin typeface="Calibri"/>
                          <a:ea typeface="Times New Roman"/>
                          <a:cs typeface="Times New Roman"/>
                        </a:rPr>
                        <a:t>Fail **</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 714</a:t>
                      </a:r>
                      <a:endParaRPr lang="en-US" sz="14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5428565"/>
            <a:ext cx="8305800" cy="646331"/>
          </a:xfrm>
          <a:prstGeom prst="rect">
            <a:avLst/>
          </a:prstGeom>
        </p:spPr>
        <p:txBody>
          <a:bodyPr wrap="square">
            <a:spAutoFit/>
          </a:bodyPr>
          <a:lstStyle/>
          <a:p>
            <a:r>
              <a:rPr lang="en-US" dirty="0">
                <a:latin typeface="+mj-lt"/>
              </a:rPr>
              <a:t>(*) Localized tripping not resulting in wide area system impact. </a:t>
            </a:r>
          </a:p>
          <a:p>
            <a:r>
              <a:rPr lang="en-US" dirty="0">
                <a:latin typeface="+mj-lt"/>
              </a:rPr>
              <a:t>(**) System collapse or widespread instability. </a:t>
            </a:r>
          </a:p>
        </p:txBody>
      </p:sp>
    </p:spTree>
    <p:extLst>
      <p:ext uri="{BB962C8B-B14F-4D97-AF65-F5344CB8AC3E}">
        <p14:creationId xmlns:p14="http://schemas.microsoft.com/office/powerpoint/2010/main" val="10810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175000" cy="2514600"/>
          </a:xfrm>
        </p:spPr>
        <p:txBody>
          <a:bodyPr>
            <a:noAutofit/>
          </a:bodyPr>
          <a:lstStyle/>
          <a:p>
            <a:r>
              <a:rPr lang="en-US" sz="3600" dirty="0" smtClean="0"/>
              <a:t>Dynamic Performance in Panhandle</a:t>
            </a:r>
            <a:br>
              <a:rPr lang="en-US" sz="3600" dirty="0" smtClean="0"/>
            </a:br>
            <a:r>
              <a:rPr lang="en-US" sz="2800" i="1" dirty="0" smtClean="0"/>
              <a:t>(100% dispatch, no Lubbock connection, double circuit outage)</a:t>
            </a:r>
            <a:endParaRPr lang="en-US" sz="2800" i="1"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21</a:t>
            </a:fld>
            <a:endParaRPr lang="en-US" dirty="0"/>
          </a:p>
        </p:txBody>
      </p:sp>
      <p:grpSp>
        <p:nvGrpSpPr>
          <p:cNvPr id="5" name="Group 4"/>
          <p:cNvGrpSpPr/>
          <p:nvPr/>
        </p:nvGrpSpPr>
        <p:grpSpPr>
          <a:xfrm>
            <a:off x="3632200" y="897166"/>
            <a:ext cx="5296430" cy="5139867"/>
            <a:chOff x="3809998" y="921666"/>
            <a:chExt cx="5169432" cy="4192193"/>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1699"/>
            <a:stretch/>
          </p:blipFill>
          <p:spPr bwMode="auto">
            <a:xfrm>
              <a:off x="3810000" y="921666"/>
              <a:ext cx="5169430" cy="395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6188"/>
            <a:stretch/>
          </p:blipFill>
          <p:spPr bwMode="auto">
            <a:xfrm>
              <a:off x="3809998" y="4855175"/>
              <a:ext cx="5169428" cy="25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62953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Autofit/>
          </a:bodyPr>
          <a:lstStyle/>
          <a:p>
            <a:r>
              <a:rPr lang="en-US" sz="4000" dirty="0" smtClean="0"/>
              <a:t>Dynamic Performance in South Texas</a:t>
            </a:r>
            <a:endParaRPr lang="en-US" sz="4000" dirty="0"/>
          </a:p>
        </p:txBody>
      </p:sp>
      <p:sp>
        <p:nvSpPr>
          <p:cNvPr id="3" name="Content Placeholder 2"/>
          <p:cNvSpPr>
            <a:spLocks noGrp="1"/>
          </p:cNvSpPr>
          <p:nvPr>
            <p:ph idx="1"/>
          </p:nvPr>
        </p:nvSpPr>
        <p:spPr>
          <a:xfrm>
            <a:off x="533400" y="1981200"/>
            <a:ext cx="8229600" cy="4191000"/>
          </a:xfrm>
        </p:spPr>
        <p:txBody>
          <a:bodyPr>
            <a:normAutofit lnSpcReduction="10000"/>
          </a:bodyPr>
          <a:lstStyle/>
          <a:p>
            <a:r>
              <a:rPr lang="en-US" dirty="0" smtClean="0"/>
              <a:t>Severe faults and outages during high wind scenarios with </a:t>
            </a:r>
            <a:r>
              <a:rPr lang="en-US" dirty="0" smtClean="0">
                <a:solidFill>
                  <a:srgbClr val="FF0000"/>
                </a:solidFill>
              </a:rPr>
              <a:t>no local thermal generation in service </a:t>
            </a:r>
            <a:r>
              <a:rPr lang="en-US" dirty="0" smtClean="0"/>
              <a:t>resulted in </a:t>
            </a:r>
            <a:r>
              <a:rPr lang="en-US" dirty="0" smtClean="0">
                <a:solidFill>
                  <a:srgbClr val="FF0000"/>
                </a:solidFill>
              </a:rPr>
              <a:t>numerous severe dynamic performance issues</a:t>
            </a:r>
            <a:r>
              <a:rPr lang="en-US" dirty="0" smtClean="0"/>
              <a:t>, including:</a:t>
            </a:r>
          </a:p>
          <a:p>
            <a:pPr lvl="1"/>
            <a:r>
              <a:rPr lang="en-US" dirty="0" smtClean="0"/>
              <a:t>Significant portions of the total wind generation mix tripping following critical contingencies</a:t>
            </a:r>
          </a:p>
          <a:p>
            <a:pPr lvl="1"/>
            <a:r>
              <a:rPr lang="en-US" dirty="0" smtClean="0"/>
              <a:t>Poor voltage profiles following events due to slow or non-existent power plant controllers</a:t>
            </a:r>
          </a:p>
          <a:p>
            <a:pPr lvl="1"/>
            <a:r>
              <a:rPr lang="en-US" dirty="0" smtClean="0"/>
              <a:t>Stability concerns relating to series capacitors</a:t>
            </a:r>
          </a:p>
          <a:p>
            <a:pPr lvl="1"/>
            <a:r>
              <a:rPr lang="en-US" dirty="0" smtClean="0"/>
              <a:t>Stability concerns relating to model assumptions and approximations</a:t>
            </a:r>
          </a:p>
        </p:txBody>
      </p:sp>
      <p:sp>
        <p:nvSpPr>
          <p:cNvPr id="4" name="Slide Number Placeholder 3"/>
          <p:cNvSpPr>
            <a:spLocks noGrp="1"/>
          </p:cNvSpPr>
          <p:nvPr>
            <p:ph type="sldNum" sz="quarter" idx="12"/>
          </p:nvPr>
        </p:nvSpPr>
        <p:spPr/>
        <p:txBody>
          <a:bodyPr/>
          <a:lstStyle/>
          <a:p>
            <a:fld id="{BB73CBD4-738A-492D-8920-6F67EE0BEB04}" type="slidenum">
              <a:rPr lang="en-US" smtClean="0"/>
              <a:pPr/>
              <a:t>22</a:t>
            </a:fld>
            <a:endParaRPr lang="en-US" dirty="0"/>
          </a:p>
        </p:txBody>
      </p:sp>
    </p:spTree>
    <p:extLst>
      <p:ext uri="{BB962C8B-B14F-4D97-AF65-F5344CB8AC3E}">
        <p14:creationId xmlns:p14="http://schemas.microsoft.com/office/powerpoint/2010/main" val="1758721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Dynamic Performance in </a:t>
            </a:r>
            <a:br>
              <a:rPr lang="en-US" dirty="0" smtClean="0"/>
            </a:br>
            <a:r>
              <a:rPr lang="en-US" dirty="0" smtClean="0"/>
              <a:t>South Texas</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1848034"/>
              </p:ext>
            </p:extLst>
          </p:nvPr>
        </p:nvGraphicFramePr>
        <p:xfrm>
          <a:off x="457200" y="2438400"/>
          <a:ext cx="8305798" cy="1688624"/>
        </p:xfrm>
        <a:graphic>
          <a:graphicData uri="http://schemas.openxmlformats.org/drawingml/2006/table">
            <a:tbl>
              <a:tblPr firstRow="1" firstCol="1" bandRow="1"/>
              <a:tblGrid>
                <a:gridCol w="1174118"/>
                <a:gridCol w="1174118"/>
                <a:gridCol w="1101641"/>
                <a:gridCol w="1029165"/>
                <a:gridCol w="1246594"/>
                <a:gridCol w="1290081"/>
                <a:gridCol w="1290081"/>
              </a:tblGrid>
              <a:tr h="1067138">
                <a:tc>
                  <a:txBody>
                    <a:bodyPr/>
                    <a:lstStyle/>
                    <a:p>
                      <a:pPr marL="0" marR="0" algn="ctr">
                        <a:spcBef>
                          <a:spcPts val="0"/>
                        </a:spcBef>
                        <a:spcAft>
                          <a:spcPts val="0"/>
                        </a:spcAft>
                      </a:pPr>
                      <a:r>
                        <a:rPr lang="en-US" sz="1400" dirty="0">
                          <a:solidFill>
                            <a:srgbClr val="FFFFFF"/>
                          </a:solidFill>
                          <a:effectLst/>
                          <a:latin typeface="Calibri"/>
                          <a:ea typeface="Calibri"/>
                        </a:rPr>
                        <a:t>Dynamic Reactive Devices</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Calibri"/>
                        </a:rPr>
                        <a:t>Integral Time Constant (s)</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Calibri"/>
                        </a:rPr>
                        <a:t>South Texas Wind Capacity (MW)</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Calibri"/>
                        </a:rPr>
                        <a:t>South Texas Wind Dispatch (MW)</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a:solidFill>
                            <a:srgbClr val="FFFFFF"/>
                          </a:solidFill>
                          <a:effectLst/>
                          <a:latin typeface="Calibri"/>
                          <a:ea typeface="Calibri"/>
                        </a:rPr>
                        <a:t>Results</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smtClean="0">
                          <a:solidFill>
                            <a:schemeClr val="bg1"/>
                          </a:solidFill>
                          <a:effectLst/>
                          <a:latin typeface="Calibri"/>
                          <a:ea typeface="Calibri"/>
                        </a:rPr>
                        <a:t>Oscillations</a:t>
                      </a:r>
                      <a:r>
                        <a:rPr lang="en-US" sz="1400" baseline="0" dirty="0" smtClean="0">
                          <a:solidFill>
                            <a:schemeClr val="bg1"/>
                          </a:solidFill>
                          <a:effectLst/>
                          <a:latin typeface="Calibri"/>
                          <a:ea typeface="Calibri"/>
                        </a:rPr>
                        <a:t> induced by Reactive Devices</a:t>
                      </a:r>
                      <a:endParaRPr lang="en-US" sz="1400" dirty="0">
                        <a:solidFill>
                          <a:schemeClr val="bg1"/>
                        </a:solidFill>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solidFill>
                            <a:srgbClr val="FFFFFF"/>
                          </a:solidFill>
                          <a:effectLst/>
                          <a:latin typeface="Calibri"/>
                          <a:ea typeface="Calibri"/>
                        </a:rPr>
                        <a:t>Maximum wind tripped for any contingency (MW)</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03164">
                <a:tc>
                  <a:txBody>
                    <a:bodyPr/>
                    <a:lstStyle/>
                    <a:p>
                      <a:pPr marL="0" marR="0" algn="ctr">
                        <a:spcBef>
                          <a:spcPts val="0"/>
                        </a:spcBef>
                        <a:spcAft>
                          <a:spcPts val="0"/>
                        </a:spcAft>
                      </a:pPr>
                      <a:r>
                        <a:rPr lang="en-US" sz="1400">
                          <a:solidFill>
                            <a:srgbClr val="000000"/>
                          </a:solidFill>
                          <a:effectLst/>
                          <a:latin typeface="Calibri"/>
                          <a:ea typeface="Calibri"/>
                        </a:rPr>
                        <a:t>Fast</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Calibri"/>
                        </a:rPr>
                        <a:t>0.005</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Calibri"/>
                        </a:rPr>
                        <a:t>4339</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Calibri"/>
                        </a:rPr>
                        <a:t>4339</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9C6500"/>
                          </a:solidFill>
                          <a:effectLst/>
                          <a:latin typeface="Calibri"/>
                          <a:ea typeface="Calibri"/>
                        </a:rPr>
                        <a:t>Wind Trips*</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1400" dirty="0" smtClean="0">
                          <a:effectLst/>
                          <a:latin typeface="Calibri"/>
                          <a:ea typeface="Calibri"/>
                        </a:rPr>
                        <a:t>Severe</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Calibri"/>
                        </a:rPr>
                        <a:t>≈ 853</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322">
                <a:tc>
                  <a:txBody>
                    <a:bodyPr/>
                    <a:lstStyle/>
                    <a:p>
                      <a:pPr marL="0" marR="0" algn="ctr">
                        <a:spcBef>
                          <a:spcPts val="0"/>
                        </a:spcBef>
                        <a:spcAft>
                          <a:spcPts val="0"/>
                        </a:spcAft>
                      </a:pPr>
                      <a:r>
                        <a:rPr lang="en-US" sz="1400">
                          <a:solidFill>
                            <a:srgbClr val="000000"/>
                          </a:solidFill>
                          <a:effectLst/>
                          <a:latin typeface="Calibri"/>
                          <a:ea typeface="Calibri"/>
                        </a:rPr>
                        <a:t>Slow</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Calibri"/>
                        </a:rPr>
                        <a:t>0.1</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Calibri"/>
                        </a:rPr>
                        <a:t>4339</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Calibri"/>
                        </a:rPr>
                        <a:t>4339</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9C6500"/>
                          </a:solidFill>
                          <a:effectLst/>
                          <a:latin typeface="Calibri"/>
                          <a:ea typeface="Calibri"/>
                        </a:rPr>
                        <a:t>Wind Trips*</a:t>
                      </a:r>
                      <a:endParaRPr lang="en-US" sz="140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1400" dirty="0" smtClean="0">
                          <a:effectLst/>
                          <a:latin typeface="Calibri"/>
                          <a:ea typeface="Calibri"/>
                        </a:rPr>
                        <a:t>Mild</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Calibri"/>
                        </a:rPr>
                        <a:t>≈ 1358</a:t>
                      </a:r>
                      <a:endParaRPr lang="en-US" sz="1400" dirty="0">
                        <a:effectLst/>
                        <a:latin typeface="Calibri"/>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457200" y="4267200"/>
            <a:ext cx="678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F497D"/>
                </a:solidFill>
                <a:effectLst/>
                <a:latin typeface="Arial" pitchFamily="34" charset="0"/>
                <a:ea typeface="Calibri" pitchFamily="34" charset="0"/>
                <a:cs typeface="Arial" pitchFamily="34" charset="0"/>
              </a:rPr>
              <a:t>*Wind trips, but the system recovers after the wind trips.  May have damped</a:t>
            </a:r>
            <a:r>
              <a:rPr kumimoji="0" lang="en-US" altLang="en-US" b="0" i="0" u="none" strike="noStrike" cap="none" normalizeH="0" dirty="0" smtClean="0">
                <a:ln>
                  <a:noFill/>
                </a:ln>
                <a:solidFill>
                  <a:srgbClr val="1F497D"/>
                </a:solidFill>
                <a:effectLst/>
                <a:latin typeface="Arial" pitchFamily="34" charset="0"/>
                <a:ea typeface="Calibri" pitchFamily="34" charset="0"/>
                <a:cs typeface="Arial" pitchFamily="34" charset="0"/>
              </a:rPr>
              <a:t> or critically damped oscillations.  </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9022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fontScale="90000"/>
          </a:bodyPr>
          <a:lstStyle/>
          <a:p>
            <a:r>
              <a:rPr lang="en-US" dirty="0" smtClean="0"/>
              <a:t>Voltage Regulation in Panhandle</a:t>
            </a:r>
            <a:endParaRPr lang="en-US" dirty="0"/>
          </a:p>
        </p:txBody>
      </p:sp>
      <p:sp>
        <p:nvSpPr>
          <p:cNvPr id="3" name="Content Placeholder 2"/>
          <p:cNvSpPr>
            <a:spLocks noGrp="1"/>
          </p:cNvSpPr>
          <p:nvPr>
            <p:ph idx="1"/>
          </p:nvPr>
        </p:nvSpPr>
        <p:spPr>
          <a:xfrm>
            <a:off x="457200" y="2286000"/>
            <a:ext cx="8229600" cy="4038600"/>
          </a:xfrm>
        </p:spPr>
        <p:txBody>
          <a:bodyPr/>
          <a:lstStyle/>
          <a:p>
            <a:r>
              <a:rPr lang="en-US" dirty="0" smtClean="0"/>
              <a:t>Panhandle plants are generally very responsive as modelled; most plant level voltage control response times within 2-4 seconds.  </a:t>
            </a:r>
            <a:r>
              <a:rPr lang="en-US" dirty="0" smtClean="0">
                <a:solidFill>
                  <a:srgbClr val="FF0000"/>
                </a:solidFill>
              </a:rPr>
              <a:t>This is very beneficial!</a:t>
            </a:r>
          </a:p>
          <a:p>
            <a:r>
              <a:rPr lang="en-US" dirty="0" smtClean="0"/>
              <a:t>Several outages still indicate low reactive power margins.</a:t>
            </a:r>
          </a:p>
          <a:p>
            <a:r>
              <a:rPr lang="en-US" dirty="0" smtClean="0"/>
              <a:t>Additional plant control coordination may be required where plants are electrically close.  This may be either droop based or a multi-plant controller.</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24</a:t>
            </a:fld>
            <a:endParaRPr lang="en-US" dirty="0"/>
          </a:p>
        </p:txBody>
      </p:sp>
    </p:spTree>
    <p:extLst>
      <p:ext uri="{BB962C8B-B14F-4D97-AF65-F5344CB8AC3E}">
        <p14:creationId xmlns:p14="http://schemas.microsoft.com/office/powerpoint/2010/main" val="3592732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90600"/>
          </a:xfrm>
        </p:spPr>
        <p:txBody>
          <a:bodyPr>
            <a:normAutofit fontScale="90000"/>
          </a:bodyPr>
          <a:lstStyle/>
          <a:p>
            <a:r>
              <a:rPr lang="en-US" dirty="0" smtClean="0"/>
              <a:t/>
            </a:r>
            <a:br>
              <a:rPr lang="en-US" dirty="0" smtClean="0"/>
            </a:br>
            <a:r>
              <a:rPr lang="en-US" dirty="0" smtClean="0"/>
              <a:t>Voltage Regulation in South Texas</a:t>
            </a:r>
            <a:endParaRPr lang="en-US" dirty="0"/>
          </a:p>
        </p:txBody>
      </p:sp>
      <p:sp>
        <p:nvSpPr>
          <p:cNvPr id="3" name="Content Placeholder 2"/>
          <p:cNvSpPr>
            <a:spLocks noGrp="1"/>
          </p:cNvSpPr>
          <p:nvPr>
            <p:ph idx="1"/>
          </p:nvPr>
        </p:nvSpPr>
        <p:spPr>
          <a:xfrm>
            <a:off x="457200" y="2057400"/>
            <a:ext cx="8229600" cy="4267200"/>
          </a:xfrm>
        </p:spPr>
        <p:txBody>
          <a:bodyPr>
            <a:normAutofit fontScale="85000" lnSpcReduction="20000"/>
          </a:bodyPr>
          <a:lstStyle/>
          <a:p>
            <a:r>
              <a:rPr lang="en-US" dirty="0" smtClean="0"/>
              <a:t>More than half the wind resources do not have PPCs modelled.  </a:t>
            </a:r>
            <a:r>
              <a:rPr lang="en-US" dirty="0" smtClean="0">
                <a:solidFill>
                  <a:srgbClr val="FF0000"/>
                </a:solidFill>
              </a:rPr>
              <a:t>These plants and all future plants should provide fast plant level voltage control, as in the Panhandle</a:t>
            </a:r>
            <a:r>
              <a:rPr lang="en-US" dirty="0" smtClean="0"/>
              <a:t>.  (</a:t>
            </a:r>
            <a:r>
              <a:rPr lang="en-US" dirty="0" err="1" smtClean="0"/>
              <a:t>eg</a:t>
            </a:r>
            <a:r>
              <a:rPr lang="en-US" dirty="0" smtClean="0"/>
              <a:t>. 2 second response time)</a:t>
            </a:r>
            <a:endParaRPr lang="en-US" dirty="0"/>
          </a:p>
          <a:p>
            <a:r>
              <a:rPr lang="en-US" dirty="0" smtClean="0"/>
              <a:t>7 existing and planned dynamic VAR devices were all approximated using generic models.  </a:t>
            </a:r>
          </a:p>
          <a:p>
            <a:pPr lvl="1"/>
            <a:r>
              <a:rPr lang="en-US" dirty="0" smtClean="0"/>
              <a:t>If they are tuned fast, you get good voltage recovery and sustained control oscillations</a:t>
            </a:r>
          </a:p>
          <a:p>
            <a:pPr lvl="1"/>
            <a:r>
              <a:rPr lang="en-US" dirty="0" smtClean="0"/>
              <a:t>If they are tuned slow, you get poor voltage recovery and no oscillations.</a:t>
            </a:r>
          </a:p>
          <a:p>
            <a:pPr lvl="1"/>
            <a:r>
              <a:rPr lang="en-US" dirty="0" smtClean="0">
                <a:solidFill>
                  <a:srgbClr val="FF0000"/>
                </a:solidFill>
              </a:rPr>
              <a:t>Tuning these devices is important in this region!!</a:t>
            </a:r>
          </a:p>
          <a:p>
            <a:r>
              <a:rPr lang="en-US" dirty="0" smtClean="0"/>
              <a:t>Additional plant control coordination may be required where plants are electrically close.  This may be either droop based or a multi-plant controller.</a:t>
            </a:r>
          </a:p>
          <a:p>
            <a:pPr marL="0" indent="0">
              <a:buNone/>
            </a:pP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25</a:t>
            </a:fld>
            <a:endParaRPr lang="en-US" dirty="0"/>
          </a:p>
        </p:txBody>
      </p:sp>
    </p:spTree>
    <p:extLst>
      <p:ext uri="{BB962C8B-B14F-4D97-AF65-F5344CB8AC3E}">
        <p14:creationId xmlns:p14="http://schemas.microsoft.com/office/powerpoint/2010/main" val="4104814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Sensitivity - Panhandle</a:t>
            </a:r>
            <a:endParaRPr lang="en-US" dirty="0"/>
          </a:p>
        </p:txBody>
      </p:sp>
      <p:sp>
        <p:nvSpPr>
          <p:cNvPr id="3" name="Content Placeholder 2"/>
          <p:cNvSpPr>
            <a:spLocks noGrp="1"/>
          </p:cNvSpPr>
          <p:nvPr>
            <p:ph idx="1"/>
          </p:nvPr>
        </p:nvSpPr>
        <p:spPr/>
        <p:txBody>
          <a:bodyPr/>
          <a:lstStyle/>
          <a:p>
            <a:r>
              <a:rPr lang="en-US" dirty="0" smtClean="0"/>
              <a:t>An increase in wind dispatch to 100% is possible under the “Lubbock Connected” scenario.  This is because:</a:t>
            </a:r>
          </a:p>
          <a:p>
            <a:pPr lvl="1"/>
            <a:r>
              <a:rPr lang="en-US" dirty="0" smtClean="0"/>
              <a:t>Additional circuits increase the SCMVA in the Panhandle</a:t>
            </a:r>
          </a:p>
          <a:p>
            <a:pPr lvl="1"/>
            <a:r>
              <a:rPr lang="en-US" dirty="0" smtClean="0"/>
              <a:t>Lubbock load offloads transfers out of the Panhandle</a:t>
            </a:r>
          </a:p>
          <a:p>
            <a:pPr lvl="1"/>
            <a:r>
              <a:rPr lang="en-US" dirty="0" smtClean="0"/>
              <a:t>Load provides some damping which can improve stability</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26</a:t>
            </a:fld>
            <a:endParaRPr lang="en-US" dirty="0"/>
          </a:p>
        </p:txBody>
      </p:sp>
    </p:spTree>
    <p:extLst>
      <p:ext uri="{BB962C8B-B14F-4D97-AF65-F5344CB8AC3E}">
        <p14:creationId xmlns:p14="http://schemas.microsoft.com/office/powerpoint/2010/main" val="554455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Sensitivity – South Texas</a:t>
            </a:r>
            <a:endParaRPr lang="en-US" dirty="0"/>
          </a:p>
        </p:txBody>
      </p:sp>
      <p:sp>
        <p:nvSpPr>
          <p:cNvPr id="3" name="Content Placeholder 2"/>
          <p:cNvSpPr>
            <a:spLocks noGrp="1"/>
          </p:cNvSpPr>
          <p:nvPr>
            <p:ph idx="1"/>
          </p:nvPr>
        </p:nvSpPr>
        <p:spPr/>
        <p:txBody>
          <a:bodyPr/>
          <a:lstStyle/>
          <a:p>
            <a:r>
              <a:rPr lang="en-US" dirty="0" smtClean="0"/>
              <a:t>Loads are integrated much more tightly in South Texas, and variation in load can cause very different operating conditions.  Combined with other South Texas issues, this makes simply quantifying impact of load in South Texas difficult.  Generally:</a:t>
            </a:r>
          </a:p>
          <a:p>
            <a:pPr lvl="1"/>
            <a:r>
              <a:rPr lang="en-US" dirty="0" smtClean="0"/>
              <a:t>Addition of load offsets transfers out, and improves stability</a:t>
            </a:r>
          </a:p>
          <a:p>
            <a:pPr lvl="1"/>
            <a:r>
              <a:rPr lang="en-US" dirty="0" smtClean="0"/>
              <a:t>Use of complex motor models (including induction machines) improves damping, but degrades voltage profile on fault recovery.</a:t>
            </a:r>
          </a:p>
        </p:txBody>
      </p:sp>
      <p:sp>
        <p:nvSpPr>
          <p:cNvPr id="4" name="Slide Number Placeholder 3"/>
          <p:cNvSpPr>
            <a:spLocks noGrp="1"/>
          </p:cNvSpPr>
          <p:nvPr>
            <p:ph type="sldNum" sz="quarter" idx="12"/>
          </p:nvPr>
        </p:nvSpPr>
        <p:spPr/>
        <p:txBody>
          <a:bodyPr/>
          <a:lstStyle/>
          <a:p>
            <a:fld id="{BB73CBD4-738A-492D-8920-6F67EE0BEB04}" type="slidenum">
              <a:rPr lang="en-US" smtClean="0"/>
              <a:pPr/>
              <a:t>27</a:t>
            </a:fld>
            <a:endParaRPr lang="en-US" dirty="0"/>
          </a:p>
        </p:txBody>
      </p:sp>
    </p:spTree>
    <p:extLst>
      <p:ext uri="{BB962C8B-B14F-4D97-AF65-F5344CB8AC3E}">
        <p14:creationId xmlns:p14="http://schemas.microsoft.com/office/powerpoint/2010/main" val="242652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Recommendations</a:t>
            </a:r>
            <a:endParaRPr lang="en-US" dirty="0"/>
          </a:p>
        </p:txBody>
      </p:sp>
      <p:sp>
        <p:nvSpPr>
          <p:cNvPr id="3" name="Content Placeholder 2"/>
          <p:cNvSpPr>
            <a:spLocks noGrp="1"/>
          </p:cNvSpPr>
          <p:nvPr>
            <p:ph idx="1"/>
          </p:nvPr>
        </p:nvSpPr>
        <p:spPr/>
        <p:txBody>
          <a:bodyPr>
            <a:normAutofit fontScale="92500"/>
          </a:bodyPr>
          <a:lstStyle/>
          <a:p>
            <a:r>
              <a:rPr lang="en-US" dirty="0" smtClean="0"/>
              <a:t>All new dynamic VAR devices should be specified to provide damping at sub-synchronous frequencies, and should be studied to ensure no negative interactions are introduced with the wind resources.</a:t>
            </a:r>
          </a:p>
          <a:p>
            <a:r>
              <a:rPr lang="en-US" dirty="0" smtClean="0"/>
              <a:t>Several severe inadequacies were identified in the South Texas models.  Model quality should improved prior to further study being performed.</a:t>
            </a:r>
          </a:p>
          <a:p>
            <a:pPr lvl="1"/>
            <a:r>
              <a:rPr lang="en-US" dirty="0" smtClean="0"/>
              <a:t>List of model inadequacies is being provided to ERCOT</a:t>
            </a:r>
          </a:p>
          <a:p>
            <a:pPr lvl="1"/>
            <a:r>
              <a:rPr lang="en-US" dirty="0" smtClean="0"/>
              <a:t>Individual plant performance was evaluated and tabulated</a:t>
            </a:r>
          </a:p>
          <a:p>
            <a:r>
              <a:rPr lang="en-US" dirty="0" smtClean="0"/>
              <a:t>DFR infrastructure should be in place for future validation and event analysis</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28</a:t>
            </a:fld>
            <a:endParaRPr lang="en-US" dirty="0"/>
          </a:p>
        </p:txBody>
      </p:sp>
    </p:spTree>
    <p:extLst>
      <p:ext uri="{BB962C8B-B14F-4D97-AF65-F5344CB8AC3E}">
        <p14:creationId xmlns:p14="http://schemas.microsoft.com/office/powerpoint/2010/main" val="1281578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0"/>
            <a:ext cx="6400800" cy="1143000"/>
          </a:xfrm>
        </p:spPr>
        <p:txBody>
          <a:bodyPr/>
          <a:lstStyle/>
          <a:p>
            <a:r>
              <a:rPr lang="en-US" dirty="0" smtClean="0"/>
              <a:t>Thank you!  Questions?</a:t>
            </a:r>
            <a:endParaRPr lang="en-US" dirty="0"/>
          </a:p>
        </p:txBody>
      </p:sp>
      <p:sp>
        <p:nvSpPr>
          <p:cNvPr id="4" name="Slide Number Placeholder 3"/>
          <p:cNvSpPr>
            <a:spLocks noGrp="1"/>
          </p:cNvSpPr>
          <p:nvPr>
            <p:ph type="sldNum" sz="quarter" idx="12"/>
          </p:nvPr>
        </p:nvSpPr>
        <p:spPr/>
        <p:txBody>
          <a:bodyPr/>
          <a:lstStyle/>
          <a:p>
            <a:fld id="{BB73CBD4-738A-492D-8920-6F67EE0BEB04}" type="slidenum">
              <a:rPr lang="en-US" smtClean="0"/>
              <a:pPr/>
              <a:t>29</a:t>
            </a:fld>
            <a:endParaRPr lang="en-US" dirty="0"/>
          </a:p>
        </p:txBody>
      </p:sp>
    </p:spTree>
    <p:extLst>
      <p:ext uri="{BB962C8B-B14F-4D97-AF65-F5344CB8AC3E}">
        <p14:creationId xmlns:p14="http://schemas.microsoft.com/office/powerpoint/2010/main" val="361979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sz="half" idx="4294967295"/>
          </p:nvPr>
        </p:nvSpPr>
        <p:spPr>
          <a:xfrm>
            <a:off x="381000" y="1427803"/>
            <a:ext cx="7000056" cy="5258895"/>
          </a:xfrm>
        </p:spPr>
        <p:txBody>
          <a:bodyPr>
            <a:normAutofit fontScale="62500" lnSpcReduction="20000"/>
          </a:bodyPr>
          <a:lstStyle/>
          <a:p>
            <a:pPr marL="0" indent="0">
              <a:lnSpc>
                <a:spcPct val="80000"/>
              </a:lnSpc>
              <a:buNone/>
            </a:pPr>
            <a:r>
              <a:rPr lang="en-US" sz="3800" i="1" dirty="0">
                <a:solidFill>
                  <a:schemeClr val="bg1"/>
                </a:solidFill>
                <a:latin typeface="+mj-lt"/>
              </a:rPr>
              <a:t>Leadership and Consulting Team</a:t>
            </a:r>
          </a:p>
          <a:p>
            <a:pPr>
              <a:lnSpc>
                <a:spcPct val="80000"/>
              </a:lnSpc>
            </a:pPr>
            <a:r>
              <a:rPr lang="en-US" sz="3800" dirty="0">
                <a:latin typeface="+mj-lt"/>
              </a:rPr>
              <a:t>Dennis Woodford – </a:t>
            </a:r>
            <a:r>
              <a:rPr lang="en-US" sz="3800" i="1" dirty="0">
                <a:latin typeface="+mj-lt"/>
              </a:rPr>
              <a:t>President, Owner</a:t>
            </a:r>
            <a:endParaRPr lang="en-US" sz="3800" dirty="0">
              <a:latin typeface="+mj-lt"/>
            </a:endParaRPr>
          </a:p>
          <a:p>
            <a:pPr>
              <a:lnSpc>
                <a:spcPct val="80000"/>
              </a:lnSpc>
            </a:pPr>
            <a:r>
              <a:rPr lang="en-US" sz="3800" dirty="0">
                <a:latin typeface="+mj-lt"/>
              </a:rPr>
              <a:t>Garth Irwin – </a:t>
            </a:r>
            <a:r>
              <a:rPr lang="en-US" sz="3800" i="1" dirty="0">
                <a:latin typeface="+mj-lt"/>
              </a:rPr>
              <a:t>VP, Owner</a:t>
            </a:r>
          </a:p>
          <a:p>
            <a:pPr>
              <a:lnSpc>
                <a:spcPct val="80000"/>
              </a:lnSpc>
            </a:pPr>
            <a:r>
              <a:rPr lang="en-US" sz="3800" dirty="0">
                <a:solidFill>
                  <a:srgbClr val="FF0000"/>
                </a:solidFill>
                <a:latin typeface="+mj-lt"/>
              </a:rPr>
              <a:t>Andrew Isaacs – </a:t>
            </a:r>
            <a:r>
              <a:rPr lang="en-US" sz="3800" i="1" dirty="0">
                <a:solidFill>
                  <a:srgbClr val="FF0000"/>
                </a:solidFill>
                <a:latin typeface="+mj-lt"/>
              </a:rPr>
              <a:t>VP, Engineer</a:t>
            </a:r>
          </a:p>
          <a:p>
            <a:pPr marL="0" indent="0">
              <a:lnSpc>
                <a:spcPct val="80000"/>
              </a:lnSpc>
              <a:buNone/>
            </a:pPr>
            <a:endParaRPr lang="en-US" sz="3800" dirty="0">
              <a:latin typeface="+mj-lt"/>
            </a:endParaRPr>
          </a:p>
          <a:p>
            <a:pPr marL="0" indent="0">
              <a:lnSpc>
                <a:spcPct val="80000"/>
              </a:lnSpc>
              <a:buNone/>
            </a:pPr>
            <a:r>
              <a:rPr lang="en-US" sz="3800" i="1" dirty="0">
                <a:latin typeface="+mj-lt"/>
              </a:rPr>
              <a:t>Studies Team</a:t>
            </a:r>
          </a:p>
          <a:p>
            <a:pPr>
              <a:lnSpc>
                <a:spcPct val="80000"/>
              </a:lnSpc>
            </a:pPr>
            <a:r>
              <a:rPr lang="en-US" sz="2900" dirty="0">
                <a:solidFill>
                  <a:srgbClr val="FF0000"/>
                </a:solidFill>
                <a:latin typeface="+mj-lt"/>
              </a:rPr>
              <a:t>Anuradha Dissanayaka M.Sc. –Study Engineer</a:t>
            </a:r>
          </a:p>
          <a:p>
            <a:pPr>
              <a:lnSpc>
                <a:spcPct val="80000"/>
              </a:lnSpc>
            </a:pPr>
            <a:r>
              <a:rPr lang="en-US" sz="2900" dirty="0">
                <a:latin typeface="+mj-lt"/>
              </a:rPr>
              <a:t>Francisco Gomez Ph.D. –Study Engineer</a:t>
            </a:r>
          </a:p>
          <a:p>
            <a:pPr>
              <a:lnSpc>
                <a:spcPct val="80000"/>
              </a:lnSpc>
            </a:pPr>
            <a:r>
              <a:rPr lang="en-US" sz="2900" dirty="0">
                <a:latin typeface="+mj-lt"/>
              </a:rPr>
              <a:t>Chaminda Amarasinghe Ph.D. – Modeling Specialist Engineer</a:t>
            </a:r>
          </a:p>
          <a:p>
            <a:pPr>
              <a:lnSpc>
                <a:spcPct val="80000"/>
              </a:lnSpc>
            </a:pPr>
            <a:r>
              <a:rPr lang="en-US" sz="2900" dirty="0" err="1">
                <a:latin typeface="+mj-lt"/>
              </a:rPr>
              <a:t>Xiuyu</a:t>
            </a:r>
            <a:r>
              <a:rPr lang="en-US" sz="2900" dirty="0">
                <a:latin typeface="+mj-lt"/>
              </a:rPr>
              <a:t> Chen Ph.D. – HVDC Specialist Engineer</a:t>
            </a:r>
          </a:p>
          <a:p>
            <a:pPr>
              <a:lnSpc>
                <a:spcPct val="80000"/>
              </a:lnSpc>
            </a:pPr>
            <a:r>
              <a:rPr lang="en-US" sz="2900" dirty="0">
                <a:latin typeface="+mj-lt"/>
              </a:rPr>
              <a:t>Amit Jindal Ph.D. – Study Engineer</a:t>
            </a:r>
          </a:p>
          <a:p>
            <a:pPr>
              <a:lnSpc>
                <a:spcPct val="80000"/>
              </a:lnSpc>
            </a:pPr>
            <a:r>
              <a:rPr lang="en-US" sz="2900" dirty="0">
                <a:solidFill>
                  <a:srgbClr val="FF0000"/>
                </a:solidFill>
                <a:latin typeface="+mj-lt"/>
              </a:rPr>
              <a:t>Jake Wiebe – Study Engineer</a:t>
            </a:r>
          </a:p>
          <a:p>
            <a:pPr>
              <a:lnSpc>
                <a:spcPct val="80000"/>
              </a:lnSpc>
            </a:pPr>
            <a:r>
              <a:rPr lang="en-US" sz="2900" dirty="0">
                <a:latin typeface="+mj-lt"/>
              </a:rPr>
              <a:t>Jeremy Sneath M.Sc. – Study Engineer</a:t>
            </a:r>
          </a:p>
          <a:p>
            <a:pPr>
              <a:lnSpc>
                <a:spcPct val="80000"/>
              </a:lnSpc>
            </a:pPr>
            <a:r>
              <a:rPr lang="en-US" sz="2900" dirty="0">
                <a:latin typeface="+mj-lt"/>
              </a:rPr>
              <a:t>Lukas Unruh - Analyst</a:t>
            </a:r>
          </a:p>
          <a:p>
            <a:pPr>
              <a:lnSpc>
                <a:spcPct val="80000"/>
              </a:lnSpc>
            </a:pPr>
            <a:endParaRPr lang="en-US" sz="2900" dirty="0">
              <a:latin typeface="+mj-lt"/>
            </a:endParaRPr>
          </a:p>
          <a:p>
            <a:pPr marL="0" indent="0">
              <a:lnSpc>
                <a:spcPct val="80000"/>
              </a:lnSpc>
              <a:buNone/>
            </a:pPr>
            <a:r>
              <a:rPr lang="en-US" sz="3800" i="1" dirty="0">
                <a:latin typeface="+mj-lt"/>
              </a:rPr>
              <a:t>Software Team</a:t>
            </a:r>
          </a:p>
          <a:p>
            <a:pPr>
              <a:lnSpc>
                <a:spcPct val="80000"/>
              </a:lnSpc>
            </a:pPr>
            <a:r>
              <a:rPr lang="en-US" sz="2900" dirty="0">
                <a:latin typeface="+mj-lt"/>
              </a:rPr>
              <a:t>Joel Dyck M.Sc. – Computer Scientist</a:t>
            </a:r>
          </a:p>
          <a:p>
            <a:pPr>
              <a:lnSpc>
                <a:spcPct val="80000"/>
              </a:lnSpc>
            </a:pPr>
            <a:r>
              <a:rPr lang="en-US" sz="2900" dirty="0">
                <a:latin typeface="+mj-lt"/>
              </a:rPr>
              <a:t>Nathan Kroeker – Computer Scientist</a:t>
            </a:r>
          </a:p>
          <a:p>
            <a:pPr>
              <a:lnSpc>
                <a:spcPct val="80000"/>
              </a:lnSpc>
            </a:pPr>
            <a:r>
              <a:rPr lang="en-US" sz="2900" dirty="0">
                <a:latin typeface="+mj-lt"/>
              </a:rPr>
              <a:t>Suren </a:t>
            </a:r>
            <a:r>
              <a:rPr lang="en-US" sz="2900" dirty="0" err="1">
                <a:latin typeface="+mj-lt"/>
              </a:rPr>
              <a:t>Dadallage</a:t>
            </a:r>
            <a:r>
              <a:rPr lang="en-US" sz="2900" dirty="0">
                <a:latin typeface="+mj-lt"/>
              </a:rPr>
              <a:t> M.Sc. – Computer Engineer</a:t>
            </a:r>
          </a:p>
          <a:p>
            <a:pPr>
              <a:lnSpc>
                <a:spcPct val="80000"/>
              </a:lnSpc>
            </a:pPr>
            <a:endParaRPr lang="en-US" sz="1050" dirty="0"/>
          </a:p>
          <a:p>
            <a:pPr>
              <a:lnSpc>
                <a:spcPct val="80000"/>
              </a:lnSpc>
              <a:buFont typeface="Wingdings" pitchFamily="2" charset="2"/>
              <a:buNone/>
            </a:pPr>
            <a:r>
              <a:rPr lang="en-US" sz="1100" dirty="0"/>
              <a:t>	</a:t>
            </a:r>
            <a:r>
              <a:rPr lang="en-US" sz="1200" dirty="0"/>
              <a:t/>
            </a:r>
            <a:br>
              <a:rPr lang="en-US" sz="1200" dirty="0"/>
            </a:br>
            <a:endParaRPr lang="en-US" sz="900" dirty="0"/>
          </a:p>
          <a:p>
            <a:pPr lvl="1">
              <a:lnSpc>
                <a:spcPct val="80000"/>
              </a:lnSpc>
              <a:buFont typeface="Wingdings" pitchFamily="2" charset="2"/>
              <a:buNone/>
            </a:pPr>
            <a:endParaRPr lang="en-US" sz="700" dirty="0"/>
          </a:p>
        </p:txBody>
      </p:sp>
      <p:sp>
        <p:nvSpPr>
          <p:cNvPr id="88066" name="Rectangle 2"/>
          <p:cNvSpPr>
            <a:spLocks noGrp="1" noChangeArrowheads="1"/>
          </p:cNvSpPr>
          <p:nvPr>
            <p:ph type="title"/>
          </p:nvPr>
        </p:nvSpPr>
        <p:spPr>
          <a:xfrm>
            <a:off x="395536" y="692696"/>
            <a:ext cx="7467600" cy="850106"/>
          </a:xfrm>
        </p:spPr>
        <p:txBody>
          <a:bodyPr/>
          <a:lstStyle/>
          <a:p>
            <a:r>
              <a:rPr lang="en-US" dirty="0"/>
              <a:t>Who Are We? </a:t>
            </a:r>
          </a:p>
        </p:txBody>
      </p:sp>
      <p:sp>
        <p:nvSpPr>
          <p:cNvPr id="8"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a:t>
            </a:fld>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2218553" cy="231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ndrew Isaacs P.E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758" y="1295400"/>
            <a:ext cx="1776618" cy="1857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936" y="2590800"/>
            <a:ext cx="2030986" cy="212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336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162925" cy="895529"/>
          </a:xfrm>
        </p:spPr>
        <p:txBody>
          <a:bodyPr>
            <a:normAutofit/>
          </a:bodyPr>
          <a:lstStyle/>
          <a:p>
            <a:r>
              <a:rPr lang="en-US" dirty="0" smtClean="0"/>
              <a:t>PSCAD Study Background</a:t>
            </a:r>
            <a:endParaRPr lang="en-US" dirty="0"/>
          </a:p>
        </p:txBody>
      </p:sp>
      <p:sp>
        <p:nvSpPr>
          <p:cNvPr id="3" name="Content Placeholder 2"/>
          <p:cNvSpPr>
            <a:spLocks noGrp="1"/>
          </p:cNvSpPr>
          <p:nvPr>
            <p:ph idx="1"/>
          </p:nvPr>
        </p:nvSpPr>
        <p:spPr>
          <a:xfrm>
            <a:off x="838201" y="1905000"/>
            <a:ext cx="8185150" cy="4548336"/>
          </a:xfrm>
        </p:spPr>
        <p:txBody>
          <a:bodyPr>
            <a:normAutofit lnSpcReduction="10000"/>
          </a:bodyPr>
          <a:lstStyle/>
          <a:p>
            <a:r>
              <a:rPr lang="en-US" sz="2000" dirty="0" smtClean="0">
                <a:latin typeface="+mj-lt"/>
              </a:rPr>
              <a:t>January 2016, Electranix completed an unprecedented study evaluating the ERCOT Panhandle System.  Key recommendations of that study included:</a:t>
            </a:r>
          </a:p>
          <a:p>
            <a:pPr lvl="1"/>
            <a:r>
              <a:rPr lang="en-US" sz="1800" dirty="0" smtClean="0">
                <a:latin typeface="+mj-lt"/>
              </a:rPr>
              <a:t>Use of the WSCR metric threshold of 1.5 was suitable for the proposed system buildout at the time</a:t>
            </a:r>
          </a:p>
          <a:p>
            <a:pPr lvl="1"/>
            <a:r>
              <a:rPr lang="en-US" sz="1800" dirty="0" smtClean="0">
                <a:latin typeface="+mj-lt"/>
              </a:rPr>
              <a:t>PSS/E studies were still useful with WSCR &gt; 1.5, however should be validated periodically using PSCAD.  For WSCR &lt; 1.5, PSCAD studies should be performed.</a:t>
            </a:r>
          </a:p>
          <a:p>
            <a:pPr lvl="1"/>
            <a:r>
              <a:rPr lang="en-US" sz="1800" dirty="0" smtClean="0">
                <a:latin typeface="+mj-lt"/>
              </a:rPr>
              <a:t>Fast wind power plant control would provide benefit for improving system stability at lower WSCR numbers.</a:t>
            </a:r>
          </a:p>
          <a:p>
            <a:pPr lvl="1"/>
            <a:r>
              <a:rPr lang="en-US" sz="1800" dirty="0" smtClean="0">
                <a:latin typeface="+mj-lt"/>
              </a:rPr>
              <a:t>The proposed Panhandle system upgrades would be adequate for the proposed operating scenarios</a:t>
            </a:r>
          </a:p>
          <a:p>
            <a:pPr lvl="1"/>
            <a:r>
              <a:rPr lang="en-US" sz="1800" dirty="0" smtClean="0">
                <a:latin typeface="+mj-lt"/>
              </a:rPr>
              <a:t>Synchronous condensers should be part of the VAR support mix</a:t>
            </a:r>
          </a:p>
          <a:p>
            <a:pPr lvl="1"/>
            <a:r>
              <a:rPr lang="en-US" sz="1800" dirty="0" smtClean="0">
                <a:latin typeface="+mj-lt"/>
              </a:rPr>
              <a:t>There are limits to inverter capacity, as well as dispatched active power</a:t>
            </a:r>
          </a:p>
          <a:p>
            <a:pPr lvl="1"/>
            <a:r>
              <a:rPr lang="en-US" sz="1800" dirty="0" smtClean="0">
                <a:latin typeface="+mj-lt"/>
              </a:rPr>
              <a:t>Further study would be required</a:t>
            </a:r>
          </a:p>
          <a:p>
            <a:pPr lvl="1"/>
            <a:endParaRPr lang="en-US" sz="1800" dirty="0" smtClean="0">
              <a:latin typeface="+mj-lt"/>
            </a:endParaRPr>
          </a:p>
          <a:p>
            <a:pPr lvl="1"/>
            <a:endParaRPr lang="en-US" sz="1800" dirty="0" smtClean="0">
              <a:latin typeface="+mj-lt"/>
            </a:endParaRPr>
          </a:p>
          <a:p>
            <a:pPr lvl="1"/>
            <a:endParaRPr lang="en-US" sz="1000" dirty="0" smtClean="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4</a:t>
            </a:fld>
            <a:endParaRPr lang="en-US" sz="2000" dirty="0"/>
          </a:p>
        </p:txBody>
      </p:sp>
    </p:spTree>
    <p:extLst>
      <p:ext uri="{BB962C8B-B14F-4D97-AF65-F5344CB8AC3E}">
        <p14:creationId xmlns:p14="http://schemas.microsoft.com/office/powerpoint/2010/main" val="298977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162925" cy="895529"/>
          </a:xfrm>
        </p:spPr>
        <p:txBody>
          <a:bodyPr>
            <a:normAutofit/>
          </a:bodyPr>
          <a:lstStyle/>
          <a:p>
            <a:r>
              <a:rPr lang="en-US" dirty="0" smtClean="0"/>
              <a:t>PSCAD Study Objectives</a:t>
            </a:r>
            <a:endParaRPr lang="en-US" dirty="0"/>
          </a:p>
        </p:txBody>
      </p:sp>
      <p:sp>
        <p:nvSpPr>
          <p:cNvPr id="3" name="Content Placeholder 2"/>
          <p:cNvSpPr>
            <a:spLocks noGrp="1"/>
          </p:cNvSpPr>
          <p:nvPr>
            <p:ph idx="1"/>
          </p:nvPr>
        </p:nvSpPr>
        <p:spPr>
          <a:xfrm>
            <a:off x="838201" y="1905000"/>
            <a:ext cx="8185150" cy="4548336"/>
          </a:xfrm>
        </p:spPr>
        <p:txBody>
          <a:bodyPr>
            <a:normAutofit/>
          </a:bodyPr>
          <a:lstStyle/>
          <a:p>
            <a:r>
              <a:rPr lang="en-US" sz="2000" dirty="0" smtClean="0">
                <a:latin typeface="+mj-lt"/>
              </a:rPr>
              <a:t>June 2017, Electranix began a second round of study building on the first.  Objectives of the new study included:</a:t>
            </a:r>
          </a:p>
          <a:p>
            <a:pPr lvl="1"/>
            <a:r>
              <a:rPr lang="en-US" sz="1800" dirty="0" smtClean="0">
                <a:latin typeface="+mj-lt"/>
              </a:rPr>
              <a:t>Evaluate dynamic performance of an updated Panhandle buildout</a:t>
            </a:r>
          </a:p>
          <a:p>
            <a:pPr lvl="1"/>
            <a:r>
              <a:rPr lang="en-US" sz="1800" dirty="0" smtClean="0">
                <a:latin typeface="+mj-lt"/>
              </a:rPr>
              <a:t>Evaluate dynamic performance of a stressed South Texas future buildout</a:t>
            </a:r>
          </a:p>
          <a:p>
            <a:pPr lvl="1"/>
            <a:r>
              <a:rPr lang="en-US" sz="1800" dirty="0" smtClean="0">
                <a:latin typeface="+mj-lt"/>
              </a:rPr>
              <a:t>Review WSCR planning metric in Panhandle and propose adjustments if necessary</a:t>
            </a:r>
          </a:p>
          <a:p>
            <a:pPr lvl="1"/>
            <a:r>
              <a:rPr lang="en-US" sz="1800" dirty="0" smtClean="0">
                <a:latin typeface="+mj-lt"/>
              </a:rPr>
              <a:t>Evaluate suitability of the WSCR planning metric in South Texas</a:t>
            </a:r>
          </a:p>
          <a:p>
            <a:pPr lvl="1"/>
            <a:r>
              <a:rPr lang="en-US" sz="1800" dirty="0" smtClean="0">
                <a:latin typeface="+mj-lt"/>
              </a:rPr>
              <a:t>Provide recommendations for area-wide voltage regulation in the Panhandle</a:t>
            </a:r>
          </a:p>
          <a:p>
            <a:pPr lvl="1"/>
            <a:r>
              <a:rPr lang="en-US" sz="1800" dirty="0" smtClean="0">
                <a:latin typeface="+mj-lt"/>
              </a:rPr>
              <a:t>Explore the impact of load on low system strength issues, as well as the importance of detail in load modelling</a:t>
            </a:r>
          </a:p>
          <a:p>
            <a:pPr lvl="1"/>
            <a:r>
              <a:rPr lang="en-US" sz="1800" dirty="0" smtClean="0">
                <a:latin typeface="+mj-lt"/>
              </a:rPr>
              <a:t>Transfer study tools and knowledge to ERCOT planners</a:t>
            </a:r>
          </a:p>
          <a:p>
            <a:pPr lvl="1"/>
            <a:endParaRPr lang="en-US" sz="1800" dirty="0" smtClean="0">
              <a:latin typeface="+mj-lt"/>
            </a:endParaRPr>
          </a:p>
          <a:p>
            <a:pPr lvl="1"/>
            <a:endParaRPr lang="en-US" sz="1800" dirty="0" smtClean="0">
              <a:latin typeface="+mj-lt"/>
            </a:endParaRPr>
          </a:p>
          <a:p>
            <a:pPr lvl="1"/>
            <a:endParaRPr lang="en-US" sz="1000" dirty="0" smtClean="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5</a:t>
            </a:fld>
            <a:endParaRPr lang="en-US" sz="2000" dirty="0"/>
          </a:p>
        </p:txBody>
      </p:sp>
    </p:spTree>
    <p:extLst>
      <p:ext uri="{BB962C8B-B14F-4D97-AF65-F5344CB8AC3E}">
        <p14:creationId xmlns:p14="http://schemas.microsoft.com/office/powerpoint/2010/main" val="3034747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95" y="914400"/>
            <a:ext cx="8162925" cy="838200"/>
          </a:xfrm>
        </p:spPr>
        <p:txBody>
          <a:bodyPr>
            <a:normAutofit fontScale="90000"/>
          </a:bodyPr>
          <a:lstStyle/>
          <a:p>
            <a:r>
              <a:rPr lang="en-US" dirty="0" smtClean="0"/>
              <a:t>Panhandle/Lubbock System Model</a:t>
            </a:r>
            <a:endParaRPr lang="en-US" dirty="0"/>
          </a:p>
        </p:txBody>
      </p:sp>
      <p:sp>
        <p:nvSpPr>
          <p:cNvPr id="3" name="Content Placeholder 2"/>
          <p:cNvSpPr>
            <a:spLocks noGrp="1"/>
          </p:cNvSpPr>
          <p:nvPr>
            <p:ph idx="1"/>
          </p:nvPr>
        </p:nvSpPr>
        <p:spPr>
          <a:xfrm>
            <a:off x="762000" y="1905000"/>
            <a:ext cx="8185150" cy="4191000"/>
          </a:xfrm>
        </p:spPr>
        <p:txBody>
          <a:bodyPr>
            <a:normAutofit/>
          </a:bodyPr>
          <a:lstStyle/>
          <a:p>
            <a:r>
              <a:rPr lang="en-US" sz="2000" dirty="0" smtClean="0">
                <a:latin typeface="+mj-lt"/>
              </a:rPr>
              <a:t>37 </a:t>
            </a:r>
            <a:r>
              <a:rPr lang="en-US" sz="2000" dirty="0">
                <a:latin typeface="+mj-lt"/>
              </a:rPr>
              <a:t>wind generation projects with </a:t>
            </a:r>
            <a:r>
              <a:rPr lang="en-US" sz="2000" dirty="0" smtClean="0">
                <a:latin typeface="+mj-lt"/>
              </a:rPr>
              <a:t>a total </a:t>
            </a:r>
            <a:r>
              <a:rPr lang="en-US" sz="2000" dirty="0">
                <a:latin typeface="+mj-lt"/>
              </a:rPr>
              <a:t>of </a:t>
            </a:r>
            <a:r>
              <a:rPr lang="en-US" sz="2000" dirty="0" smtClean="0">
                <a:latin typeface="+mj-lt"/>
              </a:rPr>
              <a:t>6891 </a:t>
            </a:r>
            <a:r>
              <a:rPr lang="en-US" sz="2000" dirty="0">
                <a:latin typeface="+mj-lt"/>
              </a:rPr>
              <a:t>MW </a:t>
            </a:r>
            <a:r>
              <a:rPr lang="en-US" sz="2000" dirty="0" smtClean="0">
                <a:latin typeface="+mj-lt"/>
              </a:rPr>
              <a:t>capacity</a:t>
            </a:r>
          </a:p>
          <a:p>
            <a:pPr lvl="1"/>
            <a:r>
              <a:rPr lang="en-US" sz="1800" dirty="0" smtClean="0">
                <a:latin typeface="+mj-lt"/>
              </a:rPr>
              <a:t>(Includes 7 several projects outside the Panhandle proper)</a:t>
            </a:r>
            <a:endParaRPr lang="en-US" sz="1800" dirty="0">
              <a:latin typeface="+mj-lt"/>
            </a:endParaRPr>
          </a:p>
          <a:p>
            <a:r>
              <a:rPr lang="en-US" sz="2000" dirty="0" smtClean="0">
                <a:latin typeface="+mj-lt"/>
              </a:rPr>
              <a:t>Distributed STATCOM devices associated with projects</a:t>
            </a:r>
          </a:p>
          <a:p>
            <a:r>
              <a:rPr lang="en-US" sz="2000" dirty="0" smtClean="0">
                <a:latin typeface="+mj-lt"/>
              </a:rPr>
              <a:t>Composite load models (including induction machines) for Lubbock Region</a:t>
            </a:r>
          </a:p>
          <a:p>
            <a:r>
              <a:rPr lang="en-US" sz="2000" dirty="0" smtClean="0">
                <a:latin typeface="+mj-lt"/>
              </a:rPr>
              <a:t>Tesla SVC</a:t>
            </a:r>
          </a:p>
          <a:p>
            <a:r>
              <a:rPr lang="en-US" sz="2000" dirty="0" err="1" smtClean="0">
                <a:latin typeface="+mj-lt"/>
              </a:rPr>
              <a:t>Alibates</a:t>
            </a:r>
            <a:r>
              <a:rPr lang="en-US" sz="2000" dirty="0" smtClean="0">
                <a:latin typeface="+mj-lt"/>
              </a:rPr>
              <a:t> synchronous condenser</a:t>
            </a:r>
          </a:p>
          <a:p>
            <a:r>
              <a:rPr lang="en-US" sz="2000" dirty="0" smtClean="0">
                <a:latin typeface="+mj-lt"/>
              </a:rPr>
              <a:t>Tule Canyon synchronous condenser</a:t>
            </a:r>
          </a:p>
          <a:p>
            <a:r>
              <a:rPr lang="en-US" sz="2000" dirty="0" smtClean="0">
                <a:latin typeface="+mj-lt"/>
              </a:rPr>
              <a:t>Transmission lines, transformers, switched shunt devices</a:t>
            </a:r>
          </a:p>
          <a:p>
            <a:r>
              <a:rPr lang="en-US" sz="2000" dirty="0" smtClean="0">
                <a:latin typeface="+mj-lt"/>
              </a:rPr>
              <a:t>435 network busses</a:t>
            </a:r>
          </a:p>
          <a:p>
            <a:endParaRPr lang="en-US" sz="2000" dirty="0">
              <a:latin typeface="+mj-lt"/>
            </a:endParaRPr>
          </a:p>
          <a:p>
            <a:pPr lvl="1"/>
            <a:endParaRPr lang="en-US" sz="1800" dirty="0" smtClean="0">
              <a:latin typeface="+mj-lt"/>
            </a:endParaRPr>
          </a:p>
          <a:p>
            <a:pPr lvl="1"/>
            <a:endParaRPr lang="en-US" sz="1000" dirty="0" smtClean="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6</a:t>
            </a:fld>
            <a:endParaRPr lang="en-US" sz="2000" dirty="0"/>
          </a:p>
        </p:txBody>
      </p:sp>
    </p:spTree>
    <p:extLst>
      <p:ext uri="{BB962C8B-B14F-4D97-AF65-F5344CB8AC3E}">
        <p14:creationId xmlns:p14="http://schemas.microsoft.com/office/powerpoint/2010/main" val="303474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162925" cy="838200"/>
          </a:xfrm>
        </p:spPr>
        <p:txBody>
          <a:bodyPr>
            <a:normAutofit/>
          </a:bodyPr>
          <a:lstStyle/>
          <a:p>
            <a:r>
              <a:rPr lang="en-US" dirty="0" smtClean="0"/>
              <a:t>South Texas System Model</a:t>
            </a:r>
            <a:endParaRPr lang="en-US" dirty="0"/>
          </a:p>
        </p:txBody>
      </p:sp>
      <p:sp>
        <p:nvSpPr>
          <p:cNvPr id="3" name="Content Placeholder 2"/>
          <p:cNvSpPr>
            <a:spLocks noGrp="1"/>
          </p:cNvSpPr>
          <p:nvPr>
            <p:ph idx="1"/>
          </p:nvPr>
        </p:nvSpPr>
        <p:spPr>
          <a:xfrm>
            <a:off x="861302" y="1905000"/>
            <a:ext cx="8185150" cy="4191000"/>
          </a:xfrm>
        </p:spPr>
        <p:txBody>
          <a:bodyPr>
            <a:normAutofit lnSpcReduction="10000"/>
          </a:bodyPr>
          <a:lstStyle/>
          <a:p>
            <a:r>
              <a:rPr lang="en-US" sz="2000" dirty="0" smtClean="0">
                <a:latin typeface="+mj-lt"/>
              </a:rPr>
              <a:t>22 wind </a:t>
            </a:r>
            <a:r>
              <a:rPr lang="en-US" sz="2000" dirty="0">
                <a:latin typeface="+mj-lt"/>
              </a:rPr>
              <a:t>generation projects with </a:t>
            </a:r>
            <a:r>
              <a:rPr lang="en-US" sz="2000" dirty="0" smtClean="0">
                <a:latin typeface="+mj-lt"/>
              </a:rPr>
              <a:t>a total </a:t>
            </a:r>
            <a:r>
              <a:rPr lang="en-US" sz="2000" dirty="0">
                <a:latin typeface="+mj-lt"/>
              </a:rPr>
              <a:t>of </a:t>
            </a:r>
            <a:r>
              <a:rPr lang="en-US" sz="2000" dirty="0" smtClean="0">
                <a:latin typeface="+mj-lt"/>
              </a:rPr>
              <a:t>4339 </a:t>
            </a:r>
            <a:r>
              <a:rPr lang="en-US" sz="2000" dirty="0">
                <a:latin typeface="+mj-lt"/>
              </a:rPr>
              <a:t>MW </a:t>
            </a:r>
            <a:r>
              <a:rPr lang="en-US" sz="2000" dirty="0" smtClean="0">
                <a:latin typeface="+mj-lt"/>
              </a:rPr>
              <a:t>capacity</a:t>
            </a:r>
            <a:endParaRPr lang="en-US" sz="2000" dirty="0">
              <a:latin typeface="+mj-lt"/>
            </a:endParaRPr>
          </a:p>
          <a:p>
            <a:r>
              <a:rPr lang="en-US" sz="2000" dirty="0" smtClean="0">
                <a:latin typeface="+mj-lt"/>
              </a:rPr>
              <a:t>Distributed STATCOM devices associated with projects</a:t>
            </a:r>
          </a:p>
          <a:p>
            <a:r>
              <a:rPr lang="en-US" sz="1900" dirty="0" smtClean="0">
                <a:latin typeface="+mj-lt"/>
              </a:rPr>
              <a:t>Composite load models (including induction machines) for the entire system</a:t>
            </a:r>
          </a:p>
          <a:p>
            <a:r>
              <a:rPr lang="en-US" sz="1900" dirty="0" smtClean="0">
                <a:latin typeface="+mj-lt"/>
              </a:rPr>
              <a:t>Dynamic VAR Support devices:</a:t>
            </a:r>
            <a:endParaRPr lang="en-US" sz="1900" dirty="0">
              <a:latin typeface="+mj-lt"/>
            </a:endParaRPr>
          </a:p>
          <a:p>
            <a:pPr lvl="1"/>
            <a:r>
              <a:rPr lang="en-US" sz="1700" dirty="0" smtClean="0">
                <a:latin typeface="+mj-lt"/>
              </a:rPr>
              <a:t>MILITARY0A </a:t>
            </a:r>
            <a:r>
              <a:rPr lang="en-US" sz="1700" dirty="0">
                <a:latin typeface="+mj-lt"/>
              </a:rPr>
              <a:t>(bus# 80003) +130/-180 MVAR </a:t>
            </a:r>
          </a:p>
          <a:p>
            <a:pPr lvl="1"/>
            <a:r>
              <a:rPr lang="pt-BR" sz="1700" dirty="0" smtClean="0">
                <a:latin typeface="+mj-lt"/>
              </a:rPr>
              <a:t>LAREDO0C </a:t>
            </a:r>
            <a:r>
              <a:rPr lang="pt-BR" sz="1700" dirty="0">
                <a:latin typeface="+mj-lt"/>
              </a:rPr>
              <a:t>(bus# 80012) +130/-180 MVAR </a:t>
            </a:r>
          </a:p>
          <a:p>
            <a:pPr lvl="1"/>
            <a:r>
              <a:rPr lang="en-US" sz="1700" dirty="0" smtClean="0">
                <a:latin typeface="+mj-lt"/>
              </a:rPr>
              <a:t>FALFUR0A </a:t>
            </a:r>
            <a:r>
              <a:rPr lang="en-US" sz="1700" dirty="0">
                <a:latin typeface="+mj-lt"/>
              </a:rPr>
              <a:t>(bus# 88508) +50/-40 MVAR </a:t>
            </a:r>
          </a:p>
          <a:p>
            <a:pPr lvl="1"/>
            <a:r>
              <a:rPr lang="pt-BR" sz="1700" dirty="0" smtClean="0">
                <a:latin typeface="+mj-lt"/>
              </a:rPr>
              <a:t>LAPALMA0C </a:t>
            </a:r>
            <a:r>
              <a:rPr lang="pt-BR" sz="1700" dirty="0">
                <a:latin typeface="+mj-lt"/>
              </a:rPr>
              <a:t>(bus# 80319) +130/-80 MVAR </a:t>
            </a:r>
          </a:p>
          <a:p>
            <a:pPr lvl="1"/>
            <a:r>
              <a:rPr lang="pt-BR" sz="1700" dirty="0" smtClean="0">
                <a:latin typeface="+mj-lt"/>
              </a:rPr>
              <a:t>LAPALMA0E </a:t>
            </a:r>
            <a:r>
              <a:rPr lang="pt-BR" sz="1700" dirty="0">
                <a:latin typeface="+mj-lt"/>
              </a:rPr>
              <a:t>(bus# 80321) +130/-80 MVAR </a:t>
            </a:r>
          </a:p>
          <a:p>
            <a:pPr lvl="1"/>
            <a:r>
              <a:rPr lang="en-US" sz="1700" dirty="0" smtClean="0">
                <a:latin typeface="+mj-lt"/>
              </a:rPr>
              <a:t>PHARR0A </a:t>
            </a:r>
            <a:r>
              <a:rPr lang="en-US" sz="1700" dirty="0">
                <a:latin typeface="+mj-lt"/>
              </a:rPr>
              <a:t>(bus# 80372) +130/-80 MVAR </a:t>
            </a:r>
          </a:p>
          <a:p>
            <a:pPr lvl="1"/>
            <a:r>
              <a:rPr lang="en-US" sz="1700" dirty="0" smtClean="0">
                <a:latin typeface="+mj-lt"/>
              </a:rPr>
              <a:t>PHARR0C </a:t>
            </a:r>
            <a:r>
              <a:rPr lang="en-US" sz="1700" dirty="0">
                <a:latin typeface="+mj-lt"/>
              </a:rPr>
              <a:t>(bus# 80374) +130/-80 MVAR </a:t>
            </a:r>
          </a:p>
          <a:p>
            <a:r>
              <a:rPr lang="en-US" sz="2000" dirty="0" smtClean="0">
                <a:latin typeface="+mj-lt"/>
              </a:rPr>
              <a:t>Transmission lines, transformers, switched shunt devices</a:t>
            </a:r>
          </a:p>
          <a:p>
            <a:r>
              <a:rPr lang="en-US" sz="2000" dirty="0" smtClean="0">
                <a:latin typeface="+mj-lt"/>
              </a:rPr>
              <a:t>356 network busses</a:t>
            </a:r>
          </a:p>
          <a:p>
            <a:endParaRPr lang="en-US" sz="2000" dirty="0">
              <a:latin typeface="+mj-lt"/>
            </a:endParaRPr>
          </a:p>
          <a:p>
            <a:pPr lvl="1"/>
            <a:endParaRPr lang="en-US" sz="1800" dirty="0" smtClean="0">
              <a:latin typeface="+mj-lt"/>
            </a:endParaRPr>
          </a:p>
          <a:p>
            <a:pPr lvl="1"/>
            <a:endParaRPr lang="en-US" sz="1000" dirty="0" smtClean="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7</a:t>
            </a:fld>
            <a:endParaRPr lang="en-US" sz="2000" dirty="0"/>
          </a:p>
        </p:txBody>
      </p:sp>
    </p:spTree>
    <p:extLst>
      <p:ext uri="{BB962C8B-B14F-4D97-AF65-F5344CB8AC3E}">
        <p14:creationId xmlns:p14="http://schemas.microsoft.com/office/powerpoint/2010/main" val="192773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73CBD4-738A-492D-8920-6F67EE0BEB04}" type="slidenum">
              <a:rPr lang="en-US" smtClean="0"/>
              <a:pPr/>
              <a:t>8</a:t>
            </a:fld>
            <a:endParaRPr lang="en-US" dirty="0"/>
          </a:p>
        </p:txBody>
      </p:sp>
      <p:sp>
        <p:nvSpPr>
          <p:cNvPr id="9" name="Content Placeholder 2"/>
          <p:cNvSpPr>
            <a:spLocks noGrp="1"/>
          </p:cNvSpPr>
          <p:nvPr>
            <p:ph idx="1"/>
          </p:nvPr>
        </p:nvSpPr>
        <p:spPr>
          <a:xfrm>
            <a:off x="180975" y="5715000"/>
            <a:ext cx="8229600" cy="655320"/>
          </a:xfrm>
        </p:spPr>
        <p:txBody>
          <a:bodyPr/>
          <a:lstStyle/>
          <a:p>
            <a:pPr marL="0" indent="0">
              <a:buNone/>
            </a:pPr>
            <a:r>
              <a:rPr lang="en-US" dirty="0"/>
              <a:t>	</a:t>
            </a:r>
            <a:r>
              <a:rPr lang="en-US" dirty="0" err="1">
                <a:solidFill>
                  <a:srgbClr val="FF0000"/>
                </a:solidFill>
              </a:rPr>
              <a:t>ThreadRipper</a:t>
            </a:r>
            <a:r>
              <a:rPr lang="en-US" dirty="0">
                <a:solidFill>
                  <a:srgbClr val="FF0000"/>
                </a:solidFill>
              </a:rPr>
              <a:t> 1		</a:t>
            </a:r>
            <a:r>
              <a:rPr lang="en-US" dirty="0" err="1">
                <a:solidFill>
                  <a:srgbClr val="FF0000"/>
                </a:solidFill>
              </a:rPr>
              <a:t>ThreadRipper</a:t>
            </a:r>
            <a:r>
              <a:rPr lang="en-US" dirty="0">
                <a:solidFill>
                  <a:srgbClr val="FF0000"/>
                </a:solidFill>
              </a:rPr>
              <a:t> 2</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90"/>
          <a:stretch/>
        </p:blipFill>
        <p:spPr bwMode="auto">
          <a:xfrm>
            <a:off x="533400" y="2286000"/>
            <a:ext cx="36480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56"/>
          <a:stretch/>
        </p:blipFill>
        <p:spPr bwMode="auto">
          <a:xfrm>
            <a:off x="4400550" y="2286000"/>
            <a:ext cx="38766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a:xfrm>
            <a:off x="533400" y="838200"/>
            <a:ext cx="8185150" cy="1676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dirty="0" smtClean="0">
                <a:latin typeface="+mj-lt"/>
              </a:rPr>
              <a:t>Cases were modelled using “E-Tran Plus for PSCAD” via parallel processing on new custom built AMD “</a:t>
            </a:r>
            <a:r>
              <a:rPr lang="en-US" sz="2000" dirty="0" err="1" smtClean="0">
                <a:latin typeface="+mj-lt"/>
              </a:rPr>
              <a:t>Threadripper</a:t>
            </a:r>
            <a:r>
              <a:rPr lang="en-US" sz="2000" dirty="0" smtClean="0">
                <a:latin typeface="+mj-lt"/>
              </a:rPr>
              <a:t>” PCs.  Each PC has:</a:t>
            </a:r>
          </a:p>
          <a:p>
            <a:pPr lvl="1"/>
            <a:r>
              <a:rPr lang="en-US" sz="1600" dirty="0" smtClean="0">
                <a:latin typeface="+mj-lt"/>
              </a:rPr>
              <a:t>16 physical cores (liquid cooled and overclocked), 32 parallel threads</a:t>
            </a:r>
          </a:p>
          <a:p>
            <a:pPr lvl="1"/>
            <a:r>
              <a:rPr lang="en-US" sz="1600" dirty="0" smtClean="0">
                <a:latin typeface="+mj-lt"/>
              </a:rPr>
              <a:t>64 GB DDR4 RAM, High speed M.2 solid state drives</a:t>
            </a:r>
          </a:p>
          <a:p>
            <a:pPr lvl="1"/>
            <a:endParaRPr lang="en-US" sz="1800" dirty="0" smtClean="0">
              <a:latin typeface="+mj-lt"/>
            </a:endParaRPr>
          </a:p>
          <a:p>
            <a:pPr lvl="1"/>
            <a:endParaRPr lang="en-US" sz="1000" dirty="0" smtClean="0"/>
          </a:p>
        </p:txBody>
      </p:sp>
    </p:spTree>
    <p:extLst>
      <p:ext uri="{BB962C8B-B14F-4D97-AF65-F5344CB8AC3E}">
        <p14:creationId xmlns:p14="http://schemas.microsoft.com/office/powerpoint/2010/main" val="55439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62925" cy="838200"/>
          </a:xfrm>
        </p:spPr>
        <p:txBody>
          <a:bodyPr>
            <a:normAutofit fontScale="90000"/>
          </a:bodyPr>
          <a:lstStyle/>
          <a:p>
            <a:r>
              <a:rPr lang="en-US" dirty="0" smtClean="0"/>
              <a:t>Panhandle/Lubbock System Model</a:t>
            </a:r>
            <a:endParaRPr lang="en-US"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9</a:t>
            </a:fld>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9387"/>
            <a:ext cx="682881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757402" y="4524803"/>
            <a:ext cx="1447800" cy="1477328"/>
          </a:xfrm>
          <a:prstGeom prst="rect">
            <a:avLst/>
          </a:prstGeom>
          <a:noFill/>
        </p:spPr>
        <p:txBody>
          <a:bodyPr wrap="square" rtlCol="0">
            <a:spAutoFit/>
          </a:bodyPr>
          <a:lstStyle/>
          <a:p>
            <a:r>
              <a:rPr lang="en-US" dirty="0" smtClean="0"/>
              <a:t>(Lubbock and 7 wind plants are outside Panhandle)</a:t>
            </a:r>
            <a:endParaRPr lang="en-US" dirty="0"/>
          </a:p>
        </p:txBody>
      </p:sp>
      <p:cxnSp>
        <p:nvCxnSpPr>
          <p:cNvPr id="6" name="Straight Arrow Connector 5"/>
          <p:cNvCxnSpPr>
            <a:stCxn id="3" idx="1"/>
          </p:cNvCxnSpPr>
          <p:nvPr/>
        </p:nvCxnSpPr>
        <p:spPr>
          <a:xfrm flipH="1">
            <a:off x="7566902" y="5263467"/>
            <a:ext cx="1905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86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11982</TotalTime>
  <Words>2133</Words>
  <Application>Microsoft Office PowerPoint</Application>
  <PresentationFormat>On-screen Show (4:3)</PresentationFormat>
  <Paragraphs>316</Paragraphs>
  <Slides>29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Cambria Math</vt:lpstr>
      <vt:lpstr>Constantia</vt:lpstr>
      <vt:lpstr>Times New Roman</vt:lpstr>
      <vt:lpstr>Verdana</vt:lpstr>
      <vt:lpstr>Wingdings</vt:lpstr>
      <vt:lpstr>Wingdings 2</vt:lpstr>
      <vt:lpstr>Flow</vt:lpstr>
      <vt:lpstr>Equation</vt:lpstr>
      <vt:lpstr>ERCOT System Strength Assessment PSCAD Study</vt:lpstr>
      <vt:lpstr>Electranix Corporation</vt:lpstr>
      <vt:lpstr>Who Are We? </vt:lpstr>
      <vt:lpstr>PSCAD Study Background</vt:lpstr>
      <vt:lpstr>PSCAD Study Objectives</vt:lpstr>
      <vt:lpstr>Panhandle/Lubbock System Model</vt:lpstr>
      <vt:lpstr>South Texas System Model</vt:lpstr>
      <vt:lpstr>PowerPoint Presentation</vt:lpstr>
      <vt:lpstr>Panhandle/Lubbock System Model</vt:lpstr>
      <vt:lpstr>South Texas System Model</vt:lpstr>
      <vt:lpstr>Background – SCR Metric limitations</vt:lpstr>
      <vt:lpstr>Background – Weighted SCR (WSCR)</vt:lpstr>
      <vt:lpstr>Key Results…</vt:lpstr>
      <vt:lpstr>WSCR in South Texas</vt:lpstr>
      <vt:lpstr>WSCR in South Texas</vt:lpstr>
      <vt:lpstr>South Texas WSCR</vt:lpstr>
      <vt:lpstr>Panhandle WSCR (no Lubbock)</vt:lpstr>
      <vt:lpstr>WSCR – Parametric ramp test (Panhandle, no Lubbock)</vt:lpstr>
      <vt:lpstr>Dynamic Performance in Panhandle (No Lubbock)</vt:lpstr>
      <vt:lpstr>Dynamic Performance in Panhandle (Case 3 includes Lubbock)</vt:lpstr>
      <vt:lpstr>Dynamic Performance in Panhandle (100% dispatch, no Lubbock connection, double circuit outage)</vt:lpstr>
      <vt:lpstr>Dynamic Performance in South Texas</vt:lpstr>
      <vt:lpstr>Dynamic Performance in  South Texas</vt:lpstr>
      <vt:lpstr>Voltage Regulation in Panhandle</vt:lpstr>
      <vt:lpstr> Voltage Regulation in South Texas</vt:lpstr>
      <vt:lpstr>Load Sensitivity - Panhandle</vt:lpstr>
      <vt:lpstr>Load Sensitivity – South Texas</vt:lpstr>
      <vt:lpstr>Additional Recommendations</vt:lpstr>
      <vt:lpstr>Thank you!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Simulation Applications</dc:title>
  <dc:creator>Andrew Isaacs</dc:creator>
  <cp:lastModifiedBy>Schmall, John</cp:lastModifiedBy>
  <cp:revision>154</cp:revision>
  <dcterms:created xsi:type="dcterms:W3CDTF">2017-05-02T15:20:42Z</dcterms:created>
  <dcterms:modified xsi:type="dcterms:W3CDTF">2018-02-22T17:17:12Z</dcterms:modified>
</cp:coreProperties>
</file>