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260" r:id="rId4"/>
    <p:sldId id="257" r:id="rId5"/>
    <p:sldId id="262" r:id="rId6"/>
    <p:sldId id="264" r:id="rId7"/>
    <p:sldId id="265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2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7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53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808#keydo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Activity Calendar Update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Donald House</a:t>
            </a:r>
            <a:endParaRPr lang="en-US" dirty="0"/>
          </a:p>
          <a:p>
            <a:r>
              <a:rPr lang="en-US" dirty="0" smtClean="0"/>
              <a:t>Supervisor, CRR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WMS</a:t>
            </a:r>
          </a:p>
          <a:p>
            <a:r>
              <a:rPr lang="en-US" dirty="0" smtClean="0"/>
              <a:t>February 28,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-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>
                <a:hlinkClick r:id="rId3"/>
              </a:rPr>
              <a:t>NPRR852</a:t>
            </a:r>
            <a:r>
              <a:rPr lang="en-US" sz="2400" dirty="0" smtClean="0"/>
              <a:t>, CRR Activity Calendar Approval Process, approved by the ERCOT Board on February 20, 2018</a:t>
            </a:r>
          </a:p>
          <a:p>
            <a:pPr lvl="1"/>
            <a:r>
              <a:rPr lang="en-US" sz="2000" dirty="0" smtClean="0"/>
              <a:t>Simplifies the review process and posting requirements while removing unnecessary language about advisory and firm dates </a:t>
            </a:r>
          </a:p>
          <a:p>
            <a:pPr lvl="1"/>
            <a:r>
              <a:rPr lang="en-US" sz="2000" dirty="0" smtClean="0"/>
              <a:t>Moves final approval of calendar updates to WMS instead of TAC</a:t>
            </a:r>
          </a:p>
          <a:p>
            <a:pPr lvl="1"/>
            <a:r>
              <a:rPr lang="en-US" sz="2000" dirty="0" smtClean="0"/>
              <a:t>Sets the date for ERCOT to post an updated calendar “no later than April 1 of each calendar year”</a:t>
            </a:r>
          </a:p>
          <a:p>
            <a:pPr lvl="2"/>
            <a:r>
              <a:rPr lang="en-US" sz="1600" dirty="0" smtClean="0"/>
              <a:t>Each calendar will include activity dates for the remainder of the current calendar year and for the two subsequent calendar years</a:t>
            </a:r>
          </a:p>
          <a:p>
            <a:endParaRPr lang="en-US" sz="2400" dirty="0" smtClean="0"/>
          </a:p>
          <a:p>
            <a:r>
              <a:rPr lang="en-US" sz="2400" dirty="0" smtClean="0"/>
              <a:t>Draft calendar </a:t>
            </a:r>
            <a:r>
              <a:rPr lang="en-US" sz="2400" dirty="0" smtClean="0"/>
              <a:t>shared </a:t>
            </a:r>
            <a:r>
              <a:rPr lang="en-US" sz="2400" dirty="0" smtClean="0"/>
              <a:t>with CMWG on February 12, 2018</a:t>
            </a:r>
            <a:endParaRPr lang="en-US" sz="2400" dirty="0"/>
          </a:p>
          <a:p>
            <a:pPr lvl="1"/>
            <a:r>
              <a:rPr lang="en-US" sz="2000" dirty="0" smtClean="0"/>
              <a:t>WMS to vote today for final approval </a:t>
            </a:r>
            <a:endParaRPr lang="en-US" sz="2000" dirty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/>
              <a:t>Current calendar</a:t>
            </a:r>
          </a:p>
          <a:p>
            <a:pPr lvl="1"/>
            <a:r>
              <a:rPr lang="en-US" sz="2000" dirty="0"/>
              <a:t>Dates from the currently approved calendar remain </a:t>
            </a:r>
            <a:r>
              <a:rPr lang="en-US" sz="2000" dirty="0" smtClean="0"/>
              <a:t>unchanged (through the 2019.MAY.Monthly.Auction)</a:t>
            </a:r>
            <a:endParaRPr lang="en-US" sz="2000" dirty="0"/>
          </a:p>
          <a:p>
            <a:r>
              <a:rPr lang="en-US" sz="2400" dirty="0" smtClean="0"/>
              <a:t>Added </a:t>
            </a:r>
            <a:r>
              <a:rPr lang="en-US" sz="2400" dirty="0"/>
              <a:t>dates to cover CRR activity through </a:t>
            </a:r>
            <a:r>
              <a:rPr lang="en-US" sz="2400" dirty="0" smtClean="0"/>
              <a:t>2020</a:t>
            </a:r>
            <a:endParaRPr lang="en-US" sz="2400" dirty="0"/>
          </a:p>
          <a:p>
            <a:pPr lvl="1"/>
            <a:r>
              <a:rPr lang="en-US" sz="2000" dirty="0" smtClean="0"/>
              <a:t>Applied the </a:t>
            </a:r>
            <a:r>
              <a:rPr lang="en-US" sz="2000" dirty="0"/>
              <a:t>same patterns </a:t>
            </a:r>
            <a:r>
              <a:rPr lang="en-US" sz="2000" dirty="0" smtClean="0"/>
              <a:t>to assign the dates as have been used for previous calendars to </a:t>
            </a:r>
            <a:r>
              <a:rPr lang="en-US" sz="2000" dirty="0"/>
              <a:t>maintain Protocol requirements and </a:t>
            </a:r>
            <a:r>
              <a:rPr lang="en-US" sz="2000" dirty="0" smtClean="0"/>
              <a:t>consistency</a:t>
            </a:r>
          </a:p>
          <a:p>
            <a:r>
              <a:rPr lang="en-US" sz="2400" dirty="0"/>
              <a:t>As with previous calendars, we have moved a few auctions by one week (earlier or later) to avoid holidays when necessary to maintain consistent activities on the same day of the week</a:t>
            </a:r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 model build process begins 2-3 weeks prior to the model posting date (get outages and Common Information Model snapshot)</a:t>
            </a:r>
          </a:p>
          <a:p>
            <a:pPr lvl="1"/>
            <a:r>
              <a:rPr lang="en-US" sz="2000" dirty="0" smtClean="0"/>
              <a:t>Long-term (6-month) auctions begin 3 weeks prior to posting date</a:t>
            </a:r>
          </a:p>
          <a:p>
            <a:pPr lvl="1"/>
            <a:r>
              <a:rPr lang="en-US" sz="2000" dirty="0" smtClean="0"/>
              <a:t>Monthly auctions begin 2 weeks prior to posting date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We now hold a monthly auction and a long-term auction every month of the year</a:t>
            </a:r>
          </a:p>
          <a:p>
            <a:pPr lvl="1"/>
            <a:r>
              <a:rPr lang="en-US" sz="2000" dirty="0" smtClean="0"/>
              <a:t>Typical pattern is monthly auction bid window in the first half of the month followed by the long-term auction bid window the very next week</a:t>
            </a:r>
          </a:p>
          <a:p>
            <a:pPr lvl="1"/>
            <a:r>
              <a:rPr lang="en-US" sz="2000" dirty="0" smtClean="0"/>
              <a:t>Monthly auction credit is usually released 1 day after the long-term auction credit is locked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There are two additional tabs on the calendar </a:t>
            </a:r>
          </a:p>
          <a:p>
            <a:pPr lvl="1"/>
            <a:r>
              <a:rPr lang="en-US" sz="2000" dirty="0" smtClean="0"/>
              <a:t>“Calendar Protocol References” includes any references to protocol sections relating to the selection of dates </a:t>
            </a:r>
          </a:p>
          <a:p>
            <a:pPr lvl="1"/>
            <a:r>
              <a:rPr lang="en-US" sz="2000" dirty="0" smtClean="0"/>
              <a:t>“PCRRs” gives activity dates and protocol sections related to the annual PCRR allocation process</a:t>
            </a:r>
          </a:p>
          <a:p>
            <a:pPr lvl="2"/>
            <a:r>
              <a:rPr lang="en-US" sz="1600" dirty="0" smtClean="0"/>
              <a:t>Note that the changes associated with NPRR808, Three Year CRR Auction, have moved the annual allocation process into July/August of each year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 smtClean="0"/>
              <a:t>WMS vote today for final approval</a:t>
            </a:r>
            <a:endParaRPr lang="en-US" sz="2400" dirty="0"/>
          </a:p>
          <a:p>
            <a:r>
              <a:rPr lang="en-US" sz="2400" dirty="0" smtClean="0"/>
              <a:t>Once </a:t>
            </a:r>
            <a:r>
              <a:rPr lang="en-US" sz="2400" dirty="0"/>
              <a:t>approved, the new version of the calendar will be posted on the ERCOT public site </a:t>
            </a:r>
            <a:r>
              <a:rPr lang="en-US" sz="2400" dirty="0" smtClean="0"/>
              <a:t>by April 1</a:t>
            </a:r>
            <a:endParaRPr lang="en-US" sz="24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1" y="2554508"/>
            <a:ext cx="5715000" cy="378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426</Words>
  <Application>Microsoft Office PowerPoint</Application>
  <PresentationFormat>On-screen Show (4:3)</PresentationFormat>
  <Paragraphs>52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- overview</vt:lpstr>
      <vt:lpstr>CRR activity calendar – description of changes</vt:lpstr>
      <vt:lpstr>CRR activity calendar – general reminders</vt:lpstr>
      <vt:lpstr>CRR activity calendar – general reminders</vt:lpstr>
      <vt:lpstr>CRR activity calendar – 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2018-02-23T16:06:33Z</dcterms:modified>
</cp:coreProperties>
</file>