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5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9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70" r:id="rId20"/>
    <p:sldId id="263" r:id="rId21"/>
    <p:sldId id="265" r:id="rId22"/>
    <p:sldId id="266" r:id="rId23"/>
    <p:sldId id="267" r:id="rId24"/>
    <p:sldId id="26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7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5CBF1-BDAD-4895-A31D-2829E6C31EA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36220-C734-4A58-825A-26576D79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68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61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22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3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3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60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24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00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88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6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02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65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87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03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25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59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11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90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7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50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47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10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6220-C734-4A58-825A-26576D790A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26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36999"/>
            <a:ext cx="6400800" cy="1134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5A21FB2-AE90-447D-8731-FACBF771F067}" type="datetime1">
              <a:rPr lang="en-US" smtClean="0"/>
              <a:t>2/21/2018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2F67C3-E579-BF4E-A83C-736487B82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37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9938-749E-41A1-B26F-F0616853BEF8}" type="datetime1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63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CCE1-5AE0-40A5-A648-0D1B3E46746B}" type="datetime1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8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E4B9-6291-4A6B-8C61-D3CD2E1EC3D2}" type="datetime1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4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7F5F-1465-4840-861D-3C83368DD1ED}" type="datetime1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43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2E25A-68BC-4B77-8156-13C80ED150F4}" type="datetime1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7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3C0D-7C0A-4C81-96AA-E017C9BD4C6A}" type="datetime1">
              <a:rPr lang="en-US" smtClean="0"/>
              <a:t>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4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A61B-67B7-4A22-AC7C-78BA6EFEF52E}" type="datetime1">
              <a:rPr lang="en-US" smtClean="0"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35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83A5-5FFD-4F84-852B-534AB538BAFD}" type="datetime1">
              <a:rPr lang="en-US" smtClean="0"/>
              <a:t>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4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7C1C-90E1-4B3C-9C7D-CD894988B4D8}" type="datetime1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05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A36B-D5C1-404B-9166-81B64169C9A5}" type="datetime1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P_Tag_2C_RG.ai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5" y="0"/>
            <a:ext cx="1557340" cy="11261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18267" y="223839"/>
            <a:ext cx="6468532" cy="758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7734"/>
            <a:ext cx="8229600" cy="5018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7087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06FB3-9A9B-4BA5-9163-6D545BA7BF3B}" type="datetime1">
              <a:rPr lang="en-US" smtClean="0"/>
              <a:t>2/21/2018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9902" y="6356350"/>
            <a:ext cx="5668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F67C3-E579-BF4E-A83C-736487B824F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57200" y="1032934"/>
            <a:ext cx="8001000" cy="4571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99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775" y="1076324"/>
            <a:ext cx="7972425" cy="304800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6600" dirty="0" smtClean="0">
                <a:latin typeface="Cambria" panose="02040503050406030204" pitchFamily="18" charset="0"/>
              </a:rPr>
              <a:t>Lower Rio Grande Valley (LRGV</a:t>
            </a:r>
            <a:r>
              <a:rPr lang="en-US" sz="6600" dirty="0">
                <a:latin typeface="Cambria" panose="02040503050406030204" pitchFamily="18" charset="0"/>
              </a:rPr>
              <a:t>) Import Project</a:t>
            </a:r>
            <a:endParaRPr lang="en-US" sz="6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67225"/>
            <a:ext cx="6400800" cy="131445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6"/>
                </a:solidFill>
                <a:latin typeface="Cambria" panose="02040503050406030204" pitchFamily="18" charset="0"/>
              </a:rPr>
              <a:t>ERCOT Regional Planning Group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6"/>
                </a:solidFill>
                <a:latin typeface="Cambria" panose="02040503050406030204" pitchFamily="18" charset="0"/>
              </a:rPr>
              <a:t>February 27</a:t>
            </a:r>
            <a:r>
              <a:rPr lang="en-US" baseline="30000" dirty="0">
                <a:solidFill>
                  <a:schemeClr val="accent6"/>
                </a:solidFill>
                <a:latin typeface="Cambria" panose="02040503050406030204" pitchFamily="18" charset="0"/>
              </a:rPr>
              <a:t>th</a:t>
            </a:r>
            <a:r>
              <a:rPr lang="en-US" dirty="0">
                <a:solidFill>
                  <a:schemeClr val="accent6"/>
                </a:solidFill>
                <a:latin typeface="Cambria" panose="02040503050406030204" pitchFamily="18" charset="0"/>
              </a:rPr>
              <a:t>, </a:t>
            </a:r>
            <a:r>
              <a:rPr lang="en-US" dirty="0" smtClean="0">
                <a:solidFill>
                  <a:schemeClr val="accent6"/>
                </a:solidFill>
                <a:latin typeface="Cambria" panose="02040503050406030204" pitchFamily="18" charset="0"/>
              </a:rPr>
              <a:t>2018</a:t>
            </a:r>
            <a:endParaRPr lang="en-US" dirty="0">
              <a:solidFill>
                <a:schemeClr val="accent6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4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7684963"/>
              </p:ext>
            </p:extLst>
          </p:nvPr>
        </p:nvGraphicFramePr>
        <p:xfrm>
          <a:off x="476250" y="1123945"/>
          <a:ext cx="7643652" cy="3881445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936227"/>
                <a:gridCol w="923040"/>
                <a:gridCol w="1026808"/>
                <a:gridCol w="1158453"/>
                <a:gridCol w="1017541"/>
                <a:gridCol w="1346467"/>
                <a:gridCol w="1235116"/>
              </a:tblGrid>
              <a:tr h="5128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Upgrade Option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LRGV </a:t>
                      </a:r>
                      <a:r>
                        <a:rPr lang="en-US" sz="1400" dirty="0" smtClean="0">
                          <a:effectLst/>
                        </a:rPr>
                        <a:t>LSC</a:t>
                      </a:r>
                      <a:r>
                        <a:rPr lang="en-US" sz="1400" baseline="300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(MW)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Incremental LSC (MW)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Limiting Contingency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Limiting Condition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Facility Violation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Comparison (MW/$M)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71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None</a:t>
                      </a:r>
                      <a:endParaRPr lang="en-US" sz="1400" baseline="30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3090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LH - NE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Overload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NS –</a:t>
                      </a:r>
                      <a:r>
                        <a:rPr lang="en-US" sz="1200" baseline="0" dirty="0" smtClean="0">
                          <a:effectLst/>
                        </a:rPr>
                        <a:t> CB</a:t>
                      </a:r>
                      <a:endParaRPr lang="en-US" sz="12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88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3125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35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AJ - RH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Overload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NS – CB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0.73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71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3530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440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AJ - RH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Overload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NS – CB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71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3940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850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HEC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Voltage Drop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Multiple West Valley Busses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2.38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71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3965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875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HEC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Voltage Drop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Multiple West Valley Busses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2.30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71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3775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685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AJ - RH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Overload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NS – CB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1.94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71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3840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750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AJ - RH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Overload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NS – CB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1.99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71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3480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390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AJ - RH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Voltage Drop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Armstrong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2.35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7825" y="28576"/>
            <a:ext cx="7038974" cy="982134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System Improvements:</a:t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</a:rPr>
              <a:t>Steady State Results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57300" y="1919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228" y="5005890"/>
            <a:ext cx="86391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ts val="300"/>
              </a:spcBef>
              <a:spcAft>
                <a:spcPct val="0"/>
              </a:spcAft>
            </a:pPr>
            <a:r>
              <a:rPr lang="en-US" altLang="en-US" sz="1100" b="1" dirty="0" smtClean="0">
                <a:ea typeface="Calibri" pitchFamily="34" charset="0"/>
                <a:cs typeface="Times New Roman" pitchFamily="18" charset="0"/>
              </a:rPr>
              <a:t>[</a:t>
            </a:r>
            <a:r>
              <a:rPr lang="en-US" altLang="en-US" sz="1100" b="1" dirty="0">
                <a:ea typeface="Calibri" pitchFamily="34" charset="0"/>
                <a:cs typeface="Times New Roman" pitchFamily="18" charset="0"/>
              </a:rPr>
              <a:t>1</a:t>
            </a:r>
            <a:r>
              <a:rPr lang="en-US" altLang="en-US" sz="1100" b="1" dirty="0" smtClean="0">
                <a:ea typeface="Calibri" pitchFamily="34" charset="0"/>
                <a:cs typeface="Times New Roman" pitchFamily="18" charset="0"/>
              </a:rPr>
              <a:t>] </a:t>
            </a:r>
            <a:r>
              <a:rPr lang="en-US" altLang="en-US" sz="1100" b="1" dirty="0">
                <a:ea typeface="Calibri" pitchFamily="34" charset="0"/>
                <a:cs typeface="Times New Roman" pitchFamily="18" charset="0"/>
              </a:rPr>
              <a:t>Table Abbreviations: LSC = Load Serving Capability, MVEC = Magic Valley Energy Center, HEC = Hidalgo Energy Center, AJ – RH = Ajo – Rio Hondo 345 kV, LH – NE = Lon Hill – North Edinburg 345 kV, NS – CB = Nelson Sharpe – Celanese Bishop 138 </a:t>
            </a:r>
            <a:r>
              <a:rPr lang="en-US" altLang="en-US" sz="1100" b="1" dirty="0" smtClean="0">
                <a:ea typeface="Calibri" pitchFamily="34" charset="0"/>
                <a:cs typeface="Times New Roman" pitchFamily="18" charset="0"/>
              </a:rPr>
              <a:t>kV</a:t>
            </a:r>
            <a:endParaRPr lang="en-US" altLang="en-US" sz="1100" b="1" dirty="0"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4309" y="1678321"/>
            <a:ext cx="203200" cy="261610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C000"/>
                </a:solidFill>
              </a:rPr>
              <a:t>2</a:t>
            </a:r>
            <a:endParaRPr lang="en-US" sz="1100" b="1" dirty="0">
              <a:solidFill>
                <a:srgbClr val="FFC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7228" y="5377147"/>
            <a:ext cx="44358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9900"/>
                </a:solidFill>
              </a:rPr>
              <a:t>[2] </a:t>
            </a:r>
            <a:r>
              <a:rPr lang="en-US" sz="1100" b="1" dirty="0"/>
              <a:t>Lon Hill – Bessel 138 kV Rebuild Assumed as Base Case </a:t>
            </a:r>
            <a:r>
              <a:rPr lang="en-US" sz="1100" b="1" dirty="0" smtClean="0"/>
              <a:t>Improvement.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51095" y="5377147"/>
            <a:ext cx="3543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Base Case Beyond 3,000 MW and 2027 Forecast.</a:t>
            </a:r>
            <a:endParaRPr lang="en-US" sz="1100" b="1" dirty="0"/>
          </a:p>
        </p:txBody>
      </p:sp>
      <p:sp>
        <p:nvSpPr>
          <p:cNvPr id="17" name="Rectangle 16"/>
          <p:cNvSpPr/>
          <p:nvPr/>
        </p:nvSpPr>
        <p:spPr>
          <a:xfrm>
            <a:off x="1647825" y="1697373"/>
            <a:ext cx="417195" cy="298115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600326" y="2957507"/>
            <a:ext cx="487680" cy="709613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0243" y="5754468"/>
            <a:ext cx="79736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panose="05000000000000000000" pitchFamily="2" charset="2"/>
              <a:buChar char="Ø"/>
            </a:pPr>
            <a:r>
              <a:rPr lang="en-US" sz="1300" dirty="0" smtClean="0">
                <a:solidFill>
                  <a:srgbClr val="002060"/>
                </a:solidFill>
              </a:rPr>
              <a:t>Ajo Hairpins for Corpus to Valley BOLD Line (Opts 3 &amp; 4) Outperform Direct Line (Opts 5 &amp; 6).</a:t>
            </a:r>
            <a:endParaRPr lang="en-US" sz="1300" dirty="0">
              <a:solidFill>
                <a:srgbClr val="00206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48526" y="2947981"/>
            <a:ext cx="487680" cy="709613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0243" y="6004778"/>
            <a:ext cx="850279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panose="05000000000000000000" pitchFamily="2" charset="2"/>
              <a:buChar char="Ø"/>
            </a:pPr>
            <a:r>
              <a:rPr lang="en-US" sz="1300" dirty="0" smtClean="0">
                <a:solidFill>
                  <a:srgbClr val="002060"/>
                </a:solidFill>
              </a:rPr>
              <a:t>Opt 4 (3 x 954 ACSR BOLD) Improves Valley LSC, But Not Enough to Justify Incremental Cost over Opt 3 (2 x 1590 ACSR).</a:t>
            </a:r>
            <a:endParaRPr lang="en-US" sz="1300" dirty="0">
              <a:solidFill>
                <a:srgbClr val="00206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89482" y="4638671"/>
            <a:ext cx="417195" cy="309563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01842" y="6249160"/>
            <a:ext cx="79736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panose="05000000000000000000" pitchFamily="2" charset="2"/>
              <a:buChar char="Ø"/>
            </a:pPr>
            <a:r>
              <a:rPr lang="en-US" sz="1300" dirty="0" smtClean="0">
                <a:solidFill>
                  <a:srgbClr val="002060"/>
                </a:solidFill>
              </a:rPr>
              <a:t>Nelson Sharpe – Rio Hondo 138 kV Rebuild is Amongst Top Performing Upgrades (in Steady State Analysis).</a:t>
            </a:r>
            <a:endParaRPr lang="en-US" sz="1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9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 animBg="1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6448298"/>
              </p:ext>
            </p:extLst>
          </p:nvPr>
        </p:nvGraphicFramePr>
        <p:xfrm>
          <a:off x="476248" y="1114423"/>
          <a:ext cx="7643653" cy="3789186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944372"/>
                <a:gridCol w="911859"/>
                <a:gridCol w="1216305"/>
                <a:gridCol w="969496"/>
                <a:gridCol w="1358181"/>
                <a:gridCol w="1086314"/>
                <a:gridCol w="1157126"/>
              </a:tblGrid>
              <a:tr h="7096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Upgrade Option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G1-N1</a:t>
                      </a:r>
                      <a:r>
                        <a:rPr lang="en-US" sz="1400" baseline="300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Limit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G1-N1 Limiting Contingency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N1-N1</a:t>
                      </a:r>
                      <a:r>
                        <a:rPr lang="en-US" sz="1400" baseline="30000" dirty="0" smtClean="0">
                          <a:effectLst/>
                        </a:rPr>
                        <a:t>2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Limit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N1-N1 Limiting Contingency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Incremental LSC (MW)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Comparison (MW/$M)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43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None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2900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LH-NE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2800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AJ-RH + LH-NE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0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LH-NE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3100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AJ-RH + LH-NE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6.29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82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3200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LH-NE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3100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AJ-RH + LH-NE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1.08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8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LH-NE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3300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AJ-RH + LH-NE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0.84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8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LH-NE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AJ-RH + LH-NE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0.79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5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LH-NE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AJ-RH + LH-NE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0.57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20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LH-NE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3300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AJ-RH + LH-NE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0.79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8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LH-NE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AJ-RH + LH-NE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11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47825" y="28576"/>
            <a:ext cx="7038974" cy="982134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System Improvements:</a:t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</a:rPr>
              <a:t>Transient Stability Results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287463" y="2262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65759" y="4918849"/>
            <a:ext cx="8410575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[1] The limiting system conditions were found to be voltage collapse due to reactive resource exhaustion and UVLS</a:t>
            </a:r>
            <a:endParaRPr kumimoji="0" lang="en-US" altLang="en-US" sz="1000" b="1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[2] The limiting system conditions were found to be instability, loss of synchronism due to slow post-fault voltage recovery, and UVLS</a:t>
            </a:r>
            <a:endParaRPr kumimoji="0" lang="en-US" alt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37426" y="2212972"/>
            <a:ext cx="417195" cy="279404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7508" y="5423134"/>
            <a:ext cx="7973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Primary Need for LRGV: Additional Reactive Support (Opt 1)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508" y="5727571"/>
            <a:ext cx="7973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New Transmission Lines: Not An Efficient Means to Fulfill Primary Need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32663" y="2971799"/>
            <a:ext cx="417195" cy="1485901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332662" y="4549279"/>
            <a:ext cx="417195" cy="279404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7508" y="6035348"/>
            <a:ext cx="7973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Opt 7 (138 kV Rebuild): Effective in Steady State Analysis; Provides Little to No Stability Improvement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63065" y="2971798"/>
            <a:ext cx="417195" cy="1485901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5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 animBg="1"/>
      <p:bldP spid="14" grpId="0" animBg="1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6325" y="26635"/>
            <a:ext cx="6468532" cy="982134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Native LRGV Load Growth Recommendation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098036"/>
            <a:ext cx="7133210" cy="2895069"/>
          </a:xfrm>
          <a:ln w="158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u="sng" dirty="0" smtClean="0">
                <a:solidFill>
                  <a:srgbClr val="002060"/>
                </a:solidFill>
              </a:rPr>
              <a:t>Recommended Upgrades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</a:rPr>
              <a:t>Rebuild Lon Hill – Bessel 138 kV Line</a:t>
            </a:r>
          </a:p>
          <a:p>
            <a:pPr marL="857250" lvl="1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2060"/>
                </a:solidFill>
              </a:rPr>
              <a:t>17.9 Miles; 2 x 795 ACSR/ACSS Conductor</a:t>
            </a:r>
          </a:p>
          <a:p>
            <a:pPr marL="857250" lvl="1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2060"/>
                </a:solidFill>
              </a:rPr>
              <a:t>Estimated Cost: $25.66 M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</a:rPr>
              <a:t>Install Additional LRGV Reactive Support</a:t>
            </a:r>
          </a:p>
          <a:p>
            <a:pPr marL="857250" lvl="1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2060"/>
                </a:solidFill>
              </a:rPr>
              <a:t>+300 MVAR STATCOM/SVC at South McAllen 138 kV</a:t>
            </a:r>
          </a:p>
          <a:p>
            <a:pPr marL="857250" lvl="1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2060"/>
                </a:solidFill>
              </a:rPr>
              <a:t>One (1) 57.6 MVAR Shunt Cap Bank at Polk Avenue 138 kV</a:t>
            </a:r>
          </a:p>
          <a:p>
            <a:pPr marL="857250" lvl="1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2060"/>
                </a:solidFill>
              </a:rPr>
              <a:t>Estimated Cost: $47.71 M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400050" indent="-4000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2060"/>
                </a:solidFill>
              </a:rPr>
              <a:t>Total Cost: $73.37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12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50416" y="3554934"/>
            <a:ext cx="6285390" cy="0"/>
          </a:xfrm>
          <a:prstGeom prst="line">
            <a:avLst/>
          </a:prstGeom>
          <a:ln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198" y="4020678"/>
            <a:ext cx="7133210" cy="696102"/>
          </a:xfrm>
          <a:prstGeom prst="rect">
            <a:avLst/>
          </a:prstGeom>
          <a:noFill/>
          <a:ln w="158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002060"/>
                </a:solidFill>
              </a:rPr>
              <a:t>138 kV Rebuild: Addresses Steady State Limitation</a:t>
            </a:r>
          </a:p>
          <a:p>
            <a:pPr lvl="1"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rgbClr val="002060"/>
                </a:solidFill>
              </a:rPr>
              <a:t>At 3,090 MW: Sufficient to Serve LRGV Beyond Year 2027 Forecast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198" y="6019808"/>
            <a:ext cx="7133210" cy="336542"/>
          </a:xfrm>
          <a:prstGeom prst="rect">
            <a:avLst/>
          </a:prstGeom>
          <a:noFill/>
          <a:ln w="15875"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002060"/>
                </a:solidFill>
              </a:rPr>
              <a:t>Conducive to Meeting January, 2021 Need Date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198" y="4647587"/>
            <a:ext cx="7133210" cy="749300"/>
          </a:xfrm>
          <a:prstGeom prst="rect">
            <a:avLst/>
          </a:prstGeom>
          <a:noFill/>
          <a:ln w="158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002060"/>
                </a:solidFill>
              </a:rPr>
              <a:t>Additional Reactive Support: Addresses Primary Stability Need</a:t>
            </a:r>
          </a:p>
          <a:p>
            <a:pPr lvl="1"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rgbClr val="002060"/>
                </a:solidFill>
              </a:rPr>
              <a:t>At 3,100 MW: Also Sufficient Beyond 2027 Forecast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198" y="5299754"/>
            <a:ext cx="7133210" cy="328301"/>
          </a:xfrm>
          <a:prstGeom prst="rect">
            <a:avLst/>
          </a:prstGeom>
          <a:noFill/>
          <a:ln w="15875"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002060"/>
                </a:solidFill>
              </a:rPr>
              <a:t>Lowest Cost Option Evaluated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198" y="5656609"/>
            <a:ext cx="7133210" cy="340331"/>
          </a:xfrm>
          <a:prstGeom prst="rect">
            <a:avLst/>
          </a:prstGeom>
          <a:noFill/>
          <a:ln w="15875"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002060"/>
                </a:solidFill>
              </a:rPr>
              <a:t>Requires No New Transmission Right-of-Way (No CCN)</a:t>
            </a:r>
          </a:p>
        </p:txBody>
      </p:sp>
    </p:spTree>
    <p:extLst>
      <p:ext uri="{BB962C8B-B14F-4D97-AF65-F5344CB8AC3E}">
        <p14:creationId xmlns:p14="http://schemas.microsoft.com/office/powerpoint/2010/main" val="268814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LNG Sensitivity Drivers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721" y="1178399"/>
            <a:ext cx="7354934" cy="2747055"/>
          </a:xfrm>
        </p:spPr>
        <p:txBody>
          <a:bodyPr>
            <a:normAutofit fontScale="70000" lnSpcReduction="20000"/>
          </a:bodyPr>
          <a:lstStyle/>
          <a:p>
            <a:pPr marL="228600" indent="-228600"/>
            <a:r>
              <a:rPr lang="en-US" sz="2600" dirty="0" smtClean="0">
                <a:solidFill>
                  <a:srgbClr val="002060"/>
                </a:solidFill>
              </a:rPr>
              <a:t>3 Prospective LNG Projects at Port of Brownsville</a:t>
            </a:r>
          </a:p>
          <a:p>
            <a:pPr marL="515938" lvl="1" indent="-227013">
              <a:spcBef>
                <a:spcPts val="300"/>
              </a:spcBef>
            </a:pPr>
            <a:r>
              <a:rPr lang="en-US" sz="2100" dirty="0" smtClean="0">
                <a:solidFill>
                  <a:srgbClr val="002060"/>
                </a:solidFill>
              </a:rPr>
              <a:t>Load Forecasts Range from 240 MW – 1,245 MW</a:t>
            </a:r>
          </a:p>
          <a:p>
            <a:pPr marL="228600" indent="-228600">
              <a:spcBef>
                <a:spcPts val="600"/>
              </a:spcBef>
            </a:pPr>
            <a:r>
              <a:rPr lang="en-US" sz="2600" dirty="0">
                <a:solidFill>
                  <a:srgbClr val="002060"/>
                </a:solidFill>
              </a:rPr>
              <a:t>Any Single Project Accelerates Need for Additional Improvements</a:t>
            </a:r>
          </a:p>
          <a:p>
            <a:pPr marL="514350" lvl="1" indent="-227013">
              <a:spcBef>
                <a:spcPts val="300"/>
              </a:spcBef>
            </a:pPr>
            <a:r>
              <a:rPr lang="en-US" sz="2100" dirty="0" smtClean="0">
                <a:solidFill>
                  <a:srgbClr val="002060"/>
                </a:solidFill>
              </a:rPr>
              <a:t>Option 1 </a:t>
            </a:r>
            <a:r>
              <a:rPr lang="en-US" sz="2100" dirty="0">
                <a:solidFill>
                  <a:srgbClr val="002060"/>
                </a:solidFill>
              </a:rPr>
              <a:t>Recommendation: </a:t>
            </a:r>
            <a:r>
              <a:rPr lang="en-US" sz="2100" dirty="0" smtClean="0">
                <a:solidFill>
                  <a:srgbClr val="002060"/>
                </a:solidFill>
              </a:rPr>
              <a:t>Improves Load Serving Capability to 3,100 MW</a:t>
            </a:r>
            <a:endParaRPr lang="en-US" sz="2100" dirty="0">
              <a:solidFill>
                <a:srgbClr val="002060"/>
              </a:solidFill>
            </a:endParaRPr>
          </a:p>
          <a:p>
            <a:pPr marL="514350" lvl="1" indent="-227013">
              <a:spcBef>
                <a:spcPts val="300"/>
              </a:spcBef>
            </a:pPr>
            <a:r>
              <a:rPr lang="en-US" sz="2100" dirty="0" smtClean="0">
                <a:solidFill>
                  <a:srgbClr val="002060"/>
                </a:solidFill>
              </a:rPr>
              <a:t>LRGV Native Growth </a:t>
            </a:r>
            <a:r>
              <a:rPr lang="en-US" sz="2100" dirty="0">
                <a:solidFill>
                  <a:srgbClr val="002060"/>
                </a:solidFill>
              </a:rPr>
              <a:t>2023 Forecast: 2,882 MW </a:t>
            </a:r>
            <a:r>
              <a:rPr lang="en-US" sz="2100" dirty="0" smtClean="0">
                <a:solidFill>
                  <a:srgbClr val="002060"/>
                </a:solidFill>
              </a:rPr>
              <a:t>(+ </a:t>
            </a:r>
            <a:r>
              <a:rPr lang="en-US" sz="2100" dirty="0">
                <a:solidFill>
                  <a:srgbClr val="002060"/>
                </a:solidFill>
              </a:rPr>
              <a:t>240 MW -&gt; 3,122 </a:t>
            </a:r>
            <a:r>
              <a:rPr lang="en-US" sz="2100" dirty="0" smtClean="0">
                <a:solidFill>
                  <a:srgbClr val="002060"/>
                </a:solidFill>
              </a:rPr>
              <a:t>MW)</a:t>
            </a:r>
            <a:endParaRPr lang="en-US" sz="1600" dirty="0">
              <a:solidFill>
                <a:srgbClr val="002060"/>
              </a:solidFill>
            </a:endParaRPr>
          </a:p>
          <a:p>
            <a:pPr marL="228600" indent="-228600">
              <a:spcBef>
                <a:spcPts val="600"/>
              </a:spcBef>
            </a:pPr>
            <a:r>
              <a:rPr lang="en-US" sz="2600" dirty="0" smtClean="0">
                <a:solidFill>
                  <a:srgbClr val="002060"/>
                </a:solidFill>
              </a:rPr>
              <a:t>Why Now?</a:t>
            </a:r>
          </a:p>
          <a:p>
            <a:pPr marL="514350" indent="-284163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rgbClr val="002060"/>
                </a:solidFill>
              </a:rPr>
              <a:t>Lead </a:t>
            </a:r>
            <a:r>
              <a:rPr lang="en-US" sz="2600" dirty="0">
                <a:solidFill>
                  <a:srgbClr val="002060"/>
                </a:solidFill>
              </a:rPr>
              <a:t>Time</a:t>
            </a:r>
          </a:p>
          <a:p>
            <a:pPr marL="514350" lvl="1" indent="-231775">
              <a:spcBef>
                <a:spcPts val="300"/>
              </a:spcBef>
            </a:pPr>
            <a:r>
              <a:rPr lang="en-US" sz="2100" dirty="0">
                <a:solidFill>
                  <a:srgbClr val="002060"/>
                </a:solidFill>
              </a:rPr>
              <a:t>ERCOT Independent </a:t>
            </a:r>
            <a:r>
              <a:rPr lang="en-US" sz="2100" dirty="0" smtClean="0">
                <a:solidFill>
                  <a:srgbClr val="002060"/>
                </a:solidFill>
              </a:rPr>
              <a:t>Review (2018)</a:t>
            </a:r>
            <a:endParaRPr lang="en-US" sz="2100" dirty="0">
              <a:solidFill>
                <a:srgbClr val="002060"/>
              </a:solidFill>
            </a:endParaRPr>
          </a:p>
          <a:p>
            <a:pPr marL="514350" lvl="1" indent="-231775">
              <a:spcBef>
                <a:spcPts val="300"/>
              </a:spcBef>
            </a:pPr>
            <a:r>
              <a:rPr lang="en-US" sz="2100" dirty="0" smtClean="0">
                <a:solidFill>
                  <a:srgbClr val="002060"/>
                </a:solidFill>
              </a:rPr>
              <a:t>Scoping</a:t>
            </a:r>
            <a:r>
              <a:rPr lang="en-US" sz="2100" dirty="0">
                <a:solidFill>
                  <a:srgbClr val="002060"/>
                </a:solidFill>
              </a:rPr>
              <a:t>, </a:t>
            </a:r>
            <a:r>
              <a:rPr lang="en-US" sz="2100" dirty="0" smtClean="0">
                <a:solidFill>
                  <a:srgbClr val="002060"/>
                </a:solidFill>
              </a:rPr>
              <a:t>Funding, Siting</a:t>
            </a:r>
            <a:r>
              <a:rPr lang="en-US" sz="2100" dirty="0">
                <a:solidFill>
                  <a:srgbClr val="002060"/>
                </a:solidFill>
              </a:rPr>
              <a:t>, </a:t>
            </a:r>
            <a:r>
              <a:rPr lang="en-US" sz="2100" dirty="0" smtClean="0">
                <a:solidFill>
                  <a:srgbClr val="002060"/>
                </a:solidFill>
              </a:rPr>
              <a:t>&amp; ROW (2018 - 2020)</a:t>
            </a:r>
            <a:endParaRPr lang="en-US" sz="2100" dirty="0">
              <a:solidFill>
                <a:srgbClr val="002060"/>
              </a:solidFill>
            </a:endParaRPr>
          </a:p>
          <a:p>
            <a:pPr marL="514350" lvl="1" indent="-231775">
              <a:spcBef>
                <a:spcPts val="300"/>
              </a:spcBef>
            </a:pPr>
            <a:r>
              <a:rPr lang="en-US" sz="2100" dirty="0" smtClean="0">
                <a:solidFill>
                  <a:srgbClr val="002060"/>
                </a:solidFill>
              </a:rPr>
              <a:t>EPC (2020-2023</a:t>
            </a:r>
            <a:r>
              <a:rPr lang="en-US" sz="2100" dirty="0" smtClean="0">
                <a:solidFill>
                  <a:srgbClr val="002060"/>
                </a:solidFill>
              </a:rPr>
              <a:t>)</a:t>
            </a:r>
          </a:p>
          <a:p>
            <a:pPr marL="517525" lvl="1" indent="-287338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rgbClr val="002060"/>
                </a:solidFill>
              </a:rPr>
              <a:t>Plan or React?</a:t>
            </a:r>
            <a:endParaRPr lang="en-US" sz="2600" dirty="0" smtClean="0">
              <a:solidFill>
                <a:srgbClr val="002060"/>
              </a:solidFill>
            </a:endParaRPr>
          </a:p>
          <a:p>
            <a:pPr marL="514350" lvl="1" indent="-231775">
              <a:spcBef>
                <a:spcPts val="300"/>
              </a:spcBef>
            </a:pPr>
            <a:endParaRPr lang="en-US" sz="2100" dirty="0" smtClean="0">
              <a:solidFill>
                <a:srgbClr val="002060"/>
              </a:solidFill>
            </a:endParaRPr>
          </a:p>
          <a:p>
            <a:pPr marL="514350" lvl="1" indent="-231775">
              <a:spcBef>
                <a:spcPts val="300"/>
              </a:spcBef>
            </a:pPr>
            <a:endParaRPr lang="en-US" sz="2100" dirty="0">
              <a:solidFill>
                <a:srgbClr val="002060"/>
              </a:solidFill>
            </a:endParaRPr>
          </a:p>
          <a:p>
            <a:pPr marL="171450" indent="-228600"/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13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4982" y="4033264"/>
            <a:ext cx="4025281" cy="2427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57150">
              <a:buNone/>
            </a:pPr>
            <a:r>
              <a:rPr lang="en-US" sz="2000" b="1" u="sng" dirty="0" smtClean="0">
                <a:solidFill>
                  <a:srgbClr val="002060"/>
                </a:solidFill>
              </a:rPr>
              <a:t>Rio Grande LNG Timeline</a:t>
            </a:r>
          </a:p>
          <a:p>
            <a:pPr marL="285750" lvl="1">
              <a:buFont typeface="Courier New" panose="02070309020205020404" pitchFamily="49" charset="0"/>
              <a:buChar char="o"/>
            </a:pPr>
            <a:r>
              <a:rPr lang="en-US" sz="1500" dirty="0" smtClean="0">
                <a:solidFill>
                  <a:srgbClr val="002060"/>
                </a:solidFill>
              </a:rPr>
              <a:t>FERC Pre-Filing: Mar, 2015</a:t>
            </a:r>
          </a:p>
          <a:p>
            <a:pPr marL="285750" lvl="1">
              <a:buFont typeface="Courier New" panose="02070309020205020404" pitchFamily="49" charset="0"/>
              <a:buChar char="o"/>
            </a:pPr>
            <a:r>
              <a:rPr lang="en-US" sz="1500" dirty="0" smtClean="0">
                <a:solidFill>
                  <a:srgbClr val="002060"/>
                </a:solidFill>
              </a:rPr>
              <a:t>Open Houses/FERC Scoping: May – Aug, 2015</a:t>
            </a:r>
          </a:p>
          <a:p>
            <a:pPr marL="285750" lvl="1">
              <a:buFont typeface="Courier New" panose="02070309020205020404" pitchFamily="49" charset="0"/>
              <a:buChar char="o"/>
            </a:pPr>
            <a:r>
              <a:rPr lang="en-US" sz="1500" dirty="0" smtClean="0">
                <a:solidFill>
                  <a:srgbClr val="002060"/>
                </a:solidFill>
              </a:rPr>
              <a:t>FERC Application (Site, Construct, Operate):       May, 2016</a:t>
            </a:r>
          </a:p>
          <a:p>
            <a:pPr marL="285750" lvl="1">
              <a:buFont typeface="Wingdings" panose="05000000000000000000" pitchFamily="2" charset="2"/>
              <a:buChar char="v"/>
            </a:pPr>
            <a:r>
              <a:rPr lang="en-US" sz="1500" dirty="0" smtClean="0">
                <a:solidFill>
                  <a:srgbClr val="002060"/>
                </a:solidFill>
              </a:rPr>
              <a:t>Anticipated FERC Ruling: Spring, 2018</a:t>
            </a:r>
          </a:p>
          <a:p>
            <a:pPr marL="285750" lvl="1">
              <a:buFont typeface="Wingdings" panose="05000000000000000000" pitchFamily="2" charset="2"/>
              <a:buChar char="v"/>
            </a:pPr>
            <a:r>
              <a:rPr lang="en-US" sz="1500" dirty="0" smtClean="0">
                <a:solidFill>
                  <a:srgbClr val="002060"/>
                </a:solidFill>
              </a:rPr>
              <a:t>Anticipated FERC Approval: Fall, 2018</a:t>
            </a:r>
          </a:p>
          <a:p>
            <a:pPr marL="285750" lvl="1">
              <a:buFont typeface="Wingdings" panose="05000000000000000000" pitchFamily="2" charset="2"/>
              <a:buChar char="v"/>
            </a:pPr>
            <a:r>
              <a:rPr lang="en-US" sz="1500" dirty="0" smtClean="0">
                <a:solidFill>
                  <a:srgbClr val="002060"/>
                </a:solidFill>
              </a:rPr>
              <a:t>Projected Load: ~600 MW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25" y="2828049"/>
            <a:ext cx="4811049" cy="402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64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3527" y="46183"/>
            <a:ext cx="6673272" cy="880535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LNG Study:</a:t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</a:rPr>
              <a:t>Methodology and Assumptions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431" y="1234073"/>
            <a:ext cx="8833282" cy="501861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Steady </a:t>
            </a:r>
            <a:r>
              <a:rPr lang="en-US" sz="2400" dirty="0">
                <a:solidFill>
                  <a:srgbClr val="002060"/>
                </a:solidFill>
              </a:rPr>
              <a:t>State and Transient Stability Transfer Analysis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2060"/>
                </a:solidFill>
              </a:rPr>
              <a:t>Hold Native LRGV Load Static at 2023 </a:t>
            </a:r>
            <a:r>
              <a:rPr lang="en-US" sz="1800" dirty="0" smtClean="0">
                <a:solidFill>
                  <a:srgbClr val="002060"/>
                </a:solidFill>
              </a:rPr>
              <a:t>(2,882 MW) and </a:t>
            </a:r>
            <a:r>
              <a:rPr lang="en-US" sz="1800" dirty="0">
                <a:solidFill>
                  <a:srgbClr val="002060"/>
                </a:solidFill>
              </a:rPr>
              <a:t>2027 </a:t>
            </a:r>
            <a:r>
              <a:rPr lang="en-US" sz="1800" dirty="0" smtClean="0">
                <a:solidFill>
                  <a:srgbClr val="002060"/>
                </a:solidFill>
              </a:rPr>
              <a:t>(2,995 MW) Forecast</a:t>
            </a:r>
            <a:endParaRPr lang="en-US" sz="1800" dirty="0">
              <a:solidFill>
                <a:srgbClr val="002060"/>
              </a:solidFill>
            </a:endParaRP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2060"/>
                </a:solidFill>
              </a:rPr>
              <a:t>Increase LNG Load to Identify Minimum LNG Load Threshold Requiring </a:t>
            </a:r>
            <a:r>
              <a:rPr lang="en-US" sz="1800" dirty="0" smtClean="0">
                <a:solidFill>
                  <a:srgbClr val="002060"/>
                </a:solidFill>
              </a:rPr>
              <a:t>Additional Upgrades</a:t>
            </a:r>
            <a:endParaRPr lang="en-US" sz="1800" dirty="0">
              <a:solidFill>
                <a:srgbClr val="002060"/>
              </a:solidFill>
            </a:endParaRP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2060"/>
                </a:solidFill>
              </a:rPr>
              <a:t>Compare Options 2 – 7 in Terms of Incremental LNG Load Improvements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Base Case Assumptions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2060"/>
                </a:solidFill>
              </a:rPr>
              <a:t>Same SSWG and DWG Cases as with Preceding Analysis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2060"/>
                </a:solidFill>
              </a:rPr>
              <a:t>Same LRGV Dynamic Load Model as with Preceding Analysis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2060"/>
                </a:solidFill>
              </a:rPr>
              <a:t>Upgrade </a:t>
            </a:r>
            <a:r>
              <a:rPr lang="en-US" sz="1800" dirty="0">
                <a:solidFill>
                  <a:srgbClr val="002060"/>
                </a:solidFill>
              </a:rPr>
              <a:t>Option 1 Included in Base </a:t>
            </a:r>
            <a:r>
              <a:rPr lang="en-US" sz="1800" dirty="0" smtClean="0">
                <a:solidFill>
                  <a:srgbClr val="002060"/>
                </a:solidFill>
              </a:rPr>
              <a:t>Cases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2060"/>
                </a:solidFill>
              </a:rPr>
              <a:t>LNG Load(s) Added to Model and Interconnected via Looped 138 kV Service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2060"/>
                </a:solidFill>
              </a:rPr>
              <a:t>Included Intra-Valley Upgrades Necessary to Suppor</a:t>
            </a:r>
            <a:r>
              <a:rPr lang="en-US" sz="1800" dirty="0" smtClean="0">
                <a:solidFill>
                  <a:srgbClr val="002060"/>
                </a:solidFill>
              </a:rPr>
              <a:t>t Local Integration of LNG Load(s)</a:t>
            </a:r>
            <a:endParaRPr lang="en-US" sz="1800" dirty="0" smtClean="0">
              <a:solidFill>
                <a:srgbClr val="002060"/>
              </a:solidFill>
            </a:endParaRP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2060"/>
                </a:solidFill>
              </a:rPr>
              <a:t>Load </a:t>
            </a:r>
            <a:r>
              <a:rPr lang="en-US" sz="1800" dirty="0" smtClean="0">
                <a:solidFill>
                  <a:srgbClr val="002060"/>
                </a:solidFill>
              </a:rPr>
              <a:t>Model for LNG Plant Derived from Freeport LNG Plant Model Characteristics</a:t>
            </a:r>
          </a:p>
          <a:p>
            <a:pPr lvl="1"/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4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130" y="101599"/>
            <a:ext cx="6738152" cy="91933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Minimum LNG Threshold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91" y="1231207"/>
            <a:ext cx="8229600" cy="501861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Aims to Identify Minimum Level of LNG Load Development Requiring LRGV Upgrades Beyond Option 1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Native LRGV Load Set at Year </a:t>
            </a:r>
            <a:r>
              <a:rPr lang="en-US" sz="2400" dirty="0">
                <a:solidFill>
                  <a:srgbClr val="002060"/>
                </a:solidFill>
              </a:rPr>
              <a:t>2023 Forecast (2,882 </a:t>
            </a:r>
            <a:r>
              <a:rPr lang="en-US" sz="2400" dirty="0" smtClean="0">
                <a:solidFill>
                  <a:srgbClr val="002060"/>
                </a:solidFill>
              </a:rPr>
              <a:t>MW)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LRGV Import Transfers Initiated by Increasing LNG Load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Steady State </a:t>
            </a:r>
            <a:r>
              <a:rPr lang="en-US" sz="2400" dirty="0" err="1" smtClean="0">
                <a:solidFill>
                  <a:srgbClr val="002060"/>
                </a:solidFill>
              </a:rPr>
              <a:t>State</a:t>
            </a:r>
            <a:r>
              <a:rPr lang="en-US" sz="2400" dirty="0" smtClean="0">
                <a:solidFill>
                  <a:srgbClr val="002060"/>
                </a:solidFill>
              </a:rPr>
              <a:t> Results: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solidFill>
                  <a:srgbClr val="002060"/>
                </a:solidFill>
              </a:rPr>
              <a:t>LNG Limit: 235 MW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solidFill>
                  <a:srgbClr val="002060"/>
                </a:solidFill>
              </a:rPr>
              <a:t>Constraint: Nelson Sharpe – Celanese Bishop 138 kV Overload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solidFill>
                  <a:srgbClr val="002060"/>
                </a:solidFill>
              </a:rPr>
              <a:t>Contingency: MVEC Plant + Ajo – Rio Hondo 345 kV (P3)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Stability Results: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solidFill>
                  <a:srgbClr val="002060"/>
                </a:solidFill>
              </a:rPr>
              <a:t>LNG Limit: 300 MW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solidFill>
                  <a:srgbClr val="002060"/>
                </a:solidFill>
              </a:rPr>
              <a:t>System Condition: Angular Instability and Voltage Collapse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solidFill>
                  <a:srgbClr val="002060"/>
                </a:solidFill>
              </a:rPr>
              <a:t>Contingency: Ajo – Rio Hondo + Lon Hill – North Edinburg 345 kV (P6)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9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6508" y="27711"/>
            <a:ext cx="7176655" cy="937806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Improvement Options Evaluation</a:t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</a:rPr>
              <a:t>(Steady State: 2027 Forecast)</a:t>
            </a:r>
            <a:endParaRPr lang="en-US" dirty="0">
              <a:latin typeface="Cambria" panose="020405030504060302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1671947"/>
              </p:ext>
            </p:extLst>
          </p:nvPr>
        </p:nvGraphicFramePr>
        <p:xfrm>
          <a:off x="483343" y="1104523"/>
          <a:ext cx="7586804" cy="350379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78316"/>
                <a:gridCol w="981821"/>
                <a:gridCol w="1127918"/>
                <a:gridCol w="977775"/>
                <a:gridCol w="1511928"/>
                <a:gridCol w="1104523"/>
                <a:gridCol w="1104523"/>
              </a:tblGrid>
              <a:tr h="668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Upgrade Option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LNG Load Limit (MW)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Limiting Contingency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Limiting Condition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Facility Violation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Incremental LNG (MW)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Comparison (MW</a:t>
                      </a:r>
                      <a:r>
                        <a:rPr lang="en-US" sz="1400" baseline="-25000" dirty="0">
                          <a:effectLst/>
                        </a:rPr>
                        <a:t>LNG</a:t>
                      </a:r>
                      <a:r>
                        <a:rPr lang="en-US" sz="1400" dirty="0">
                          <a:effectLst/>
                        </a:rPr>
                        <a:t>/$M)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037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None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AJ - RH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Overload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NS – CB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NA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NA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37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535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AJ - RH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Overload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NS – CB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390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37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1250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MVEC + HEC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Low Voltage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Multiple Brownsville Area Busses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1105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3.09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37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1260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MVEC + LH - NE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Low Voltage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Multiple Brownsville Area Busses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1115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2.93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37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840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MVEC + AJ - RH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Overload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NS – CB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695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1.96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37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900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MVEC + AJ - RH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Overload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NS – CB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755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2.00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37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500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MVEC + AJ - RH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Voltage Drop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Armstrong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355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2.14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50913" y="1985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36260" y="6442729"/>
            <a:ext cx="83173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Table Abbreviations: MVEC = Magic Valley Energy Center, HEC = Hidalgo Energy Center, AJ – RH = Ajo – Rio Hondo 345 kV, LH – NE = Lon Hill – North Edinburg 345 kV, NS – CB = Nelson Sharpe – Celanese Bishop 138 kV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94665" y="2620650"/>
            <a:ext cx="417195" cy="726231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3342" y="4702484"/>
            <a:ext cx="758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002060"/>
                </a:solidFill>
              </a:rPr>
              <a:t>Top Performing: Upgrade Options 3 and 4 (BOLD Line </a:t>
            </a:r>
            <a:r>
              <a:rPr lang="en-US" sz="1400" dirty="0" err="1" smtClean="0">
                <a:solidFill>
                  <a:srgbClr val="002060"/>
                </a:solidFill>
              </a:rPr>
              <a:t>Hairpinned</a:t>
            </a:r>
            <a:r>
              <a:rPr lang="en-US" sz="1400" dirty="0" smtClean="0">
                <a:solidFill>
                  <a:srgbClr val="002060"/>
                </a:solidFill>
              </a:rPr>
              <a:t> at Ajo)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90700" y="3470060"/>
            <a:ext cx="613392" cy="678726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3342" y="5005291"/>
            <a:ext cx="7586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002060"/>
                </a:solidFill>
              </a:rPr>
              <a:t>Ajo Hairpin Protects Nelson Sharpe – Celanese Bishop 138 kV from Redirected Coastal Wind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3343" y="5306106"/>
            <a:ext cx="7586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002060"/>
                </a:solidFill>
              </a:rPr>
              <a:t>Options 3 and 4 Limited by Local LNG Load Integration Assumptions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294665" y="4266613"/>
            <a:ext cx="417195" cy="266699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84090" y="5608015"/>
            <a:ext cx="7586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002060"/>
                </a:solidFill>
              </a:rPr>
              <a:t>Option 7 (138 kV Rebuild) Once Again Fares Well in Steady State Analysis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97000" y="2573044"/>
            <a:ext cx="1400790" cy="825500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0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4" grpId="0"/>
      <p:bldP spid="15" grpId="0" animBg="1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5746" y="18475"/>
            <a:ext cx="7167418" cy="947042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Improvement Options Evaluation</a:t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</a:rPr>
              <a:t>(Stability – 2027 Forecast)</a:t>
            </a:r>
            <a:endParaRPr lang="en-US" dirty="0">
              <a:latin typeface="Cambria" panose="020405030504060302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559735"/>
              </p:ext>
            </p:extLst>
          </p:nvPr>
        </p:nvGraphicFramePr>
        <p:xfrm>
          <a:off x="488265" y="1207973"/>
          <a:ext cx="7927758" cy="333102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811398"/>
                <a:gridCol w="866482"/>
                <a:gridCol w="1198485"/>
                <a:gridCol w="2752078"/>
                <a:gridCol w="1168679"/>
                <a:gridCol w="1130636"/>
              </a:tblGrid>
              <a:tr h="4902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Upgrade Option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LNG Load Limit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Limiting Contingency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Limiting System Condition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Incremental LNG Load (MW)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Comparison (MW</a:t>
                      </a:r>
                      <a:r>
                        <a:rPr lang="en-US" sz="1400" baseline="-25000" dirty="0">
                          <a:effectLst/>
                        </a:rPr>
                        <a:t>LNG</a:t>
                      </a:r>
                      <a:r>
                        <a:rPr lang="en-US" sz="1400" dirty="0">
                          <a:effectLst/>
                        </a:rPr>
                        <a:t>/$M)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84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None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AJ-RH + LH-NE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LRGV Area Instability / Voltage Collapse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30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LH-NE + RH-AJ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LRGV Area Instability / Voltage Collapse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0.72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750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MVEC + LH-NE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Slow Recovery / UVLS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650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1.82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MVEC + AJ-RH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MVEC + LH-NE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Slow Recovery / UVLS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1.84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5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AJ-RH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MVEC + LH-NE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AJ-RH + LH-NE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Slow Recovery / UVLS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“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“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1.70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44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750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MVEC + AJ-RH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Slow Recovery / UVLS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650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1.72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AJ-RH + LH-NE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LRGV Area Instability / Voltage Collapse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0.60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0065" y="2239670"/>
            <a:ext cx="417195" cy="257605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0064" y="4237425"/>
            <a:ext cx="417195" cy="266699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42189" y="2572563"/>
            <a:ext cx="417195" cy="64688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8264" y="5366138"/>
            <a:ext cx="75868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Upgrade Options 3 and 4: Support Large LNG Plant Development with Margin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300" dirty="0" smtClean="0">
                <a:solidFill>
                  <a:schemeClr val="accent5">
                    <a:lumMod val="75000"/>
                  </a:schemeClr>
                </a:solidFill>
              </a:rPr>
              <a:t>Also Top Performing Options in Terms of Value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94915" y="2239670"/>
            <a:ext cx="1343785" cy="257605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01264" y="4244422"/>
            <a:ext cx="1343785" cy="257605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8265" y="4658252"/>
            <a:ext cx="7586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Options 2 and 7: San Miguel – Valley Ckt #2 and 138 kV Rebuild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300" dirty="0" smtClean="0">
                <a:solidFill>
                  <a:schemeClr val="accent5">
                    <a:lumMod val="75000"/>
                  </a:schemeClr>
                </a:solidFill>
              </a:rPr>
              <a:t>Support Only Relatively Small LNG Load Development (from 2027 Perspective)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300" dirty="0" smtClean="0">
                <a:solidFill>
                  <a:schemeClr val="accent5">
                    <a:lumMod val="75000"/>
                  </a:schemeClr>
                </a:solidFill>
              </a:rPr>
              <a:t>Neither Solution Overcomes Tendency for LRGV Area Instability &amp; Loss of Synchronism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0063" y="2586852"/>
            <a:ext cx="417195" cy="608787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0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090" y="46183"/>
            <a:ext cx="7287491" cy="947042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LNG Contingent Recommendation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7553" y="1151304"/>
            <a:ext cx="8709831" cy="3484070"/>
          </a:xfrm>
          <a:ln w="15875"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u="sng" dirty="0" smtClean="0">
                <a:solidFill>
                  <a:srgbClr val="002060"/>
                </a:solidFill>
              </a:rPr>
              <a:t>Recommended Upgrade: Option 3 “NSUBLH – Ajo – Bonilla (2 x 1590 ACSR)”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i="1" dirty="0" smtClean="0">
                <a:solidFill>
                  <a:srgbClr val="002060"/>
                </a:solidFill>
              </a:rPr>
              <a:t>*Contingent Upon Executed/Secured LOA for 200 MW LNG Load*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>
                <a:solidFill>
                  <a:srgbClr val="002060"/>
                </a:solidFill>
              </a:rPr>
              <a:t>Construct “NSUBLH” 345 kV Substation</a:t>
            </a:r>
          </a:p>
          <a:p>
            <a:pPr marL="857250" lvl="1" indent="-395288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rgbClr val="002060"/>
                </a:solidFill>
              </a:rPr>
              <a:t>Bisect Lon Hill – Pawnee and Lon Hill – Coleto Creek</a:t>
            </a:r>
            <a:endParaRPr lang="en-US" sz="1400" dirty="0">
              <a:solidFill>
                <a:srgbClr val="002060"/>
              </a:solidFill>
            </a:endParaRPr>
          </a:p>
          <a:p>
            <a:pPr marL="857250" lvl="1" indent="-395288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rgbClr val="002060"/>
                </a:solidFill>
              </a:rPr>
              <a:t>Install 100 MVAR Shunt Reactor</a:t>
            </a:r>
          </a:p>
          <a:p>
            <a:pPr marL="857250" lvl="1" indent="-395288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rgbClr val="002060"/>
                </a:solidFill>
              </a:rPr>
              <a:t>Estimated Cost: $27.58 M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>
                <a:solidFill>
                  <a:srgbClr val="002060"/>
                </a:solidFill>
              </a:rPr>
              <a:t>Expand Ajo Substation</a:t>
            </a:r>
          </a:p>
          <a:p>
            <a:pPr marL="857250" lvl="1" indent="-395288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rgbClr val="002060"/>
                </a:solidFill>
              </a:rPr>
              <a:t>Add Two New 345 kV Terminals</a:t>
            </a:r>
          </a:p>
          <a:p>
            <a:pPr marL="857250" lvl="1" indent="-395288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rgbClr val="002060"/>
                </a:solidFill>
              </a:rPr>
              <a:t>Estimated Cost: $4.2 M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>
                <a:solidFill>
                  <a:srgbClr val="002060"/>
                </a:solidFill>
              </a:rPr>
              <a:t>Construct Bonilla 345 </a:t>
            </a:r>
            <a:r>
              <a:rPr lang="en-US" sz="1800" dirty="0">
                <a:solidFill>
                  <a:srgbClr val="002060"/>
                </a:solidFill>
              </a:rPr>
              <a:t>kV Substation</a:t>
            </a:r>
          </a:p>
          <a:p>
            <a:pPr marL="857250" lvl="1" indent="-395288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2060"/>
                </a:solidFill>
              </a:rPr>
              <a:t>Bisect </a:t>
            </a:r>
            <a:r>
              <a:rPr lang="en-US" sz="1400" dirty="0" smtClean="0">
                <a:solidFill>
                  <a:srgbClr val="002060"/>
                </a:solidFill>
              </a:rPr>
              <a:t>Rio Hondo – North Edinburg Line</a:t>
            </a:r>
            <a:endParaRPr lang="en-US" sz="1400" dirty="0">
              <a:solidFill>
                <a:srgbClr val="002060"/>
              </a:solidFill>
            </a:endParaRPr>
          </a:p>
          <a:p>
            <a:pPr marL="857250" lvl="1" indent="-395288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2060"/>
                </a:solidFill>
              </a:rPr>
              <a:t>Install 100 MVAR Shunt </a:t>
            </a:r>
            <a:r>
              <a:rPr lang="en-US" sz="1400" dirty="0" smtClean="0">
                <a:solidFill>
                  <a:srgbClr val="002060"/>
                </a:solidFill>
              </a:rPr>
              <a:t>Reactor</a:t>
            </a:r>
          </a:p>
          <a:p>
            <a:pPr marL="857250" lvl="1" indent="-395288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rgbClr val="002060"/>
                </a:solidFill>
              </a:rPr>
              <a:t>Estimated Cost: 24.88 M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33" y="4626324"/>
            <a:ext cx="715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90000"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2060"/>
                </a:solidFill>
              </a:rPr>
              <a:t>Supports Up to 750 MW LNG Development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70239" y="1746626"/>
            <a:ext cx="4086453" cy="2915210"/>
          </a:xfrm>
          <a:prstGeom prst="rect">
            <a:avLst/>
          </a:prstGeom>
          <a:ln w="158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Font typeface="+mj-lt"/>
              <a:buAutoNum type="arabicPeriod" startAt="4"/>
            </a:pPr>
            <a:r>
              <a:rPr lang="en-US" sz="1800" dirty="0" smtClean="0">
                <a:solidFill>
                  <a:srgbClr val="002060"/>
                </a:solidFill>
              </a:rPr>
              <a:t>Construct NSUBLH – Ajo 345 kV Line</a:t>
            </a:r>
          </a:p>
          <a:p>
            <a:pPr marL="857250" lvl="1" indent="-395288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rgbClr val="002060"/>
                </a:solidFill>
              </a:rPr>
              <a:t>BOLD Line Structures</a:t>
            </a:r>
          </a:p>
          <a:p>
            <a:pPr marL="857250" lvl="1" indent="-395288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rgbClr val="002060"/>
                </a:solidFill>
              </a:rPr>
              <a:t>2 x 1590 ACSR Conductor</a:t>
            </a:r>
          </a:p>
          <a:p>
            <a:pPr marL="857250" lvl="1" indent="-395288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rgbClr val="002060"/>
                </a:solidFill>
              </a:rPr>
              <a:t>~64 Miles</a:t>
            </a:r>
          </a:p>
          <a:p>
            <a:pPr marL="857250" lvl="1" indent="-395288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rgbClr val="002060"/>
                </a:solidFill>
              </a:rPr>
              <a:t>Estimated Cost: $144.15 M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 startAt="4"/>
            </a:pPr>
            <a:r>
              <a:rPr lang="en-US" sz="1800" dirty="0" smtClean="0">
                <a:solidFill>
                  <a:srgbClr val="002060"/>
                </a:solidFill>
              </a:rPr>
              <a:t>Construct Ajo – Bonilla 345 kV Line</a:t>
            </a:r>
          </a:p>
          <a:p>
            <a:pPr marL="857250" lvl="1" indent="-395288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rgbClr val="002060"/>
                </a:solidFill>
              </a:rPr>
              <a:t>BOLD Line Structures</a:t>
            </a:r>
          </a:p>
          <a:p>
            <a:pPr marL="857250" lvl="1" indent="-395288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rgbClr val="002060"/>
                </a:solidFill>
              </a:rPr>
              <a:t>2 x 1590 ACSR Conductor</a:t>
            </a:r>
          </a:p>
          <a:p>
            <a:pPr marL="857250" lvl="1" indent="-395288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2060"/>
                </a:solidFill>
              </a:rPr>
              <a:t>~71 Miles</a:t>
            </a:r>
            <a:endParaRPr lang="en-US" sz="1400" dirty="0" smtClean="0">
              <a:solidFill>
                <a:srgbClr val="002060"/>
              </a:solidFill>
            </a:endParaRPr>
          </a:p>
          <a:p>
            <a:pPr marL="857250" lvl="1" indent="-395288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rgbClr val="002060"/>
                </a:solidFill>
              </a:rPr>
              <a:t>Estimated Cost: $156.39 M</a:t>
            </a:r>
          </a:p>
          <a:p>
            <a:pPr marL="400050" indent="-4000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002060"/>
                </a:solidFill>
              </a:rPr>
              <a:t>Total Estimated Cost: $357.19 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0133" y="4907741"/>
            <a:ext cx="5733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SzPct val="9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2060"/>
                </a:solidFill>
              </a:rPr>
              <a:t>While Reliably Serving Native LRGV Growth Through </a:t>
            </a:r>
            <a:r>
              <a:rPr lang="en-US" sz="1600" dirty="0" smtClean="0">
                <a:solidFill>
                  <a:srgbClr val="002060"/>
                </a:solidFill>
              </a:rPr>
              <a:t>2027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9826" y="5534664"/>
            <a:ext cx="719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9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</a:rPr>
              <a:t>Ajo Hairpin </a:t>
            </a:r>
            <a:r>
              <a:rPr lang="en-US" dirty="0" smtClean="0">
                <a:solidFill>
                  <a:srgbClr val="002060"/>
                </a:solidFill>
              </a:rPr>
              <a:t>Protects Nelson Sharpe – Rio Hondo 138 kV From Overloads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826" y="5198436"/>
            <a:ext cx="808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9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</a:rPr>
              <a:t>BOLD </a:t>
            </a:r>
            <a:r>
              <a:rPr lang="en-US" dirty="0" smtClean="0">
                <a:solidFill>
                  <a:srgbClr val="002060"/>
                </a:solidFill>
              </a:rPr>
              <a:t>Design Does </a:t>
            </a:r>
            <a:r>
              <a:rPr lang="en-US" dirty="0">
                <a:solidFill>
                  <a:srgbClr val="002060"/>
                </a:solidFill>
              </a:rPr>
              <a:t>Not Expose </a:t>
            </a:r>
            <a:r>
              <a:rPr lang="en-US" dirty="0" smtClean="0">
                <a:solidFill>
                  <a:srgbClr val="002060"/>
                </a:solidFill>
              </a:rPr>
              <a:t>Generators to </a:t>
            </a:r>
            <a:r>
              <a:rPr lang="en-US" dirty="0">
                <a:solidFill>
                  <a:srgbClr val="002060"/>
                </a:solidFill>
              </a:rPr>
              <a:t>a New Series Compensated Line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870239" y="4158616"/>
            <a:ext cx="4017145" cy="0"/>
          </a:xfrm>
          <a:prstGeom prst="line">
            <a:avLst/>
          </a:prstGeom>
          <a:ln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0133" y="5832377"/>
            <a:ext cx="344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SzPct val="9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2060"/>
                </a:solidFill>
              </a:rPr>
              <a:t>While </a:t>
            </a:r>
            <a:r>
              <a:rPr lang="en-US" sz="1600" dirty="0" smtClean="0">
                <a:solidFill>
                  <a:srgbClr val="002060"/>
                </a:solidFill>
              </a:rPr>
              <a:t>Mitigating Ajo Area GTC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3555" y="1483307"/>
            <a:ext cx="4757545" cy="255699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0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9" grpId="0"/>
      <p:bldP spid="10" grpId="0"/>
      <p:bldP spid="13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Appendix</a:t>
            </a:r>
            <a:endParaRPr lang="en-US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Study Region &amp; Generation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1030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55" y="1093055"/>
            <a:ext cx="8091995" cy="485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53656" y="2680465"/>
            <a:ext cx="1670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mbria" panose="02040503050406030204" pitchFamily="18" charset="0"/>
              </a:rPr>
              <a:t>LRGV Interface</a:t>
            </a:r>
            <a:endParaRPr lang="en-US" sz="1600" b="1" dirty="0">
              <a:latin typeface="Cambria" panose="020405030504060302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595316" y="2972423"/>
            <a:ext cx="5207349" cy="630062"/>
          </a:xfrm>
          <a:custGeom>
            <a:avLst/>
            <a:gdLst>
              <a:gd name="connsiteX0" fmla="*/ 0 w 5341620"/>
              <a:gd name="connsiteY0" fmla="*/ 579287 h 579287"/>
              <a:gd name="connsiteX1" fmla="*/ 1684020 w 5341620"/>
              <a:gd name="connsiteY1" fmla="*/ 114467 h 579287"/>
              <a:gd name="connsiteX2" fmla="*/ 2819400 w 5341620"/>
              <a:gd name="connsiteY2" fmla="*/ 167 h 579287"/>
              <a:gd name="connsiteX3" fmla="*/ 4747260 w 5341620"/>
              <a:gd name="connsiteY3" fmla="*/ 91607 h 579287"/>
              <a:gd name="connsiteX4" fmla="*/ 5341620 w 5341620"/>
              <a:gd name="connsiteY4" fmla="*/ 198287 h 579287"/>
              <a:gd name="connsiteX0" fmla="*/ 0 w 5341620"/>
              <a:gd name="connsiteY0" fmla="*/ 580175 h 580175"/>
              <a:gd name="connsiteX1" fmla="*/ 1539240 w 5341620"/>
              <a:gd name="connsiteY1" fmla="*/ 84875 h 580175"/>
              <a:gd name="connsiteX2" fmla="*/ 2819400 w 5341620"/>
              <a:gd name="connsiteY2" fmla="*/ 1055 h 580175"/>
              <a:gd name="connsiteX3" fmla="*/ 4747260 w 5341620"/>
              <a:gd name="connsiteY3" fmla="*/ 92495 h 580175"/>
              <a:gd name="connsiteX4" fmla="*/ 5341620 w 5341620"/>
              <a:gd name="connsiteY4" fmla="*/ 199175 h 580175"/>
              <a:gd name="connsiteX0" fmla="*/ 0 w 5303520"/>
              <a:gd name="connsiteY0" fmla="*/ 603528 h 603528"/>
              <a:gd name="connsiteX1" fmla="*/ 1501140 w 5303520"/>
              <a:gd name="connsiteY1" fmla="*/ 85368 h 603528"/>
              <a:gd name="connsiteX2" fmla="*/ 2781300 w 5303520"/>
              <a:gd name="connsiteY2" fmla="*/ 1548 h 603528"/>
              <a:gd name="connsiteX3" fmla="*/ 4709160 w 5303520"/>
              <a:gd name="connsiteY3" fmla="*/ 92988 h 603528"/>
              <a:gd name="connsiteX4" fmla="*/ 5303520 w 5303520"/>
              <a:gd name="connsiteY4" fmla="*/ 199668 h 603528"/>
              <a:gd name="connsiteX0" fmla="*/ 0 w 5303520"/>
              <a:gd name="connsiteY0" fmla="*/ 603528 h 603528"/>
              <a:gd name="connsiteX1" fmla="*/ 1501140 w 5303520"/>
              <a:gd name="connsiteY1" fmla="*/ 85368 h 603528"/>
              <a:gd name="connsiteX2" fmla="*/ 2781300 w 5303520"/>
              <a:gd name="connsiteY2" fmla="*/ 1548 h 603528"/>
              <a:gd name="connsiteX3" fmla="*/ 4709160 w 5303520"/>
              <a:gd name="connsiteY3" fmla="*/ 92988 h 603528"/>
              <a:gd name="connsiteX4" fmla="*/ 5303520 w 5303520"/>
              <a:gd name="connsiteY4" fmla="*/ 199668 h 603528"/>
              <a:gd name="connsiteX0" fmla="*/ 0 w 5303520"/>
              <a:gd name="connsiteY0" fmla="*/ 603528 h 603528"/>
              <a:gd name="connsiteX1" fmla="*/ 1501140 w 5303520"/>
              <a:gd name="connsiteY1" fmla="*/ 85368 h 603528"/>
              <a:gd name="connsiteX2" fmla="*/ 2720340 w 5303520"/>
              <a:gd name="connsiteY2" fmla="*/ 1548 h 603528"/>
              <a:gd name="connsiteX3" fmla="*/ 4709160 w 5303520"/>
              <a:gd name="connsiteY3" fmla="*/ 92988 h 603528"/>
              <a:gd name="connsiteX4" fmla="*/ 5303520 w 5303520"/>
              <a:gd name="connsiteY4" fmla="*/ 199668 h 603528"/>
              <a:gd name="connsiteX0" fmla="*/ 0 w 5303520"/>
              <a:gd name="connsiteY0" fmla="*/ 603528 h 603528"/>
              <a:gd name="connsiteX1" fmla="*/ 1501140 w 5303520"/>
              <a:gd name="connsiteY1" fmla="*/ 85368 h 603528"/>
              <a:gd name="connsiteX2" fmla="*/ 2720340 w 5303520"/>
              <a:gd name="connsiteY2" fmla="*/ 1548 h 603528"/>
              <a:gd name="connsiteX3" fmla="*/ 4503420 w 5303520"/>
              <a:gd name="connsiteY3" fmla="*/ 92988 h 603528"/>
              <a:gd name="connsiteX4" fmla="*/ 5303520 w 5303520"/>
              <a:gd name="connsiteY4" fmla="*/ 199668 h 603528"/>
              <a:gd name="connsiteX0" fmla="*/ 0 w 5303520"/>
              <a:gd name="connsiteY0" fmla="*/ 602292 h 602292"/>
              <a:gd name="connsiteX1" fmla="*/ 1501140 w 5303520"/>
              <a:gd name="connsiteY1" fmla="*/ 84132 h 602292"/>
              <a:gd name="connsiteX2" fmla="*/ 2720340 w 5303520"/>
              <a:gd name="connsiteY2" fmla="*/ 312 h 602292"/>
              <a:gd name="connsiteX3" fmla="*/ 4511040 w 5303520"/>
              <a:gd name="connsiteY3" fmla="*/ 61272 h 602292"/>
              <a:gd name="connsiteX4" fmla="*/ 5303520 w 5303520"/>
              <a:gd name="connsiteY4" fmla="*/ 198432 h 602292"/>
              <a:gd name="connsiteX0" fmla="*/ 0 w 5303520"/>
              <a:gd name="connsiteY0" fmla="*/ 625042 h 625042"/>
              <a:gd name="connsiteX1" fmla="*/ 1501140 w 5303520"/>
              <a:gd name="connsiteY1" fmla="*/ 106882 h 625042"/>
              <a:gd name="connsiteX2" fmla="*/ 2705100 w 5303520"/>
              <a:gd name="connsiteY2" fmla="*/ 202 h 625042"/>
              <a:gd name="connsiteX3" fmla="*/ 4511040 w 5303520"/>
              <a:gd name="connsiteY3" fmla="*/ 84022 h 625042"/>
              <a:gd name="connsiteX4" fmla="*/ 5303520 w 5303520"/>
              <a:gd name="connsiteY4" fmla="*/ 221182 h 625042"/>
              <a:gd name="connsiteX0" fmla="*/ 0 w 5303520"/>
              <a:gd name="connsiteY0" fmla="*/ 625621 h 625621"/>
              <a:gd name="connsiteX1" fmla="*/ 1501140 w 5303520"/>
              <a:gd name="connsiteY1" fmla="*/ 107461 h 625621"/>
              <a:gd name="connsiteX2" fmla="*/ 2705100 w 5303520"/>
              <a:gd name="connsiteY2" fmla="*/ 781 h 625621"/>
              <a:gd name="connsiteX3" fmla="*/ 4511040 w 5303520"/>
              <a:gd name="connsiteY3" fmla="*/ 84601 h 625621"/>
              <a:gd name="connsiteX4" fmla="*/ 5303520 w 5303520"/>
              <a:gd name="connsiteY4" fmla="*/ 221761 h 625621"/>
              <a:gd name="connsiteX0" fmla="*/ 0 w 5303520"/>
              <a:gd name="connsiteY0" fmla="*/ 626621 h 626621"/>
              <a:gd name="connsiteX1" fmla="*/ 1501140 w 5303520"/>
              <a:gd name="connsiteY1" fmla="*/ 108461 h 626621"/>
              <a:gd name="connsiteX2" fmla="*/ 2705100 w 5303520"/>
              <a:gd name="connsiteY2" fmla="*/ 1781 h 626621"/>
              <a:gd name="connsiteX3" fmla="*/ 4450080 w 5303520"/>
              <a:gd name="connsiteY3" fmla="*/ 55121 h 626621"/>
              <a:gd name="connsiteX4" fmla="*/ 5303520 w 5303520"/>
              <a:gd name="connsiteY4" fmla="*/ 222761 h 626621"/>
              <a:gd name="connsiteX0" fmla="*/ 0 w 5303520"/>
              <a:gd name="connsiteY0" fmla="*/ 630819 h 630819"/>
              <a:gd name="connsiteX1" fmla="*/ 1501140 w 5303520"/>
              <a:gd name="connsiteY1" fmla="*/ 112659 h 630819"/>
              <a:gd name="connsiteX2" fmla="*/ 2705100 w 5303520"/>
              <a:gd name="connsiteY2" fmla="*/ 5979 h 630819"/>
              <a:gd name="connsiteX3" fmla="*/ 4450080 w 5303520"/>
              <a:gd name="connsiteY3" fmla="*/ 36459 h 630819"/>
              <a:gd name="connsiteX4" fmla="*/ 5303520 w 5303520"/>
              <a:gd name="connsiteY4" fmla="*/ 226959 h 630819"/>
              <a:gd name="connsiteX0" fmla="*/ 0 w 5303520"/>
              <a:gd name="connsiteY0" fmla="*/ 624840 h 624840"/>
              <a:gd name="connsiteX1" fmla="*/ 1501140 w 5303520"/>
              <a:gd name="connsiteY1" fmla="*/ 106680 h 624840"/>
              <a:gd name="connsiteX2" fmla="*/ 2705100 w 5303520"/>
              <a:gd name="connsiteY2" fmla="*/ 0 h 624840"/>
              <a:gd name="connsiteX3" fmla="*/ 4267200 w 5303520"/>
              <a:gd name="connsiteY3" fmla="*/ 38100 h 624840"/>
              <a:gd name="connsiteX4" fmla="*/ 5303520 w 5303520"/>
              <a:gd name="connsiteY4" fmla="*/ 220980 h 624840"/>
              <a:gd name="connsiteX0" fmla="*/ 0 w 5303520"/>
              <a:gd name="connsiteY0" fmla="*/ 624840 h 624840"/>
              <a:gd name="connsiteX1" fmla="*/ 1501140 w 5303520"/>
              <a:gd name="connsiteY1" fmla="*/ 106680 h 624840"/>
              <a:gd name="connsiteX2" fmla="*/ 2705100 w 5303520"/>
              <a:gd name="connsiteY2" fmla="*/ 0 h 624840"/>
              <a:gd name="connsiteX3" fmla="*/ 4137660 w 5303520"/>
              <a:gd name="connsiteY3" fmla="*/ 38100 h 624840"/>
              <a:gd name="connsiteX4" fmla="*/ 5303520 w 5303520"/>
              <a:gd name="connsiteY4" fmla="*/ 220980 h 624840"/>
              <a:gd name="connsiteX0" fmla="*/ 0 w 5303520"/>
              <a:gd name="connsiteY0" fmla="*/ 624840 h 624840"/>
              <a:gd name="connsiteX1" fmla="*/ 1501140 w 5303520"/>
              <a:gd name="connsiteY1" fmla="*/ 106680 h 624840"/>
              <a:gd name="connsiteX2" fmla="*/ 2705100 w 5303520"/>
              <a:gd name="connsiteY2" fmla="*/ 0 h 624840"/>
              <a:gd name="connsiteX3" fmla="*/ 4046220 w 5303520"/>
              <a:gd name="connsiteY3" fmla="*/ 38100 h 624840"/>
              <a:gd name="connsiteX4" fmla="*/ 5303520 w 5303520"/>
              <a:gd name="connsiteY4" fmla="*/ 220980 h 624840"/>
              <a:gd name="connsiteX0" fmla="*/ 0 w 5303520"/>
              <a:gd name="connsiteY0" fmla="*/ 631618 h 631618"/>
              <a:gd name="connsiteX1" fmla="*/ 1501140 w 5303520"/>
              <a:gd name="connsiteY1" fmla="*/ 113458 h 631618"/>
              <a:gd name="connsiteX2" fmla="*/ 2705100 w 5303520"/>
              <a:gd name="connsiteY2" fmla="*/ 6778 h 631618"/>
              <a:gd name="connsiteX3" fmla="*/ 4046220 w 5303520"/>
              <a:gd name="connsiteY3" fmla="*/ 44878 h 631618"/>
              <a:gd name="connsiteX4" fmla="*/ 5303520 w 5303520"/>
              <a:gd name="connsiteY4" fmla="*/ 227758 h 631618"/>
              <a:gd name="connsiteX0" fmla="*/ 0 w 5295900"/>
              <a:gd name="connsiteY0" fmla="*/ 630062 h 630062"/>
              <a:gd name="connsiteX1" fmla="*/ 1501140 w 5295900"/>
              <a:gd name="connsiteY1" fmla="*/ 111902 h 630062"/>
              <a:gd name="connsiteX2" fmla="*/ 2705100 w 5295900"/>
              <a:gd name="connsiteY2" fmla="*/ 5222 h 630062"/>
              <a:gd name="connsiteX3" fmla="*/ 4046220 w 5295900"/>
              <a:gd name="connsiteY3" fmla="*/ 43322 h 630062"/>
              <a:gd name="connsiteX4" fmla="*/ 5295900 w 5295900"/>
              <a:gd name="connsiteY4" fmla="*/ 271922 h 63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5900" h="630062">
                <a:moveTo>
                  <a:pt x="0" y="630062"/>
                </a:moveTo>
                <a:cubicBezTo>
                  <a:pt x="561340" y="377332"/>
                  <a:pt x="1050290" y="216042"/>
                  <a:pt x="1501140" y="111902"/>
                </a:cubicBezTo>
                <a:cubicBezTo>
                  <a:pt x="1951990" y="7762"/>
                  <a:pt x="2280920" y="16652"/>
                  <a:pt x="2705100" y="5222"/>
                </a:cubicBezTo>
                <a:cubicBezTo>
                  <a:pt x="3129280" y="-6208"/>
                  <a:pt x="3614420" y="-1128"/>
                  <a:pt x="4046220" y="43322"/>
                </a:cubicBezTo>
                <a:cubicBezTo>
                  <a:pt x="4478020" y="87772"/>
                  <a:pt x="5208905" y="235092"/>
                  <a:pt x="5295900" y="271922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227451"/>
              </p:ext>
            </p:extLst>
          </p:nvPr>
        </p:nvGraphicFramePr>
        <p:xfrm>
          <a:off x="77065" y="5033639"/>
          <a:ext cx="4122599" cy="1676591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1237356"/>
                <a:gridCol w="656948"/>
                <a:gridCol w="843378"/>
                <a:gridCol w="550416"/>
                <a:gridCol w="834501"/>
              </a:tblGrid>
              <a:tr h="470609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Generation within the LRGV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 smtClean="0">
                          <a:effectLst/>
                        </a:rPr>
                        <a:t>(Updated January, 2018)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8364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(MW)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Renewable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(MW)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(MW)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Cumulative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(MW)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1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Operational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1458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1853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3311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3311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1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PG </a:t>
                      </a:r>
                      <a:r>
                        <a:rPr lang="en-US" sz="1200" dirty="0">
                          <a:effectLst/>
                        </a:rPr>
                        <a:t>6.9 Compliant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238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238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3549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1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Executed IA Only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871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145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1016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4565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1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GINR </a:t>
                      </a:r>
                      <a:r>
                        <a:rPr lang="en-US" sz="1200" dirty="0" smtClean="0">
                          <a:effectLst/>
                        </a:rPr>
                        <a:t>Queue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3397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3397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7962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738313" y="2970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3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Improvement Options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20</a:t>
            </a:fld>
            <a:endParaRPr lang="en-US"/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5" y="1106890"/>
            <a:ext cx="5381019" cy="32904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62" y="2938508"/>
            <a:ext cx="5356996" cy="389285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691" y="4494318"/>
            <a:ext cx="4605033" cy="1631216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28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 w="158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2060"/>
                </a:solidFill>
              </a:rPr>
              <a:t>Option #1: Additional LRGV Reactive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South McAllen: Install +300 MVAR STATCOM/SVC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Polk Avenue: Add One 57.6 MVAR Shunt Cap Bank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Lon Hill – Bessel: Rebuild 138 kV 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17.9 mi; 2 x 795 ACSR/ACSS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Estimated Cost: $73.37 M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5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Improvement Options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" y="1091302"/>
            <a:ext cx="5255580" cy="5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5456" y="1116631"/>
            <a:ext cx="5486400" cy="3385542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2060"/>
                </a:solidFill>
              </a:rPr>
              <a:t>Option #2: San Miguel – Del Sol Ckt 2; New Del Sol – Frontera 345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San Miguel, Lobo, Del Sol: Construct New 345 kV Terminals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San Miguel – Lobo &amp; Cenizo – Del Sol: Install Davit Arms and String Ckt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~191 miles; 2 x 954 ACSR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Lobo – Molina: Convert 138 kV to 345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Cenizo / Molina: Install Two 345/138 kV Autos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Frontera: Construct New 345 kV Station with One 345/138 kV Auto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Del Sol – Frontera: Construct New 345 kV 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~34 miles; 2 x 954 ACSR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Estimated Cost: $277.84 M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1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Improvement Options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" y="1091067"/>
            <a:ext cx="4691929" cy="57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44031" y="1107753"/>
            <a:ext cx="5237825" cy="3139321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2060"/>
                </a:solidFill>
              </a:rPr>
              <a:t>Option #3: NSUBLH – Ajo – Bonilla 345 kV BOLD Line (2 x 1590 ACSR)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“NSUBLH”: Construct New 345 kV Station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Lon Hill – Coleto Creek and Lon Hill Pawnee Cut-Ins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Ajo: Add 2 – 345 kV Terminals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Bonilla: Construct New 345 kV Station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North Edinburg – Rio Hondo Cut-In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NSUBLH – Ajo: Construct New 345 kV BOLD 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~64 miles; 2 x 1590 ACSR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Ajo - Bonilla: Construct New </a:t>
            </a:r>
            <a:r>
              <a:rPr lang="en-US" sz="1600" dirty="0">
                <a:solidFill>
                  <a:srgbClr val="002060"/>
                </a:solidFill>
              </a:rPr>
              <a:t>345 kV BOLD 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~71 </a:t>
            </a:r>
            <a:r>
              <a:rPr lang="en-US" sz="1600" dirty="0">
                <a:solidFill>
                  <a:srgbClr val="002060"/>
                </a:solidFill>
              </a:rPr>
              <a:t>miles; 2 x 1590 ACSR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Estimated Cost: $357.19 M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5149" y="4660309"/>
            <a:ext cx="5237825" cy="1415772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2060"/>
                </a:solidFill>
              </a:rPr>
              <a:t>Option #4: NSUBLH – Ajo – Bonilla 345 kV BOLD Line (3 x 954 ACSR)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Same as Option #3, but with 3 x 954 ACSR BOLD Line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Estimated Cost: $381.16 M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5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23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Improvement Options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409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" y="1098228"/>
            <a:ext cx="4695825" cy="574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15052" y="1107753"/>
            <a:ext cx="5166805" cy="2893100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2060"/>
                </a:solidFill>
              </a:rPr>
              <a:t>Option #5: NSUBLH – Bonilla 345 kV BOLD Line </a:t>
            </a:r>
          </a:p>
          <a:p>
            <a:pPr algn="ctr"/>
            <a:r>
              <a:rPr lang="en-US" b="1" u="sng" dirty="0" smtClean="0">
                <a:solidFill>
                  <a:srgbClr val="002060"/>
                </a:solidFill>
              </a:rPr>
              <a:t>(2 x 1590 ACSR)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“NSUBLH”: Construct New 345 kV Station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Lon Hill – Coleto Creek and Lon Hill Pawnee Cut-Ins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Include Line Shunt Reactor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Bonilla: Construct New 345 kV Station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North Edinburg – Rio Hondo Cut-In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Include Line Shunt Reactor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NSUBLH – Bonilla: Construct New 345 kV BOLD 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~133 miles; 2 x 1590 ACSR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Estimated Cost: $353.96 M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5052" y="4469809"/>
            <a:ext cx="5166800" cy="1415772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2060"/>
                </a:solidFill>
              </a:rPr>
              <a:t>Option #6: NSUBLH – Bonilla 345 kV BOLD Line </a:t>
            </a:r>
          </a:p>
          <a:p>
            <a:pPr algn="ctr"/>
            <a:r>
              <a:rPr lang="en-US" b="1" u="sng" dirty="0" smtClean="0">
                <a:solidFill>
                  <a:srgbClr val="002060"/>
                </a:solidFill>
              </a:rPr>
              <a:t>(3 x 954 ACSR)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Same as Option #5, but with 3 x 954 ACSR BOLD Line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Estimated Cost: $377.65 M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4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Improvement Options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5122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" y="1090613"/>
            <a:ext cx="4156888" cy="573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09025" y="1107752"/>
            <a:ext cx="5672833" cy="3108543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2060"/>
                </a:solidFill>
              </a:rPr>
              <a:t>Option #7: Rebuild Nelson Sharpe – Rio Hondo 138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Nelson Sharpe – Rio Hondo: Rebuild 138 kV 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~112 miles; 2 x 795 ACSR/ACSS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Nelson Sharpe and Rio Hondo: Upgrade 138 kV Terminals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Other 138 kV Station Upgrades: Upgrade Station Through-Path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Celanese Bishop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Kleberg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Loyola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Armstrong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Yturria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Raymondville #2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Estimated Cost: $165.95 M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1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LRGV Load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" y="1091953"/>
            <a:ext cx="4640117" cy="390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85812" y="1621043"/>
            <a:ext cx="3521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2060"/>
                </a:solidFill>
              </a:rPr>
              <a:t>2016 Summer Peak: 2,708 MW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*10% Increase Over Summer 2015*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272" y="5386654"/>
            <a:ext cx="4529766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2060"/>
                </a:solidFill>
              </a:rPr>
              <a:t>AEP’s 2017 LRGV 90/10 Summer Forecast</a:t>
            </a:r>
            <a:endParaRPr lang="en-US" b="1" u="sng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~2,800 MW by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~3,000 MW by 2027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300" dirty="0" smtClean="0">
                <a:solidFill>
                  <a:srgbClr val="002060"/>
                </a:solidFill>
              </a:rPr>
              <a:t>Prospective Point Loads at Port of Brownsville Not Included </a:t>
            </a:r>
            <a:endParaRPr lang="en-US" sz="1300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09" y="3115838"/>
            <a:ext cx="4447712" cy="37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23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(Re)Study Drivers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Updated Load Forecast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ERCOT’s 2016 LRGV Endorsement: 2,800 MW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</a:rPr>
              <a:t>2016 Summer Peak: 2,708 MW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Cancelled/Delayed Conventional Generation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16INR0004 Cancelled; 16INR0005 Delayed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Updated Composite Load Model (Dynamics)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LNG Development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3 Projects Representing 240 – 1245 MW of Load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2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818" y="223839"/>
            <a:ext cx="6834909" cy="758295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Case Preparation Assumptions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208" y="1162975"/>
            <a:ext cx="8629095" cy="526445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Steady State BC: 2023 Summer Case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Posted by SSWG Feb, 2017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Stability BC: 2023 Case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Finalized by DWG in Feb, 2017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Latest CMLDZNU2 Composite Load Model Applied to LRGV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LRGV and Near-By Wind Dispatched at 10%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LRGV Conventional Generation Dispatched at 100%</a:t>
            </a:r>
          </a:p>
          <a:p>
            <a:r>
              <a:rPr lang="en-US" sz="2400" dirty="0">
                <a:solidFill>
                  <a:srgbClr val="002060"/>
                </a:solidFill>
              </a:rPr>
              <a:t>Distributed Generation: Offline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Mexico Ties: Railroad; Laredo, Eagle Pass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Exporting (N-0 and N-1)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Neutral (N-1/N-1, G-1/N-1, A-1/N-1)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LRGV Pre-Contingency Voltage Profile: ~1.03 PU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2016 Endorsed LRGV Reactive Support and West Valley Improvements Included in Base Case</a:t>
            </a:r>
          </a:p>
          <a:p>
            <a:pPr>
              <a:spcBef>
                <a:spcPts val="0"/>
              </a:spcBef>
            </a:pPr>
            <a:endParaRPr lang="en-US" sz="2400" dirty="0" smtClean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1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Study Methodology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359" y="1065319"/>
            <a:ext cx="8846598" cy="5291031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Perform Transfer Analysis for Increasing LRGV Loads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060"/>
                </a:solidFill>
              </a:rPr>
              <a:t>Applied to Steady State and Transient Stability Analysis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2060"/>
                </a:solidFill>
              </a:rPr>
              <a:t>“LRGV” Load Defined by Zones (610, 615, 800, 829, 875, 876)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060"/>
                </a:solidFill>
              </a:rPr>
              <a:t>LRGV Load </a:t>
            </a:r>
            <a:r>
              <a:rPr lang="en-US" sz="2000" dirty="0">
                <a:solidFill>
                  <a:srgbClr val="002060"/>
                </a:solidFill>
              </a:rPr>
              <a:t>Increases </a:t>
            </a:r>
            <a:r>
              <a:rPr lang="en-US" sz="2000" dirty="0" smtClean="0">
                <a:solidFill>
                  <a:srgbClr val="002060"/>
                </a:solidFill>
              </a:rPr>
              <a:t>Offset </a:t>
            </a:r>
            <a:r>
              <a:rPr lang="en-US" sz="2000" dirty="0">
                <a:solidFill>
                  <a:srgbClr val="002060"/>
                </a:solidFill>
              </a:rPr>
              <a:t>by Oncor &amp; Panhandle Generation </a:t>
            </a:r>
            <a:r>
              <a:rPr lang="en-US" sz="2000" dirty="0" smtClean="0">
                <a:solidFill>
                  <a:srgbClr val="002060"/>
                </a:solidFill>
              </a:rPr>
              <a:t>Increases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060"/>
                </a:solidFill>
              </a:rPr>
              <a:t>Load Scaled with Constant </a:t>
            </a:r>
            <a:r>
              <a:rPr lang="en-US" sz="2000" dirty="0">
                <a:solidFill>
                  <a:srgbClr val="002060"/>
                </a:solidFill>
              </a:rPr>
              <a:t>P/Q </a:t>
            </a:r>
            <a:r>
              <a:rPr lang="en-US" sz="2000" dirty="0" smtClean="0">
                <a:solidFill>
                  <a:srgbClr val="002060"/>
                </a:solidFill>
              </a:rPr>
              <a:t>Ratio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002060"/>
                </a:solidFill>
              </a:rPr>
              <a:t>Identify Load Serving Capability of Existing System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060"/>
                </a:solidFill>
              </a:rPr>
              <a:t>Overlay Results on Load Forecast to Define Project Need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002060"/>
                </a:solidFill>
              </a:rPr>
              <a:t>Compare Performance of Upgrade Options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060"/>
                </a:solidFill>
              </a:rPr>
              <a:t>Based on Incremental Increases in LRGV Load Serving Capability (MW)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060"/>
                </a:solidFill>
              </a:rPr>
              <a:t>Based on Estimated Cost of Upgrade Options ($M)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002060"/>
                </a:solidFill>
              </a:rPr>
              <a:t>LNG Analysis Utilized Same Transfer Analysis Approach, </a:t>
            </a:r>
            <a:r>
              <a:rPr lang="en-US" sz="2400" u="sng" dirty="0" smtClean="0">
                <a:solidFill>
                  <a:srgbClr val="002060"/>
                </a:solidFill>
              </a:rPr>
              <a:t>HOWEVER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060"/>
                </a:solidFill>
              </a:rPr>
              <a:t>Native LRGV Load Set at Forecasted Amount (Years 2023 &amp; 2027)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060"/>
                </a:solidFill>
              </a:rPr>
              <a:t>Analyze System Response with Increasing LNG Load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3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Ground Rules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064" y="1091953"/>
            <a:ext cx="8717872" cy="526439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Steady State Transfer Analysis: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Project Need Identified on Basis of NERC P3 </a:t>
            </a:r>
            <a:r>
              <a:rPr lang="en-US" sz="2000" dirty="0" smtClean="0">
                <a:solidFill>
                  <a:srgbClr val="002060"/>
                </a:solidFill>
              </a:rPr>
              <a:t>(G-1/N-1) Scenarios</a:t>
            </a:r>
            <a:endParaRPr lang="en-US" sz="2000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002060"/>
                </a:solidFill>
              </a:rPr>
              <a:t>Identified Need </a:t>
            </a:r>
            <a:r>
              <a:rPr lang="en-US" sz="2000" dirty="0">
                <a:solidFill>
                  <a:srgbClr val="002060"/>
                </a:solidFill>
              </a:rPr>
              <a:t>to </a:t>
            </a:r>
            <a:r>
              <a:rPr lang="en-US" sz="2000" dirty="0" smtClean="0">
                <a:solidFill>
                  <a:srgbClr val="002060"/>
                </a:solidFill>
              </a:rPr>
              <a:t>Monitor Thermal Limits on </a:t>
            </a:r>
            <a:r>
              <a:rPr lang="en-US" sz="2000" dirty="0">
                <a:solidFill>
                  <a:srgbClr val="002060"/>
                </a:solidFill>
              </a:rPr>
              <a:t>LRGV Interface Lines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Transient Stability Transfer Analysis: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“The System shall remain stable.” (TPL-001-4, Table 1).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Applied to NERC P3 </a:t>
            </a:r>
            <a:r>
              <a:rPr lang="en-US" sz="2000" dirty="0" smtClean="0">
                <a:solidFill>
                  <a:srgbClr val="002060"/>
                </a:solidFill>
              </a:rPr>
              <a:t>and </a:t>
            </a:r>
            <a:r>
              <a:rPr lang="en-US" sz="2000" dirty="0">
                <a:solidFill>
                  <a:srgbClr val="002060"/>
                </a:solidFill>
              </a:rPr>
              <a:t>NERC P6 (N-1/N-1) </a:t>
            </a:r>
            <a:r>
              <a:rPr lang="en-US" sz="2000" dirty="0" smtClean="0">
                <a:solidFill>
                  <a:srgbClr val="002060"/>
                </a:solidFill>
              </a:rPr>
              <a:t>Events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UVLS Operation Not Considered Acceptable System Response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2060"/>
                </a:solidFill>
              </a:rPr>
              <a:t>G-1 </a:t>
            </a:r>
            <a:r>
              <a:rPr lang="en-US" sz="2400" dirty="0">
                <a:solidFill>
                  <a:srgbClr val="002060"/>
                </a:solidFill>
              </a:rPr>
              <a:t>= Loss of Entire Combined Cycle Train (MVEC and HEC</a:t>
            </a:r>
            <a:r>
              <a:rPr lang="en-US" sz="2400" dirty="0" smtClean="0">
                <a:solidFill>
                  <a:srgbClr val="002060"/>
                </a:solidFill>
              </a:rPr>
              <a:t>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1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Existing System Results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8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" y="1107444"/>
            <a:ext cx="6232126" cy="568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12023" y="1118583"/>
            <a:ext cx="283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VSAT P3: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2060"/>
                </a:solidFill>
              </a:rPr>
              <a:t>LSC: 2,740 </a:t>
            </a:r>
            <a:r>
              <a:rPr lang="en-US" sz="1200" dirty="0">
                <a:solidFill>
                  <a:srgbClr val="002060"/>
                </a:solidFill>
              </a:rPr>
              <a:t>MW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2060"/>
                </a:solidFill>
              </a:rPr>
              <a:t>Lon Hill – Bessel 138 kV Overload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2060"/>
                </a:solidFill>
              </a:rPr>
              <a:t>FLO: MVEC + Lon Hill – North Edinburg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2060"/>
                </a:solidFill>
              </a:rPr>
              <a:t>***17.9 Mile Rebuild -&gt; 3,090 MW***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12024" y="2291734"/>
            <a:ext cx="2831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Stability P6: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2060"/>
                </a:solidFill>
              </a:rPr>
              <a:t>LSC: 2,800 </a:t>
            </a:r>
            <a:r>
              <a:rPr lang="en-US" sz="1200" dirty="0">
                <a:solidFill>
                  <a:srgbClr val="002060"/>
                </a:solidFill>
              </a:rPr>
              <a:t>MW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2060"/>
                </a:solidFill>
              </a:rPr>
              <a:t>LRGV Angular Instability &amp; Loss of Synchronism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2060"/>
                </a:solidFill>
              </a:rPr>
              <a:t>FLO: Ajo – Rio Hondo + Lon Hill – North Edinburg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12024" y="3635585"/>
            <a:ext cx="2831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Stability P3: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2060"/>
                </a:solidFill>
              </a:rPr>
              <a:t>LSC: 2,900 </a:t>
            </a:r>
            <a:r>
              <a:rPr lang="en-US" sz="1200" dirty="0">
                <a:solidFill>
                  <a:srgbClr val="002060"/>
                </a:solidFill>
              </a:rPr>
              <a:t>MW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2060"/>
                </a:solidFill>
              </a:rPr>
              <a:t>Voltage Collapse and UVLS due to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smtClean="0">
                <a:solidFill>
                  <a:srgbClr val="002060"/>
                </a:solidFill>
              </a:rPr>
              <a:t>Reactive Resource Exhaustion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2060"/>
                </a:solidFill>
              </a:rPr>
              <a:t>FLO: MVEC + Lon Hill – North Edinburg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12024" y="4803648"/>
            <a:ext cx="283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System Improvements Required by Jan 1</a:t>
            </a:r>
            <a:r>
              <a:rPr lang="en-US" baseline="30000" dirty="0" smtClean="0">
                <a:solidFill>
                  <a:srgbClr val="002060"/>
                </a:solidFill>
              </a:rPr>
              <a:t>st</a:t>
            </a:r>
            <a:r>
              <a:rPr lang="en-US" dirty="0" smtClean="0">
                <a:solidFill>
                  <a:srgbClr val="002060"/>
                </a:solidFill>
              </a:rPr>
              <a:t>, 2021</a:t>
            </a:r>
          </a:p>
        </p:txBody>
      </p:sp>
      <p:sp>
        <p:nvSpPr>
          <p:cNvPr id="9" name="Rectangle 8"/>
          <p:cNvSpPr/>
          <p:nvPr/>
        </p:nvSpPr>
        <p:spPr>
          <a:xfrm>
            <a:off x="6521666" y="1892300"/>
            <a:ext cx="2508034" cy="193675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" y="1085849"/>
            <a:ext cx="8915400" cy="5514975"/>
          </a:xfrm>
        </p:spPr>
        <p:txBody>
          <a:bodyPr>
            <a:normAutofit/>
          </a:bodyPr>
          <a:lstStyle/>
          <a:p>
            <a:pPr marL="457200" lvl="1" indent="0" algn="ctr">
              <a:spcBef>
                <a:spcPts val="0"/>
              </a:spcBef>
              <a:buNone/>
            </a:pPr>
            <a:r>
              <a:rPr lang="en-US" sz="2000" i="1" dirty="0" smtClean="0">
                <a:solidFill>
                  <a:srgbClr val="002060"/>
                </a:solidFill>
              </a:rPr>
              <a:t>(See Appendix for Additional Detail)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Option 1: Additional LRGV Reactive Support (300 MVAR Dynamic Reactive)</a:t>
            </a:r>
          </a:p>
          <a:p>
            <a:pPr marL="8001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060"/>
                </a:solidFill>
              </a:rPr>
              <a:t>$73.37 M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Option 2: San Miguel – Lobo – Del Sol Ckt 2; New Del Sol – Frontera 345 kV</a:t>
            </a:r>
          </a:p>
          <a:p>
            <a:pPr marL="8001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060"/>
                </a:solidFill>
              </a:rPr>
              <a:t>$277.84 M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Option </a:t>
            </a:r>
            <a:r>
              <a:rPr lang="en-US" sz="2000" dirty="0" smtClean="0">
                <a:solidFill>
                  <a:srgbClr val="002060"/>
                </a:solidFill>
              </a:rPr>
              <a:t>3: NSUBLH – Ajo – Bonilla 345 kV BOLD (2 x 1590 ACSR Configuration)</a:t>
            </a:r>
            <a:endParaRPr lang="en-US" sz="2000" dirty="0">
              <a:solidFill>
                <a:srgbClr val="002060"/>
              </a:solidFill>
            </a:endParaRPr>
          </a:p>
          <a:p>
            <a:pPr marL="8001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060"/>
                </a:solidFill>
              </a:rPr>
              <a:t>$357.19 </a:t>
            </a:r>
            <a:r>
              <a:rPr lang="en-US" sz="2000" dirty="0">
                <a:solidFill>
                  <a:srgbClr val="002060"/>
                </a:solidFill>
              </a:rPr>
              <a:t>M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Option </a:t>
            </a:r>
            <a:r>
              <a:rPr lang="en-US" sz="2000" dirty="0" smtClean="0">
                <a:solidFill>
                  <a:srgbClr val="002060"/>
                </a:solidFill>
              </a:rPr>
              <a:t>4: </a:t>
            </a:r>
            <a:r>
              <a:rPr lang="en-US" sz="2000" dirty="0">
                <a:solidFill>
                  <a:srgbClr val="002060"/>
                </a:solidFill>
              </a:rPr>
              <a:t>NSUBLH – </a:t>
            </a:r>
            <a:r>
              <a:rPr lang="en-US" sz="2000" dirty="0" smtClean="0">
                <a:solidFill>
                  <a:srgbClr val="002060"/>
                </a:solidFill>
              </a:rPr>
              <a:t>Ajo – Bonilla 345 </a:t>
            </a:r>
            <a:r>
              <a:rPr lang="en-US" sz="2000" dirty="0">
                <a:solidFill>
                  <a:srgbClr val="002060"/>
                </a:solidFill>
              </a:rPr>
              <a:t>kV BOLD </a:t>
            </a:r>
            <a:r>
              <a:rPr lang="en-US" sz="2000" dirty="0" smtClean="0">
                <a:solidFill>
                  <a:srgbClr val="002060"/>
                </a:solidFill>
              </a:rPr>
              <a:t>(3 x 954 ACSR </a:t>
            </a:r>
            <a:r>
              <a:rPr lang="en-US" sz="2000" dirty="0">
                <a:solidFill>
                  <a:srgbClr val="002060"/>
                </a:solidFill>
              </a:rPr>
              <a:t>Configuration)</a:t>
            </a:r>
          </a:p>
          <a:p>
            <a:pPr marL="8001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060"/>
                </a:solidFill>
              </a:rPr>
              <a:t>$381.16 </a:t>
            </a:r>
            <a:r>
              <a:rPr lang="en-US" sz="2000" dirty="0">
                <a:solidFill>
                  <a:srgbClr val="002060"/>
                </a:solidFill>
              </a:rPr>
              <a:t>M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Option </a:t>
            </a:r>
            <a:r>
              <a:rPr lang="en-US" sz="2000" dirty="0" smtClean="0">
                <a:solidFill>
                  <a:srgbClr val="002060"/>
                </a:solidFill>
              </a:rPr>
              <a:t>5: </a:t>
            </a:r>
            <a:r>
              <a:rPr lang="en-US" sz="2000" dirty="0">
                <a:solidFill>
                  <a:srgbClr val="002060"/>
                </a:solidFill>
              </a:rPr>
              <a:t>NSUBLH – </a:t>
            </a:r>
            <a:r>
              <a:rPr lang="en-US" sz="2000" dirty="0" smtClean="0">
                <a:solidFill>
                  <a:srgbClr val="002060"/>
                </a:solidFill>
              </a:rPr>
              <a:t>Bonilla </a:t>
            </a:r>
            <a:r>
              <a:rPr lang="en-US" sz="2000" dirty="0">
                <a:solidFill>
                  <a:srgbClr val="002060"/>
                </a:solidFill>
              </a:rPr>
              <a:t>345 kV BOLD (2 x 1590 ACSR Configuration)</a:t>
            </a:r>
          </a:p>
          <a:p>
            <a:pPr marL="8001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060"/>
                </a:solidFill>
              </a:rPr>
              <a:t>$353.96 </a:t>
            </a:r>
            <a:r>
              <a:rPr lang="en-US" sz="2000" dirty="0">
                <a:solidFill>
                  <a:srgbClr val="002060"/>
                </a:solidFill>
              </a:rPr>
              <a:t>M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Option </a:t>
            </a:r>
            <a:r>
              <a:rPr lang="en-US" sz="2000" dirty="0" smtClean="0">
                <a:solidFill>
                  <a:srgbClr val="002060"/>
                </a:solidFill>
              </a:rPr>
              <a:t>6: </a:t>
            </a:r>
            <a:r>
              <a:rPr lang="en-US" sz="2000" dirty="0">
                <a:solidFill>
                  <a:srgbClr val="002060"/>
                </a:solidFill>
              </a:rPr>
              <a:t>NSUBLH – Bonilla 345 kV BOLD </a:t>
            </a:r>
            <a:r>
              <a:rPr lang="en-US" sz="2000" dirty="0" smtClean="0">
                <a:solidFill>
                  <a:srgbClr val="002060"/>
                </a:solidFill>
              </a:rPr>
              <a:t>(3 x 954 ACSR </a:t>
            </a:r>
            <a:r>
              <a:rPr lang="en-US" sz="2000" dirty="0">
                <a:solidFill>
                  <a:srgbClr val="002060"/>
                </a:solidFill>
              </a:rPr>
              <a:t>Configuration)</a:t>
            </a:r>
          </a:p>
          <a:p>
            <a:pPr marL="8001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060"/>
                </a:solidFill>
              </a:rPr>
              <a:t>$377.65 M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Option </a:t>
            </a:r>
            <a:r>
              <a:rPr lang="en-US" sz="2000" dirty="0" smtClean="0">
                <a:solidFill>
                  <a:srgbClr val="002060"/>
                </a:solidFill>
              </a:rPr>
              <a:t>7: Nelson Sharpe – Rio Hondo 138 kV Rebuild (2 x </a:t>
            </a:r>
            <a:r>
              <a:rPr lang="en-US" sz="2000" dirty="0">
                <a:solidFill>
                  <a:srgbClr val="002060"/>
                </a:solidFill>
              </a:rPr>
              <a:t>954 </a:t>
            </a:r>
            <a:r>
              <a:rPr lang="en-US" sz="2000" dirty="0" smtClean="0">
                <a:solidFill>
                  <a:srgbClr val="002060"/>
                </a:solidFill>
              </a:rPr>
              <a:t>ACSR/ACSS)</a:t>
            </a:r>
            <a:endParaRPr lang="en-US" sz="2000" dirty="0">
              <a:solidFill>
                <a:srgbClr val="002060"/>
              </a:solidFill>
            </a:endParaRPr>
          </a:p>
          <a:p>
            <a:pPr marL="8001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060"/>
                </a:solidFill>
              </a:rPr>
              <a:t>$169.95 </a:t>
            </a:r>
            <a:r>
              <a:rPr lang="en-US" sz="2000" dirty="0">
                <a:solidFill>
                  <a:srgbClr val="002060"/>
                </a:solidFill>
              </a:rPr>
              <a:t>M</a:t>
            </a:r>
          </a:p>
          <a:p>
            <a:pPr marL="8001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67C3-E579-BF4E-A83C-736487B824F3}" type="slidenum">
              <a:rPr lang="en-US" smtClean="0"/>
              <a:t>9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Improvement Options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7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2667</TotalTime>
  <Words>2813</Words>
  <Application>Microsoft Office PowerPoint</Application>
  <PresentationFormat>On-screen Show (4:3)</PresentationFormat>
  <Paragraphs>584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Lower Rio Grande Valley (LRGV) Import Project</vt:lpstr>
      <vt:lpstr>Study Region &amp; Generation</vt:lpstr>
      <vt:lpstr>LRGV Load</vt:lpstr>
      <vt:lpstr>(Re)Study Drivers</vt:lpstr>
      <vt:lpstr>Case Preparation Assumptions</vt:lpstr>
      <vt:lpstr>Study Methodology</vt:lpstr>
      <vt:lpstr>Ground Rules</vt:lpstr>
      <vt:lpstr>Existing System Results</vt:lpstr>
      <vt:lpstr>Improvement Options</vt:lpstr>
      <vt:lpstr>System Improvements: Steady State Results</vt:lpstr>
      <vt:lpstr>System Improvements: Transient Stability Results</vt:lpstr>
      <vt:lpstr>Native LRGV Load Growth Recommendation</vt:lpstr>
      <vt:lpstr>LNG Sensitivity Drivers</vt:lpstr>
      <vt:lpstr>LNG Study: Methodology and Assumptions</vt:lpstr>
      <vt:lpstr>Minimum LNG Threshold</vt:lpstr>
      <vt:lpstr>Improvement Options Evaluation (Steady State: 2027 Forecast)</vt:lpstr>
      <vt:lpstr>Improvement Options Evaluation (Stability – 2027 Forecast)</vt:lpstr>
      <vt:lpstr>LNG Contingent Recommendation</vt:lpstr>
      <vt:lpstr>PowerPoint Presentation</vt:lpstr>
      <vt:lpstr>Improvement Options</vt:lpstr>
      <vt:lpstr>Improvement Options</vt:lpstr>
      <vt:lpstr>Improvement Options</vt:lpstr>
      <vt:lpstr>Improvement Options</vt:lpstr>
      <vt:lpstr>Improvement Options</vt:lpstr>
    </vt:vector>
  </TitlesOfParts>
  <Company>American Electric Power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Kielty</dc:creator>
  <cp:lastModifiedBy>s204949</cp:lastModifiedBy>
  <cp:revision>136</cp:revision>
  <dcterms:created xsi:type="dcterms:W3CDTF">2017-03-03T19:19:36Z</dcterms:created>
  <dcterms:modified xsi:type="dcterms:W3CDTF">2018-02-22T05:04:36Z</dcterms:modified>
</cp:coreProperties>
</file>