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67" r:id="rId7"/>
    <p:sldId id="268" r:id="rId8"/>
    <p:sldId id="269" r:id="rId9"/>
    <p:sldId id="27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47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3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88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7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ohn.Bernecker@ercot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ResourceIntegrationDepartment@ercot.com" TargetMode="External"/><Relationship Id="rId5" Type="http://schemas.openxmlformats.org/officeDocument/2006/relationships/hyperlink" Target="mailto:Cathey.carter@ercot.com" TargetMode="External"/><Relationship Id="rId4" Type="http://schemas.openxmlformats.org/officeDocument/2006/relationships/hyperlink" Target="mailto:jteixeira@erco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1981200"/>
            <a:ext cx="56460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Reactive Studies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ERCOT Resource Integration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February 23, 2018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Reactive Study Overview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Proposals to meet </a:t>
            </a:r>
            <a:r>
              <a:rPr lang="en-US" sz="2000" dirty="0" smtClean="0"/>
              <a:t>Reactive Power requirements are subject to ERCOT approval per </a:t>
            </a:r>
            <a:r>
              <a:rPr lang="en-US" sz="2000" dirty="0" smtClean="0">
                <a:solidFill>
                  <a:schemeClr val="tx2"/>
                </a:solidFill>
              </a:rPr>
              <a:t>Nodal Protocols section 3.15(8)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An approved reactive </a:t>
            </a:r>
            <a:r>
              <a:rPr lang="en-US" sz="2000" dirty="0" smtClean="0"/>
              <a:t>s</a:t>
            </a:r>
            <a:r>
              <a:rPr lang="en-US" sz="2000" dirty="0" smtClean="0">
                <a:solidFill>
                  <a:schemeClr val="tx2"/>
                </a:solidFill>
              </a:rPr>
              <a:t>tudy is a prerequisite for inclusion in the Quarterly Stability Assessment (QSA) per Planning Guide section 5.9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ERCOT provides a Reactive Study Scope as a guideline to conducting reactive studies that successfully demonstrate that interconnecting Generation Resources are designed to meet the Reactive Power capability requirements set forth in the Nodal Protocols and Operating Guides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Reactive Study Scope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Reactive Study Scope Revision 9</a:t>
            </a:r>
            <a:r>
              <a:rPr lang="en-US" sz="2000" dirty="0" smtClean="0"/>
              <a:t> </a:t>
            </a:r>
            <a:r>
              <a:rPr lang="en-US" sz="2000" dirty="0" smtClean="0"/>
              <a:t>reflects </a:t>
            </a:r>
            <a:r>
              <a:rPr lang="en-US" sz="2000" dirty="0" smtClean="0"/>
              <a:t>current </a:t>
            </a:r>
            <a:r>
              <a:rPr lang="en-US" sz="2000" dirty="0" smtClean="0"/>
              <a:t>requirements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Reactive Power capability should be demonstrated for the expected seasonal voltage range (0.98 – 1.04 </a:t>
            </a:r>
            <a:r>
              <a:rPr lang="en-US" sz="2000" dirty="0" err="1" smtClean="0"/>
              <a:t>pu</a:t>
            </a:r>
            <a:r>
              <a:rPr lang="en-US" sz="2000" dirty="0" smtClean="0"/>
              <a:t> at the POI)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Demonstrating Reactive Power capability over the full range of voltage set points (0.95 – 1.05 </a:t>
            </a:r>
            <a:r>
              <a:rPr lang="en-US" sz="2000" dirty="0" err="1" smtClean="0"/>
              <a:t>pu</a:t>
            </a:r>
            <a:r>
              <a:rPr lang="en-US" sz="2000" dirty="0" smtClean="0"/>
              <a:t> at the POI) is recommended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Reactive </a:t>
            </a:r>
            <a:r>
              <a:rPr lang="en-US" sz="2000" dirty="0"/>
              <a:t>Study Scope will be updated to reflect any future Reactive Power requirements if and when they go into effect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1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Reactive </a:t>
            </a:r>
            <a:r>
              <a:rPr lang="en-US" b="1" dirty="0" smtClean="0">
                <a:solidFill>
                  <a:schemeClr val="accent1"/>
                </a:solidFill>
              </a:rPr>
              <a:t>Power Requirement vs. POI Voltage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Content Placeholder 4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38" y="1275193"/>
            <a:ext cx="7271323" cy="4764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77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Questions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ERCOT Resource Integration is happy to address questions regarding reactive studies and the Reactive Study Scope outside of this workshop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Contact Information: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John Bernecker (</a:t>
            </a:r>
            <a:r>
              <a:rPr lang="en-US" sz="1800" dirty="0" smtClean="0">
                <a:hlinkClick r:id="rId3"/>
              </a:rPr>
              <a:t>John.Bernecker@ercot.com</a:t>
            </a:r>
            <a:r>
              <a:rPr lang="en-US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Jay Teixeira (</a:t>
            </a:r>
            <a:r>
              <a:rPr lang="en-US" sz="1800" dirty="0" smtClean="0">
                <a:hlinkClick r:id="rId4"/>
              </a:rPr>
              <a:t>Jay.Teixeira@ercot.com</a:t>
            </a:r>
            <a:r>
              <a:rPr lang="en-US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Cathey Carter (</a:t>
            </a:r>
            <a:r>
              <a:rPr lang="en-US" sz="1800" dirty="0" smtClean="0">
                <a:hlinkClick r:id="rId5"/>
              </a:rPr>
              <a:t>Cathey.Carter@ercot.com</a:t>
            </a:r>
            <a:r>
              <a:rPr lang="en-US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Resource Integration Department (</a:t>
            </a:r>
            <a:r>
              <a:rPr lang="en-US" sz="1800" dirty="0" smtClean="0">
                <a:hlinkClick r:id="rId6"/>
              </a:rPr>
              <a:t>ResourceIntegrationDepartment@ercot.com</a:t>
            </a:r>
            <a:r>
              <a:rPr lang="en-US" sz="18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3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225</Words>
  <Application>Microsoft Office PowerPoint</Application>
  <PresentationFormat>On-screen Show (4:3)</PresentationFormat>
  <Paragraphs>32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Reactive Study Overview</vt:lpstr>
      <vt:lpstr>Reactive Study Scope</vt:lpstr>
      <vt:lpstr>Reactive Power Requirement vs. POI Voltage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Bernecker, John</cp:lastModifiedBy>
  <cp:revision>39</cp:revision>
  <cp:lastPrinted>2016-01-21T20:53:15Z</cp:lastPrinted>
  <dcterms:created xsi:type="dcterms:W3CDTF">2016-01-21T15:20:31Z</dcterms:created>
  <dcterms:modified xsi:type="dcterms:W3CDTF">2018-02-16T22:15:20Z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