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Lst>
  <p:sldIdLst>
    <p:sldId id="257" r:id="rId3"/>
    <p:sldId id="263" r:id="rId4"/>
    <p:sldId id="264" r:id="rId5"/>
    <p:sldId id="256" r:id="rId6"/>
    <p:sldId id="258" r:id="rId7"/>
    <p:sldId id="259" r:id="rId8"/>
    <p:sldId id="267" r:id="rId9"/>
    <p:sldId id="268" r:id="rId10"/>
    <p:sldId id="260" r:id="rId11"/>
    <p:sldId id="261" r:id="rId12"/>
    <p:sldId id="262"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4" autoAdjust="0"/>
    <p:restoredTop sz="94660"/>
  </p:normalViewPr>
  <p:slideViewPr>
    <p:cSldViewPr snapToGrid="0">
      <p:cViewPr varScale="1">
        <p:scale>
          <a:sx n="122" d="100"/>
          <a:sy n="122" d="100"/>
        </p:scale>
        <p:origin x="90"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solis\Desktop\reactive%20capability%20version%202.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solis\Desktop\reactive%20capability%20version%20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solis\Desktop\reactive%20capability%20version%202.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Reactive Capability with respect to POI voltage</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Sheet1!$B$18</c:f>
              <c:strCache>
                <c:ptCount val="1"/>
                <c:pt idx="0">
                  <c:v>Max Lagging pf (NERC)</c:v>
                </c:pt>
              </c:strCache>
            </c:strRef>
          </c:tx>
          <c:spPr>
            <a:ln w="19050" cap="rnd">
              <a:solidFill>
                <a:srgbClr val="FFFF0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Sheet1!$B$19:$B$31</c:f>
              <c:numCache>
                <c:formatCode>General</c:formatCode>
                <c:ptCount val="13"/>
                <c:pt idx="0">
                  <c:v>0.33</c:v>
                </c:pt>
                <c:pt idx="1">
                  <c:v>0.33</c:v>
                </c:pt>
                <c:pt idx="2">
                  <c:v>0.33</c:v>
                </c:pt>
                <c:pt idx="3">
                  <c:v>0.33</c:v>
                </c:pt>
                <c:pt idx="4">
                  <c:v>0.33</c:v>
                </c:pt>
                <c:pt idx="5">
                  <c:v>0.33</c:v>
                </c:pt>
                <c:pt idx="6">
                  <c:v>0.33</c:v>
                </c:pt>
                <c:pt idx="7">
                  <c:v>0.1979999999999999</c:v>
                </c:pt>
                <c:pt idx="8">
                  <c:v>6.5999999999999781E-2</c:v>
                </c:pt>
                <c:pt idx="9">
                  <c:v>-6.6000000000000336E-2</c:v>
                </c:pt>
                <c:pt idx="10">
                  <c:v>-0.19800000000000045</c:v>
                </c:pt>
                <c:pt idx="11">
                  <c:v>-0.33</c:v>
                </c:pt>
                <c:pt idx="12">
                  <c:v>-0.33</c:v>
                </c:pt>
              </c:numCache>
            </c:numRef>
          </c:yVal>
          <c:smooth val="0"/>
        </c:ser>
        <c:ser>
          <c:idx val="1"/>
          <c:order val="1"/>
          <c:tx>
            <c:strRef>
              <c:f>Sheet1!$C$18</c:f>
              <c:strCache>
                <c:ptCount val="1"/>
                <c:pt idx="0">
                  <c:v>Min Leading pf (NERC)</c:v>
                </c:pt>
              </c:strCache>
            </c:strRef>
          </c:tx>
          <c:spPr>
            <a:ln w="19050" cap="rnd">
              <a:solidFill>
                <a:srgbClr val="FFFF0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Sheet1!$C$19:$C$31</c:f>
              <c:numCache>
                <c:formatCode>General</c:formatCode>
                <c:ptCount val="13"/>
                <c:pt idx="0">
                  <c:v>0.33</c:v>
                </c:pt>
                <c:pt idx="1">
                  <c:v>0.33</c:v>
                </c:pt>
                <c:pt idx="2">
                  <c:v>0.19800000000000045</c:v>
                </c:pt>
                <c:pt idx="3">
                  <c:v>6.6000000000000336E-2</c:v>
                </c:pt>
                <c:pt idx="4">
                  <c:v>-6.5999999999999781E-2</c:v>
                </c:pt>
                <c:pt idx="5">
                  <c:v>-0.1979999999999999</c:v>
                </c:pt>
                <c:pt idx="6">
                  <c:v>-0.33</c:v>
                </c:pt>
                <c:pt idx="7">
                  <c:v>-0.33</c:v>
                </c:pt>
                <c:pt idx="8">
                  <c:v>-0.33</c:v>
                </c:pt>
                <c:pt idx="9">
                  <c:v>-0.33</c:v>
                </c:pt>
                <c:pt idx="10">
                  <c:v>-0.33</c:v>
                </c:pt>
                <c:pt idx="11">
                  <c:v>-0.33</c:v>
                </c:pt>
                <c:pt idx="12">
                  <c:v>-0.33</c:v>
                </c:pt>
              </c:numCache>
            </c:numRef>
          </c:yVal>
          <c:smooth val="0"/>
        </c:ser>
        <c:ser>
          <c:idx val="2"/>
          <c:order val="2"/>
          <c:tx>
            <c:strRef>
              <c:f>Sheet1!$D$18</c:f>
              <c:strCache>
                <c:ptCount val="1"/>
                <c:pt idx="0">
                  <c:v>Max Lagging pf (ERCOT proposed)</c:v>
                </c:pt>
              </c:strCache>
            </c:strRef>
          </c:tx>
          <c:spPr>
            <a:ln w="19050" cap="rnd">
              <a:solidFill>
                <a:srgbClr val="FF000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Sheet1!$D$19:$D$31</c:f>
              <c:numCache>
                <c:formatCode>General</c:formatCode>
                <c:ptCount val="13"/>
                <c:pt idx="0">
                  <c:v>0.33</c:v>
                </c:pt>
                <c:pt idx="1">
                  <c:v>0.33</c:v>
                </c:pt>
                <c:pt idx="2">
                  <c:v>0.33</c:v>
                </c:pt>
                <c:pt idx="3">
                  <c:v>0.33</c:v>
                </c:pt>
                <c:pt idx="4">
                  <c:v>0.33</c:v>
                </c:pt>
                <c:pt idx="5">
                  <c:v>0.33</c:v>
                </c:pt>
                <c:pt idx="6">
                  <c:v>0.33</c:v>
                </c:pt>
                <c:pt idx="7">
                  <c:v>0.33</c:v>
                </c:pt>
                <c:pt idx="8">
                  <c:v>0.33</c:v>
                </c:pt>
                <c:pt idx="9">
                  <c:v>0.33</c:v>
                </c:pt>
                <c:pt idx="10">
                  <c:v>0.33</c:v>
                </c:pt>
                <c:pt idx="11">
                  <c:v>-0.33</c:v>
                </c:pt>
                <c:pt idx="12">
                  <c:v>-0.33</c:v>
                </c:pt>
              </c:numCache>
            </c:numRef>
          </c:yVal>
          <c:smooth val="0"/>
        </c:ser>
        <c:ser>
          <c:idx val="3"/>
          <c:order val="3"/>
          <c:tx>
            <c:strRef>
              <c:f>Sheet1!$E$18</c:f>
              <c:strCache>
                <c:ptCount val="1"/>
                <c:pt idx="0">
                  <c:v>Min Leading pf(ERCOT proposed)</c:v>
                </c:pt>
              </c:strCache>
            </c:strRef>
          </c:tx>
          <c:spPr>
            <a:ln w="19050" cap="rnd">
              <a:solidFill>
                <a:srgbClr val="FF000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Sheet1!$E$19:$E$31</c:f>
              <c:numCache>
                <c:formatCode>General</c:formatCode>
                <c:ptCount val="13"/>
                <c:pt idx="0">
                  <c:v>0.33</c:v>
                </c:pt>
                <c:pt idx="1">
                  <c:v>0.33</c:v>
                </c:pt>
                <c:pt idx="2">
                  <c:v>0.10999999999999999</c:v>
                </c:pt>
                <c:pt idx="3">
                  <c:v>-0.11000000000000001</c:v>
                </c:pt>
                <c:pt idx="4">
                  <c:v>-0.33</c:v>
                </c:pt>
                <c:pt idx="5">
                  <c:v>-0.33</c:v>
                </c:pt>
                <c:pt idx="6">
                  <c:v>-0.33</c:v>
                </c:pt>
                <c:pt idx="7">
                  <c:v>-0.33</c:v>
                </c:pt>
                <c:pt idx="8">
                  <c:v>-0.33</c:v>
                </c:pt>
                <c:pt idx="9">
                  <c:v>-0.33</c:v>
                </c:pt>
                <c:pt idx="10">
                  <c:v>-0.33</c:v>
                </c:pt>
                <c:pt idx="11">
                  <c:v>-0.33</c:v>
                </c:pt>
                <c:pt idx="12">
                  <c:v>-0.33</c:v>
                </c:pt>
              </c:numCache>
            </c:numRef>
          </c:yVal>
          <c:smooth val="0"/>
        </c:ser>
        <c:ser>
          <c:idx val="4"/>
          <c:order val="4"/>
          <c:tx>
            <c:strRef>
              <c:f>Sheet1!$F$18</c:f>
              <c:strCache>
                <c:ptCount val="1"/>
                <c:pt idx="0">
                  <c:v>Max Lagging pf (ERCOT Current)</c:v>
                </c:pt>
              </c:strCache>
            </c:strRef>
          </c:tx>
          <c:spPr>
            <a:ln w="19050" cap="rnd">
              <a:solidFill>
                <a:schemeClr val="accent1">
                  <a:lumMod val="50000"/>
                </a:schemeClr>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Sheet1!$F$19:$F$31</c:f>
              <c:numCache>
                <c:formatCode>General</c:formatCode>
                <c:ptCount val="13"/>
                <c:pt idx="0">
                  <c:v>-0.33</c:v>
                </c:pt>
                <c:pt idx="1">
                  <c:v>0.33</c:v>
                </c:pt>
                <c:pt idx="2">
                  <c:v>0.33</c:v>
                </c:pt>
                <c:pt idx="3">
                  <c:v>0.33</c:v>
                </c:pt>
                <c:pt idx="4">
                  <c:v>0.33</c:v>
                </c:pt>
                <c:pt idx="5">
                  <c:v>0.33</c:v>
                </c:pt>
                <c:pt idx="6">
                  <c:v>0.33</c:v>
                </c:pt>
                <c:pt idx="7">
                  <c:v>0.33</c:v>
                </c:pt>
                <c:pt idx="8">
                  <c:v>0.33</c:v>
                </c:pt>
                <c:pt idx="9">
                  <c:v>0.33</c:v>
                </c:pt>
                <c:pt idx="10">
                  <c:v>0.33</c:v>
                </c:pt>
                <c:pt idx="11">
                  <c:v>0.33</c:v>
                </c:pt>
                <c:pt idx="12">
                  <c:v>-0.33</c:v>
                </c:pt>
              </c:numCache>
            </c:numRef>
          </c:yVal>
          <c:smooth val="0"/>
        </c:ser>
        <c:ser>
          <c:idx val="5"/>
          <c:order val="5"/>
          <c:tx>
            <c:strRef>
              <c:f>Sheet1!$G$18</c:f>
              <c:strCache>
                <c:ptCount val="1"/>
                <c:pt idx="0">
                  <c:v>Min Leading pf(ERCOT Current)</c:v>
                </c:pt>
              </c:strCache>
            </c:strRef>
          </c:tx>
          <c:spPr>
            <a:ln w="19050" cap="rnd">
              <a:solidFill>
                <a:schemeClr val="accent1">
                  <a:lumMod val="50000"/>
                </a:schemeClr>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Sheet1!$G$19:$G$31</c:f>
              <c:numCache>
                <c:formatCode>General</c:formatCode>
                <c:ptCount val="13"/>
                <c:pt idx="0">
                  <c:v>0.33</c:v>
                </c:pt>
                <c:pt idx="1">
                  <c:v>-0.33</c:v>
                </c:pt>
                <c:pt idx="2">
                  <c:v>-0.33</c:v>
                </c:pt>
                <c:pt idx="3">
                  <c:v>-0.33</c:v>
                </c:pt>
                <c:pt idx="4">
                  <c:v>-0.33</c:v>
                </c:pt>
                <c:pt idx="5">
                  <c:v>-0.33</c:v>
                </c:pt>
                <c:pt idx="6">
                  <c:v>-0.33</c:v>
                </c:pt>
                <c:pt idx="7">
                  <c:v>-0.33</c:v>
                </c:pt>
                <c:pt idx="8">
                  <c:v>-0.33</c:v>
                </c:pt>
                <c:pt idx="9">
                  <c:v>-0.33</c:v>
                </c:pt>
                <c:pt idx="10">
                  <c:v>-0.33</c:v>
                </c:pt>
                <c:pt idx="11">
                  <c:v>-0.33</c:v>
                </c:pt>
                <c:pt idx="12">
                  <c:v>0.33</c:v>
                </c:pt>
              </c:numCache>
            </c:numRef>
          </c:yVal>
          <c:smooth val="0"/>
        </c:ser>
        <c:dLbls>
          <c:showLegendKey val="0"/>
          <c:showVal val="0"/>
          <c:showCatName val="0"/>
          <c:showSerName val="0"/>
          <c:showPercent val="0"/>
          <c:showBubbleSize val="0"/>
        </c:dLbls>
        <c:axId val="326607824"/>
        <c:axId val="326608216"/>
      </c:scatterChart>
      <c:valAx>
        <c:axId val="3266078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608216"/>
        <c:crosses val="autoZero"/>
        <c:crossBetween val="midCat"/>
        <c:majorUnit val="1.0000000000000002E-2"/>
      </c:valAx>
      <c:valAx>
        <c:axId val="3266082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607824"/>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a:effectLst/>
              </a:rPr>
              <a:t>Reactive Capability with respect to POI voltage</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2"/>
          <c:order val="0"/>
          <c:tx>
            <c:strRef>
              <c:f>Sheet1!$D$18</c:f>
              <c:strCache>
                <c:ptCount val="1"/>
                <c:pt idx="0">
                  <c:v>Max Lagging pf (ERCOT proposed)</c:v>
                </c:pt>
              </c:strCache>
            </c:strRef>
          </c:tx>
          <c:spPr>
            <a:ln w="28575" cap="rnd">
              <a:solidFill>
                <a:srgbClr val="FF000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Sheet1!$D$19:$D$31</c:f>
              <c:numCache>
                <c:formatCode>General</c:formatCode>
                <c:ptCount val="13"/>
                <c:pt idx="0">
                  <c:v>0.33</c:v>
                </c:pt>
                <c:pt idx="1">
                  <c:v>0.33</c:v>
                </c:pt>
                <c:pt idx="2">
                  <c:v>0.33</c:v>
                </c:pt>
                <c:pt idx="3">
                  <c:v>0.33</c:v>
                </c:pt>
                <c:pt idx="4">
                  <c:v>0.33</c:v>
                </c:pt>
                <c:pt idx="5">
                  <c:v>0.33</c:v>
                </c:pt>
                <c:pt idx="6">
                  <c:v>0.33</c:v>
                </c:pt>
                <c:pt idx="7">
                  <c:v>0.33</c:v>
                </c:pt>
                <c:pt idx="8">
                  <c:v>0.33</c:v>
                </c:pt>
                <c:pt idx="9">
                  <c:v>0.33</c:v>
                </c:pt>
                <c:pt idx="10">
                  <c:v>0.33</c:v>
                </c:pt>
                <c:pt idx="11">
                  <c:v>-0.33</c:v>
                </c:pt>
                <c:pt idx="12">
                  <c:v>-0.33</c:v>
                </c:pt>
              </c:numCache>
            </c:numRef>
          </c:yVal>
          <c:smooth val="0"/>
        </c:ser>
        <c:ser>
          <c:idx val="3"/>
          <c:order val="1"/>
          <c:tx>
            <c:strRef>
              <c:f>Sheet1!$E$18</c:f>
              <c:strCache>
                <c:ptCount val="1"/>
                <c:pt idx="0">
                  <c:v>Min Leading pf(ERCOT proposed)</c:v>
                </c:pt>
              </c:strCache>
            </c:strRef>
          </c:tx>
          <c:spPr>
            <a:ln w="28575" cap="rnd">
              <a:solidFill>
                <a:srgbClr val="FF000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Sheet1!$E$19:$E$31</c:f>
              <c:numCache>
                <c:formatCode>General</c:formatCode>
                <c:ptCount val="13"/>
                <c:pt idx="0">
                  <c:v>0.33</c:v>
                </c:pt>
                <c:pt idx="1">
                  <c:v>0.33</c:v>
                </c:pt>
                <c:pt idx="2">
                  <c:v>0.10999999999999999</c:v>
                </c:pt>
                <c:pt idx="3">
                  <c:v>-0.11000000000000001</c:v>
                </c:pt>
                <c:pt idx="4">
                  <c:v>-0.33</c:v>
                </c:pt>
                <c:pt idx="5">
                  <c:v>-0.33</c:v>
                </c:pt>
                <c:pt idx="6">
                  <c:v>-0.33</c:v>
                </c:pt>
                <c:pt idx="7">
                  <c:v>-0.33</c:v>
                </c:pt>
                <c:pt idx="8">
                  <c:v>-0.33</c:v>
                </c:pt>
                <c:pt idx="9">
                  <c:v>-0.33</c:v>
                </c:pt>
                <c:pt idx="10">
                  <c:v>-0.33</c:v>
                </c:pt>
                <c:pt idx="11">
                  <c:v>-0.33</c:v>
                </c:pt>
                <c:pt idx="12">
                  <c:v>-0.33</c:v>
                </c:pt>
              </c:numCache>
            </c:numRef>
          </c:yVal>
          <c:smooth val="0"/>
        </c:ser>
        <c:ser>
          <c:idx val="4"/>
          <c:order val="2"/>
          <c:tx>
            <c:strRef>
              <c:f>Sheet1!$F$18</c:f>
              <c:strCache>
                <c:ptCount val="1"/>
                <c:pt idx="0">
                  <c:v>Max Lagging pf (ERCOT Current)</c:v>
                </c:pt>
              </c:strCache>
            </c:strRef>
          </c:tx>
          <c:spPr>
            <a:ln w="28575" cap="rnd">
              <a:solidFill>
                <a:schemeClr val="accent5"/>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Sheet1!$F$19:$F$31</c:f>
              <c:numCache>
                <c:formatCode>General</c:formatCode>
                <c:ptCount val="13"/>
                <c:pt idx="0">
                  <c:v>-0.33</c:v>
                </c:pt>
                <c:pt idx="1">
                  <c:v>0.33</c:v>
                </c:pt>
                <c:pt idx="2">
                  <c:v>0.33</c:v>
                </c:pt>
                <c:pt idx="3">
                  <c:v>0.33</c:v>
                </c:pt>
                <c:pt idx="4">
                  <c:v>0.33</c:v>
                </c:pt>
                <c:pt idx="5">
                  <c:v>0.33</c:v>
                </c:pt>
                <c:pt idx="6">
                  <c:v>0.33</c:v>
                </c:pt>
                <c:pt idx="7">
                  <c:v>0.33</c:v>
                </c:pt>
                <c:pt idx="8">
                  <c:v>0.33</c:v>
                </c:pt>
                <c:pt idx="9">
                  <c:v>0.33</c:v>
                </c:pt>
                <c:pt idx="10">
                  <c:v>0.33</c:v>
                </c:pt>
                <c:pt idx="11">
                  <c:v>0.33</c:v>
                </c:pt>
                <c:pt idx="12">
                  <c:v>-0.33</c:v>
                </c:pt>
              </c:numCache>
            </c:numRef>
          </c:yVal>
          <c:smooth val="0"/>
        </c:ser>
        <c:ser>
          <c:idx val="5"/>
          <c:order val="3"/>
          <c:tx>
            <c:strRef>
              <c:f>Sheet1!$G$18</c:f>
              <c:strCache>
                <c:ptCount val="1"/>
                <c:pt idx="0">
                  <c:v>Min Leading pf(ERCOT Current)</c:v>
                </c:pt>
              </c:strCache>
            </c:strRef>
          </c:tx>
          <c:spPr>
            <a:ln w="28575" cap="rnd">
              <a:solidFill>
                <a:srgbClr val="0070C0"/>
              </a:solidFill>
              <a:round/>
            </a:ln>
            <a:effectLst/>
          </c:spPr>
          <c:marker>
            <c:symbol val="none"/>
          </c:marker>
          <c:xVal>
            <c:numRef>
              <c:f>Sheet1!$A$19:$A$31</c:f>
              <c:numCache>
                <c:formatCode>General</c:formatCode>
                <c:ptCount val="13"/>
                <c:pt idx="0">
                  <c:v>0.95</c:v>
                </c:pt>
                <c:pt idx="1">
                  <c:v>0.95</c:v>
                </c:pt>
                <c:pt idx="2">
                  <c:v>0.96</c:v>
                </c:pt>
                <c:pt idx="3">
                  <c:v>0.97</c:v>
                </c:pt>
                <c:pt idx="4">
                  <c:v>0.98</c:v>
                </c:pt>
                <c:pt idx="5">
                  <c:v>0.99</c:v>
                </c:pt>
                <c:pt idx="6">
                  <c:v>1</c:v>
                </c:pt>
                <c:pt idx="7">
                  <c:v>1.01</c:v>
                </c:pt>
                <c:pt idx="8">
                  <c:v>1.02</c:v>
                </c:pt>
                <c:pt idx="9">
                  <c:v>1.03</c:v>
                </c:pt>
                <c:pt idx="10">
                  <c:v>1.04</c:v>
                </c:pt>
                <c:pt idx="11">
                  <c:v>1.05</c:v>
                </c:pt>
                <c:pt idx="12">
                  <c:v>1.05</c:v>
                </c:pt>
              </c:numCache>
            </c:numRef>
          </c:xVal>
          <c:yVal>
            <c:numRef>
              <c:f>Sheet1!$G$19:$G$31</c:f>
              <c:numCache>
                <c:formatCode>General</c:formatCode>
                <c:ptCount val="13"/>
                <c:pt idx="0">
                  <c:v>0.33</c:v>
                </c:pt>
                <c:pt idx="1">
                  <c:v>-0.33</c:v>
                </c:pt>
                <c:pt idx="2">
                  <c:v>-0.33</c:v>
                </c:pt>
                <c:pt idx="3">
                  <c:v>-0.33</c:v>
                </c:pt>
                <c:pt idx="4">
                  <c:v>-0.33</c:v>
                </c:pt>
                <c:pt idx="5">
                  <c:v>-0.33</c:v>
                </c:pt>
                <c:pt idx="6">
                  <c:v>-0.33</c:v>
                </c:pt>
                <c:pt idx="7">
                  <c:v>-0.33</c:v>
                </c:pt>
                <c:pt idx="8">
                  <c:v>-0.33</c:v>
                </c:pt>
                <c:pt idx="9">
                  <c:v>-0.33</c:v>
                </c:pt>
                <c:pt idx="10">
                  <c:v>-0.33</c:v>
                </c:pt>
                <c:pt idx="11">
                  <c:v>-0.33</c:v>
                </c:pt>
                <c:pt idx="12">
                  <c:v>0.33</c:v>
                </c:pt>
              </c:numCache>
            </c:numRef>
          </c:yVal>
          <c:smooth val="0"/>
        </c:ser>
        <c:dLbls>
          <c:showLegendKey val="0"/>
          <c:showVal val="0"/>
          <c:showCatName val="0"/>
          <c:showSerName val="0"/>
          <c:showPercent val="0"/>
          <c:showBubbleSize val="0"/>
        </c:dLbls>
        <c:axId val="326609000"/>
        <c:axId val="326609392"/>
      </c:scatterChart>
      <c:valAx>
        <c:axId val="3266090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609392"/>
        <c:crosses val="autoZero"/>
        <c:crossBetween val="midCat"/>
      </c:valAx>
      <c:valAx>
        <c:axId val="326609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609000"/>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r>
              <a:rPr lang="en-US" sz="1800" b="0" i="0" baseline="0" dirty="0">
                <a:effectLst/>
              </a:rPr>
              <a:t>Reactive Capability with respect to </a:t>
            </a:r>
            <a:r>
              <a:rPr lang="en-US" sz="1800" b="0" i="0" baseline="0" dirty="0" smtClean="0">
                <a:effectLst/>
              </a:rPr>
              <a:t>POI </a:t>
            </a:r>
            <a:r>
              <a:rPr lang="en-US" sz="1800" b="0" i="0" baseline="0" dirty="0">
                <a:effectLst/>
              </a:rPr>
              <a:t>voltage</a:t>
            </a:r>
            <a:endParaRPr lang="en-US" dirty="0">
              <a:effectLst/>
            </a:endParaRPr>
          </a:p>
        </c:rich>
      </c:tx>
      <c:layout/>
      <c:overlay val="0"/>
      <c:spPr>
        <a:noFill/>
        <a:ln>
          <a:noFill/>
        </a:ln>
        <a:effectLst/>
      </c:spPr>
      <c:txPr>
        <a:bodyPr rot="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2"/>
          <c:order val="0"/>
          <c:tx>
            <c:strRef>
              <c:f>Sheet1!$D$48</c:f>
              <c:strCache>
                <c:ptCount val="1"/>
                <c:pt idx="0">
                  <c:v>Max Lagging pf (ERCOT proposed)</c:v>
                </c:pt>
              </c:strCache>
            </c:strRef>
          </c:tx>
          <c:spPr>
            <a:ln w="9525" cap="rnd">
              <a:solidFill>
                <a:srgbClr val="FF0000"/>
              </a:solidFill>
              <a:round/>
            </a:ln>
            <a:effectLst>
              <a:outerShdw blurRad="40000" dist="23000" dir="5400000" rotWithShape="0">
                <a:srgbClr val="000000">
                  <a:alpha val="35000"/>
                </a:srgbClr>
              </a:outerShdw>
            </a:effectLst>
          </c:spPr>
          <c:marker>
            <c:symbol val="none"/>
          </c:marker>
          <c:xVal>
            <c:numRef>
              <c:f>Sheet1!$A$49:$A$91</c:f>
              <c:numCache>
                <c:formatCode>General</c:formatCode>
                <c:ptCount val="43"/>
                <c:pt idx="0">
                  <c:v>0.8</c:v>
                </c:pt>
                <c:pt idx="1">
                  <c:v>0.81</c:v>
                </c:pt>
                <c:pt idx="2">
                  <c:v>0.82</c:v>
                </c:pt>
                <c:pt idx="3">
                  <c:v>0.83</c:v>
                </c:pt>
                <c:pt idx="4">
                  <c:v>0.84</c:v>
                </c:pt>
                <c:pt idx="5">
                  <c:v>0.85</c:v>
                </c:pt>
                <c:pt idx="6">
                  <c:v>0.86</c:v>
                </c:pt>
                <c:pt idx="7">
                  <c:v>0.87</c:v>
                </c:pt>
                <c:pt idx="8">
                  <c:v>0.88</c:v>
                </c:pt>
                <c:pt idx="9">
                  <c:v>0.89</c:v>
                </c:pt>
                <c:pt idx="10">
                  <c:v>0.9</c:v>
                </c:pt>
                <c:pt idx="11">
                  <c:v>0.91</c:v>
                </c:pt>
                <c:pt idx="12">
                  <c:v>0.92</c:v>
                </c:pt>
                <c:pt idx="13">
                  <c:v>0.93</c:v>
                </c:pt>
                <c:pt idx="14">
                  <c:v>0.94</c:v>
                </c:pt>
                <c:pt idx="15">
                  <c:v>0.95</c:v>
                </c:pt>
                <c:pt idx="16">
                  <c:v>0.95</c:v>
                </c:pt>
                <c:pt idx="17">
                  <c:v>0.96</c:v>
                </c:pt>
                <c:pt idx="18">
                  <c:v>0.97</c:v>
                </c:pt>
                <c:pt idx="19">
                  <c:v>0.98</c:v>
                </c:pt>
                <c:pt idx="20">
                  <c:v>0.99</c:v>
                </c:pt>
                <c:pt idx="21">
                  <c:v>1</c:v>
                </c:pt>
                <c:pt idx="22">
                  <c:v>1.01</c:v>
                </c:pt>
                <c:pt idx="23">
                  <c:v>1.02</c:v>
                </c:pt>
                <c:pt idx="24">
                  <c:v>1.03</c:v>
                </c:pt>
                <c:pt idx="25">
                  <c:v>1.04</c:v>
                </c:pt>
                <c:pt idx="26">
                  <c:v>1.05</c:v>
                </c:pt>
                <c:pt idx="27">
                  <c:v>1.05</c:v>
                </c:pt>
                <c:pt idx="28">
                  <c:v>1.06</c:v>
                </c:pt>
                <c:pt idx="29">
                  <c:v>1.07</c:v>
                </c:pt>
                <c:pt idx="30">
                  <c:v>1.08</c:v>
                </c:pt>
                <c:pt idx="31">
                  <c:v>1.0900000000000001</c:v>
                </c:pt>
                <c:pt idx="32">
                  <c:v>1.1000000000000001</c:v>
                </c:pt>
                <c:pt idx="33">
                  <c:v>1.1100000000000001</c:v>
                </c:pt>
                <c:pt idx="34">
                  <c:v>1.1200000000000001</c:v>
                </c:pt>
                <c:pt idx="35">
                  <c:v>1.1300000000000001</c:v>
                </c:pt>
                <c:pt idx="36">
                  <c:v>1.1400000000000001</c:v>
                </c:pt>
                <c:pt idx="37">
                  <c:v>1.1500000000000001</c:v>
                </c:pt>
                <c:pt idx="38">
                  <c:v>1.1600000000000001</c:v>
                </c:pt>
                <c:pt idx="39">
                  <c:v>1.17</c:v>
                </c:pt>
                <c:pt idx="40">
                  <c:v>1.1800000000000002</c:v>
                </c:pt>
                <c:pt idx="41">
                  <c:v>1.19</c:v>
                </c:pt>
                <c:pt idx="42">
                  <c:v>1.2</c:v>
                </c:pt>
              </c:numCache>
            </c:numRef>
          </c:xVal>
          <c:yVal>
            <c:numRef>
              <c:f>Sheet1!$D$49:$D$91</c:f>
              <c:numCache>
                <c:formatCode>General</c:formatCode>
                <c:ptCount val="43"/>
                <c:pt idx="0">
                  <c:v>0.33</c:v>
                </c:pt>
                <c:pt idx="1">
                  <c:v>0.33</c:v>
                </c:pt>
                <c:pt idx="2">
                  <c:v>0.33</c:v>
                </c:pt>
                <c:pt idx="3">
                  <c:v>0.33</c:v>
                </c:pt>
                <c:pt idx="4">
                  <c:v>0.33</c:v>
                </c:pt>
                <c:pt idx="5">
                  <c:v>0.33</c:v>
                </c:pt>
                <c:pt idx="6">
                  <c:v>0.33</c:v>
                </c:pt>
                <c:pt idx="7">
                  <c:v>0.33</c:v>
                </c:pt>
                <c:pt idx="8">
                  <c:v>0.33</c:v>
                </c:pt>
                <c:pt idx="9">
                  <c:v>0.33</c:v>
                </c:pt>
                <c:pt idx="10">
                  <c:v>0.33</c:v>
                </c:pt>
                <c:pt idx="11">
                  <c:v>0.33</c:v>
                </c:pt>
                <c:pt idx="12">
                  <c:v>0.33</c:v>
                </c:pt>
                <c:pt idx="13">
                  <c:v>0.33</c:v>
                </c:pt>
                <c:pt idx="14">
                  <c:v>0.33</c:v>
                </c:pt>
                <c:pt idx="15">
                  <c:v>0.33</c:v>
                </c:pt>
                <c:pt idx="16">
                  <c:v>0.33</c:v>
                </c:pt>
                <c:pt idx="17">
                  <c:v>0.33</c:v>
                </c:pt>
                <c:pt idx="18">
                  <c:v>0.33</c:v>
                </c:pt>
                <c:pt idx="19">
                  <c:v>0.33</c:v>
                </c:pt>
                <c:pt idx="20">
                  <c:v>0.33</c:v>
                </c:pt>
                <c:pt idx="21">
                  <c:v>0.33</c:v>
                </c:pt>
                <c:pt idx="22">
                  <c:v>0.33</c:v>
                </c:pt>
                <c:pt idx="23">
                  <c:v>0.33</c:v>
                </c:pt>
                <c:pt idx="24">
                  <c:v>0.33</c:v>
                </c:pt>
                <c:pt idx="25">
                  <c:v>0.33</c:v>
                </c:pt>
                <c:pt idx="26">
                  <c:v>-0.33</c:v>
                </c:pt>
                <c:pt idx="27">
                  <c:v>-0.33</c:v>
                </c:pt>
              </c:numCache>
            </c:numRef>
          </c:yVal>
          <c:smooth val="0"/>
        </c:ser>
        <c:ser>
          <c:idx val="3"/>
          <c:order val="1"/>
          <c:tx>
            <c:strRef>
              <c:f>Sheet1!$E$48</c:f>
              <c:strCache>
                <c:ptCount val="1"/>
                <c:pt idx="0">
                  <c:v>Min Leading pf(ERCOT proposed)</c:v>
                </c:pt>
              </c:strCache>
            </c:strRef>
          </c:tx>
          <c:spPr>
            <a:ln w="9525" cap="rnd">
              <a:solidFill>
                <a:srgbClr val="FF0000"/>
              </a:solidFill>
              <a:round/>
            </a:ln>
            <a:effectLst>
              <a:outerShdw blurRad="40000" dist="23000" dir="5400000" rotWithShape="0">
                <a:srgbClr val="000000">
                  <a:alpha val="35000"/>
                </a:srgbClr>
              </a:outerShdw>
            </a:effectLst>
          </c:spPr>
          <c:marker>
            <c:symbol val="none"/>
          </c:marker>
          <c:xVal>
            <c:numRef>
              <c:f>Sheet1!$A$49:$A$91</c:f>
              <c:numCache>
                <c:formatCode>General</c:formatCode>
                <c:ptCount val="43"/>
                <c:pt idx="0">
                  <c:v>0.8</c:v>
                </c:pt>
                <c:pt idx="1">
                  <c:v>0.81</c:v>
                </c:pt>
                <c:pt idx="2">
                  <c:v>0.82</c:v>
                </c:pt>
                <c:pt idx="3">
                  <c:v>0.83</c:v>
                </c:pt>
                <c:pt idx="4">
                  <c:v>0.84</c:v>
                </c:pt>
                <c:pt idx="5">
                  <c:v>0.85</c:v>
                </c:pt>
                <c:pt idx="6">
                  <c:v>0.86</c:v>
                </c:pt>
                <c:pt idx="7">
                  <c:v>0.87</c:v>
                </c:pt>
                <c:pt idx="8">
                  <c:v>0.88</c:v>
                </c:pt>
                <c:pt idx="9">
                  <c:v>0.89</c:v>
                </c:pt>
                <c:pt idx="10">
                  <c:v>0.9</c:v>
                </c:pt>
                <c:pt idx="11">
                  <c:v>0.91</c:v>
                </c:pt>
                <c:pt idx="12">
                  <c:v>0.92</c:v>
                </c:pt>
                <c:pt idx="13">
                  <c:v>0.93</c:v>
                </c:pt>
                <c:pt idx="14">
                  <c:v>0.94</c:v>
                </c:pt>
                <c:pt idx="15">
                  <c:v>0.95</c:v>
                </c:pt>
                <c:pt idx="16">
                  <c:v>0.95</c:v>
                </c:pt>
                <c:pt idx="17">
                  <c:v>0.96</c:v>
                </c:pt>
                <c:pt idx="18">
                  <c:v>0.97</c:v>
                </c:pt>
                <c:pt idx="19">
                  <c:v>0.98</c:v>
                </c:pt>
                <c:pt idx="20">
                  <c:v>0.99</c:v>
                </c:pt>
                <c:pt idx="21">
                  <c:v>1</c:v>
                </c:pt>
                <c:pt idx="22">
                  <c:v>1.01</c:v>
                </c:pt>
                <c:pt idx="23">
                  <c:v>1.02</c:v>
                </c:pt>
                <c:pt idx="24">
                  <c:v>1.03</c:v>
                </c:pt>
                <c:pt idx="25">
                  <c:v>1.04</c:v>
                </c:pt>
                <c:pt idx="26">
                  <c:v>1.05</c:v>
                </c:pt>
                <c:pt idx="27">
                  <c:v>1.05</c:v>
                </c:pt>
                <c:pt idx="28">
                  <c:v>1.06</c:v>
                </c:pt>
                <c:pt idx="29">
                  <c:v>1.07</c:v>
                </c:pt>
                <c:pt idx="30">
                  <c:v>1.08</c:v>
                </c:pt>
                <c:pt idx="31">
                  <c:v>1.0900000000000001</c:v>
                </c:pt>
                <c:pt idx="32">
                  <c:v>1.1000000000000001</c:v>
                </c:pt>
                <c:pt idx="33">
                  <c:v>1.1100000000000001</c:v>
                </c:pt>
                <c:pt idx="34">
                  <c:v>1.1200000000000001</c:v>
                </c:pt>
                <c:pt idx="35">
                  <c:v>1.1300000000000001</c:v>
                </c:pt>
                <c:pt idx="36">
                  <c:v>1.1400000000000001</c:v>
                </c:pt>
                <c:pt idx="37">
                  <c:v>1.1500000000000001</c:v>
                </c:pt>
                <c:pt idx="38">
                  <c:v>1.1600000000000001</c:v>
                </c:pt>
                <c:pt idx="39">
                  <c:v>1.17</c:v>
                </c:pt>
                <c:pt idx="40">
                  <c:v>1.1800000000000002</c:v>
                </c:pt>
                <c:pt idx="41">
                  <c:v>1.19</c:v>
                </c:pt>
                <c:pt idx="42">
                  <c:v>1.2</c:v>
                </c:pt>
              </c:numCache>
            </c:numRef>
          </c:xVal>
          <c:yVal>
            <c:numRef>
              <c:f>Sheet1!$E$49:$E$91</c:f>
              <c:numCache>
                <c:formatCode>General</c:formatCode>
                <c:ptCount val="43"/>
                <c:pt idx="15">
                  <c:v>0.33</c:v>
                </c:pt>
                <c:pt idx="16">
                  <c:v>0.33</c:v>
                </c:pt>
                <c:pt idx="17">
                  <c:v>0.10999999999999999</c:v>
                </c:pt>
                <c:pt idx="18">
                  <c:v>-0.11000000000000001</c:v>
                </c:pt>
                <c:pt idx="19">
                  <c:v>-0.33</c:v>
                </c:pt>
                <c:pt idx="20">
                  <c:v>-0.33</c:v>
                </c:pt>
                <c:pt idx="21">
                  <c:v>-0.33</c:v>
                </c:pt>
                <c:pt idx="22">
                  <c:v>-0.33</c:v>
                </c:pt>
                <c:pt idx="23">
                  <c:v>-0.33</c:v>
                </c:pt>
                <c:pt idx="24">
                  <c:v>-0.33</c:v>
                </c:pt>
                <c:pt idx="25">
                  <c:v>-0.33</c:v>
                </c:pt>
                <c:pt idx="26">
                  <c:v>-0.33</c:v>
                </c:pt>
                <c:pt idx="27">
                  <c:v>-0.33</c:v>
                </c:pt>
                <c:pt idx="28">
                  <c:v>-0.33</c:v>
                </c:pt>
                <c:pt idx="29">
                  <c:v>-0.33</c:v>
                </c:pt>
                <c:pt idx="30">
                  <c:v>-0.33</c:v>
                </c:pt>
                <c:pt idx="31">
                  <c:v>-0.33</c:v>
                </c:pt>
                <c:pt idx="32">
                  <c:v>-0.33</c:v>
                </c:pt>
                <c:pt idx="33">
                  <c:v>-0.33</c:v>
                </c:pt>
                <c:pt idx="34">
                  <c:v>-0.33</c:v>
                </c:pt>
                <c:pt idx="35">
                  <c:v>-0.33</c:v>
                </c:pt>
                <c:pt idx="36">
                  <c:v>-0.33</c:v>
                </c:pt>
                <c:pt idx="37">
                  <c:v>-0.33</c:v>
                </c:pt>
                <c:pt idx="38">
                  <c:v>-0.33</c:v>
                </c:pt>
                <c:pt idx="39">
                  <c:v>-0.33</c:v>
                </c:pt>
                <c:pt idx="40">
                  <c:v>-0.33</c:v>
                </c:pt>
                <c:pt idx="41">
                  <c:v>-0.33</c:v>
                </c:pt>
                <c:pt idx="42">
                  <c:v>-0.33</c:v>
                </c:pt>
              </c:numCache>
            </c:numRef>
          </c:yVal>
          <c:smooth val="0"/>
        </c:ser>
        <c:ser>
          <c:idx val="4"/>
          <c:order val="2"/>
          <c:tx>
            <c:strRef>
              <c:f>Sheet1!$F$48</c:f>
              <c:strCache>
                <c:ptCount val="1"/>
                <c:pt idx="0">
                  <c:v>Max Lagging pf (ERCOT Current)</c:v>
                </c:pt>
              </c:strCache>
            </c:strRef>
          </c:tx>
          <c:spPr>
            <a:ln w="9525" cap="rnd">
              <a:solidFill>
                <a:schemeClr val="accent5"/>
              </a:solidFill>
              <a:round/>
            </a:ln>
            <a:effectLst>
              <a:outerShdw blurRad="40000" dist="23000" dir="5400000" rotWithShape="0">
                <a:srgbClr val="000000">
                  <a:alpha val="35000"/>
                </a:srgbClr>
              </a:outerShdw>
            </a:effectLst>
          </c:spPr>
          <c:marker>
            <c:symbol val="none"/>
          </c:marker>
          <c:xVal>
            <c:numRef>
              <c:f>Sheet1!$A$49:$A$91</c:f>
              <c:numCache>
                <c:formatCode>General</c:formatCode>
                <c:ptCount val="43"/>
                <c:pt idx="0">
                  <c:v>0.8</c:v>
                </c:pt>
                <c:pt idx="1">
                  <c:v>0.81</c:v>
                </c:pt>
                <c:pt idx="2">
                  <c:v>0.82</c:v>
                </c:pt>
                <c:pt idx="3">
                  <c:v>0.83</c:v>
                </c:pt>
                <c:pt idx="4">
                  <c:v>0.84</c:v>
                </c:pt>
                <c:pt idx="5">
                  <c:v>0.85</c:v>
                </c:pt>
                <c:pt idx="6">
                  <c:v>0.86</c:v>
                </c:pt>
                <c:pt idx="7">
                  <c:v>0.87</c:v>
                </c:pt>
                <c:pt idx="8">
                  <c:v>0.88</c:v>
                </c:pt>
                <c:pt idx="9">
                  <c:v>0.89</c:v>
                </c:pt>
                <c:pt idx="10">
                  <c:v>0.9</c:v>
                </c:pt>
                <c:pt idx="11">
                  <c:v>0.91</c:v>
                </c:pt>
                <c:pt idx="12">
                  <c:v>0.92</c:v>
                </c:pt>
                <c:pt idx="13">
                  <c:v>0.93</c:v>
                </c:pt>
                <c:pt idx="14">
                  <c:v>0.94</c:v>
                </c:pt>
                <c:pt idx="15">
                  <c:v>0.95</c:v>
                </c:pt>
                <c:pt idx="16">
                  <c:v>0.95</c:v>
                </c:pt>
                <c:pt idx="17">
                  <c:v>0.96</c:v>
                </c:pt>
                <c:pt idx="18">
                  <c:v>0.97</c:v>
                </c:pt>
                <c:pt idx="19">
                  <c:v>0.98</c:v>
                </c:pt>
                <c:pt idx="20">
                  <c:v>0.99</c:v>
                </c:pt>
                <c:pt idx="21">
                  <c:v>1</c:v>
                </c:pt>
                <c:pt idx="22">
                  <c:v>1.01</c:v>
                </c:pt>
                <c:pt idx="23">
                  <c:v>1.02</c:v>
                </c:pt>
                <c:pt idx="24">
                  <c:v>1.03</c:v>
                </c:pt>
                <c:pt idx="25">
                  <c:v>1.04</c:v>
                </c:pt>
                <c:pt idx="26">
                  <c:v>1.05</c:v>
                </c:pt>
                <c:pt idx="27">
                  <c:v>1.05</c:v>
                </c:pt>
                <c:pt idx="28">
                  <c:v>1.06</c:v>
                </c:pt>
                <c:pt idx="29">
                  <c:v>1.07</c:v>
                </c:pt>
                <c:pt idx="30">
                  <c:v>1.08</c:v>
                </c:pt>
                <c:pt idx="31">
                  <c:v>1.0900000000000001</c:v>
                </c:pt>
                <c:pt idx="32">
                  <c:v>1.1000000000000001</c:v>
                </c:pt>
                <c:pt idx="33">
                  <c:v>1.1100000000000001</c:v>
                </c:pt>
                <c:pt idx="34">
                  <c:v>1.1200000000000001</c:v>
                </c:pt>
                <c:pt idx="35">
                  <c:v>1.1300000000000001</c:v>
                </c:pt>
                <c:pt idx="36">
                  <c:v>1.1400000000000001</c:v>
                </c:pt>
                <c:pt idx="37">
                  <c:v>1.1500000000000001</c:v>
                </c:pt>
                <c:pt idx="38">
                  <c:v>1.1600000000000001</c:v>
                </c:pt>
                <c:pt idx="39">
                  <c:v>1.17</c:v>
                </c:pt>
                <c:pt idx="40">
                  <c:v>1.1800000000000002</c:v>
                </c:pt>
                <c:pt idx="41">
                  <c:v>1.19</c:v>
                </c:pt>
                <c:pt idx="42">
                  <c:v>1.2</c:v>
                </c:pt>
              </c:numCache>
            </c:numRef>
          </c:xVal>
          <c:yVal>
            <c:numRef>
              <c:f>Sheet1!$F$49:$F$91</c:f>
              <c:numCache>
                <c:formatCode>General</c:formatCode>
                <c:ptCount val="43"/>
                <c:pt idx="15">
                  <c:v>-0.33</c:v>
                </c:pt>
                <c:pt idx="16">
                  <c:v>0.33</c:v>
                </c:pt>
                <c:pt idx="17">
                  <c:v>0.33</c:v>
                </c:pt>
                <c:pt idx="18">
                  <c:v>0.33</c:v>
                </c:pt>
                <c:pt idx="19">
                  <c:v>0.33</c:v>
                </c:pt>
                <c:pt idx="20">
                  <c:v>0.33</c:v>
                </c:pt>
                <c:pt idx="21">
                  <c:v>0.33</c:v>
                </c:pt>
                <c:pt idx="22">
                  <c:v>0.33</c:v>
                </c:pt>
                <c:pt idx="23">
                  <c:v>0.33</c:v>
                </c:pt>
                <c:pt idx="24">
                  <c:v>0.33</c:v>
                </c:pt>
                <c:pt idx="25">
                  <c:v>0.33</c:v>
                </c:pt>
                <c:pt idx="26">
                  <c:v>0.33</c:v>
                </c:pt>
                <c:pt idx="27">
                  <c:v>-0.33</c:v>
                </c:pt>
              </c:numCache>
            </c:numRef>
          </c:yVal>
          <c:smooth val="0"/>
        </c:ser>
        <c:ser>
          <c:idx val="5"/>
          <c:order val="3"/>
          <c:tx>
            <c:strRef>
              <c:f>Sheet1!$G$48</c:f>
              <c:strCache>
                <c:ptCount val="1"/>
                <c:pt idx="0">
                  <c:v>Min Leading pf(ERCOT Current)</c:v>
                </c:pt>
              </c:strCache>
            </c:strRef>
          </c:tx>
          <c:spPr>
            <a:ln w="9525" cap="sq">
              <a:solidFill>
                <a:schemeClr val="accent1">
                  <a:lumMod val="75000"/>
                </a:schemeClr>
              </a:solidFill>
              <a:round/>
            </a:ln>
            <a:effectLst>
              <a:outerShdw blurRad="40000" dist="23000" dir="5400000" rotWithShape="0">
                <a:srgbClr val="000000">
                  <a:alpha val="35000"/>
                </a:srgbClr>
              </a:outerShdw>
            </a:effectLst>
          </c:spPr>
          <c:marker>
            <c:symbol val="none"/>
          </c:marker>
          <c:dPt>
            <c:idx val="27"/>
            <c:marker>
              <c:symbol val="none"/>
            </c:marker>
            <c:bubble3D val="0"/>
            <c:spPr>
              <a:ln w="9525" cap="sq">
                <a:solidFill>
                  <a:schemeClr val="accent1">
                    <a:lumMod val="75000"/>
                  </a:schemeClr>
                </a:solidFill>
                <a:miter lim="800000"/>
              </a:ln>
              <a:effectLst>
                <a:outerShdw blurRad="57150" dist="19050" dir="5400000" algn="ctr" rotWithShape="0">
                  <a:srgbClr val="000000">
                    <a:alpha val="63000"/>
                  </a:srgbClr>
                </a:outerShdw>
              </a:effectLst>
            </c:spPr>
          </c:dPt>
          <c:xVal>
            <c:numRef>
              <c:f>Sheet1!$A$49:$A$91</c:f>
              <c:numCache>
                <c:formatCode>General</c:formatCode>
                <c:ptCount val="43"/>
                <c:pt idx="0">
                  <c:v>0.8</c:v>
                </c:pt>
                <c:pt idx="1">
                  <c:v>0.81</c:v>
                </c:pt>
                <c:pt idx="2">
                  <c:v>0.82</c:v>
                </c:pt>
                <c:pt idx="3">
                  <c:v>0.83</c:v>
                </c:pt>
                <c:pt idx="4">
                  <c:v>0.84</c:v>
                </c:pt>
                <c:pt idx="5">
                  <c:v>0.85</c:v>
                </c:pt>
                <c:pt idx="6">
                  <c:v>0.86</c:v>
                </c:pt>
                <c:pt idx="7">
                  <c:v>0.87</c:v>
                </c:pt>
                <c:pt idx="8">
                  <c:v>0.88</c:v>
                </c:pt>
                <c:pt idx="9">
                  <c:v>0.89</c:v>
                </c:pt>
                <c:pt idx="10">
                  <c:v>0.9</c:v>
                </c:pt>
                <c:pt idx="11">
                  <c:v>0.91</c:v>
                </c:pt>
                <c:pt idx="12">
                  <c:v>0.92</c:v>
                </c:pt>
                <c:pt idx="13">
                  <c:v>0.93</c:v>
                </c:pt>
                <c:pt idx="14">
                  <c:v>0.94</c:v>
                </c:pt>
                <c:pt idx="15">
                  <c:v>0.95</c:v>
                </c:pt>
                <c:pt idx="16">
                  <c:v>0.95</c:v>
                </c:pt>
                <c:pt idx="17">
                  <c:v>0.96</c:v>
                </c:pt>
                <c:pt idx="18">
                  <c:v>0.97</c:v>
                </c:pt>
                <c:pt idx="19">
                  <c:v>0.98</c:v>
                </c:pt>
                <c:pt idx="20">
                  <c:v>0.99</c:v>
                </c:pt>
                <c:pt idx="21">
                  <c:v>1</c:v>
                </c:pt>
                <c:pt idx="22">
                  <c:v>1.01</c:v>
                </c:pt>
                <c:pt idx="23">
                  <c:v>1.02</c:v>
                </c:pt>
                <c:pt idx="24">
                  <c:v>1.03</c:v>
                </c:pt>
                <c:pt idx="25">
                  <c:v>1.04</c:v>
                </c:pt>
                <c:pt idx="26">
                  <c:v>1.05</c:v>
                </c:pt>
                <c:pt idx="27">
                  <c:v>1.05</c:v>
                </c:pt>
                <c:pt idx="28">
                  <c:v>1.06</c:v>
                </c:pt>
                <c:pt idx="29">
                  <c:v>1.07</c:v>
                </c:pt>
                <c:pt idx="30">
                  <c:v>1.08</c:v>
                </c:pt>
                <c:pt idx="31">
                  <c:v>1.0900000000000001</c:v>
                </c:pt>
                <c:pt idx="32">
                  <c:v>1.1000000000000001</c:v>
                </c:pt>
                <c:pt idx="33">
                  <c:v>1.1100000000000001</c:v>
                </c:pt>
                <c:pt idx="34">
                  <c:v>1.1200000000000001</c:v>
                </c:pt>
                <c:pt idx="35">
                  <c:v>1.1300000000000001</c:v>
                </c:pt>
                <c:pt idx="36">
                  <c:v>1.1400000000000001</c:v>
                </c:pt>
                <c:pt idx="37">
                  <c:v>1.1500000000000001</c:v>
                </c:pt>
                <c:pt idx="38">
                  <c:v>1.1600000000000001</c:v>
                </c:pt>
                <c:pt idx="39">
                  <c:v>1.17</c:v>
                </c:pt>
                <c:pt idx="40">
                  <c:v>1.1800000000000002</c:v>
                </c:pt>
                <c:pt idx="41">
                  <c:v>1.19</c:v>
                </c:pt>
                <c:pt idx="42">
                  <c:v>1.2</c:v>
                </c:pt>
              </c:numCache>
            </c:numRef>
          </c:xVal>
          <c:yVal>
            <c:numRef>
              <c:f>Sheet1!$G$49:$G$91</c:f>
              <c:numCache>
                <c:formatCode>General</c:formatCode>
                <c:ptCount val="43"/>
                <c:pt idx="15">
                  <c:v>0.33</c:v>
                </c:pt>
                <c:pt idx="16">
                  <c:v>-0.33</c:v>
                </c:pt>
                <c:pt idx="17">
                  <c:v>-0.33</c:v>
                </c:pt>
                <c:pt idx="18">
                  <c:v>-0.33</c:v>
                </c:pt>
                <c:pt idx="19">
                  <c:v>-0.33</c:v>
                </c:pt>
                <c:pt idx="20">
                  <c:v>-0.33</c:v>
                </c:pt>
                <c:pt idx="21">
                  <c:v>-0.33</c:v>
                </c:pt>
                <c:pt idx="22">
                  <c:v>-0.33</c:v>
                </c:pt>
                <c:pt idx="23">
                  <c:v>-0.33</c:v>
                </c:pt>
                <c:pt idx="24">
                  <c:v>-0.33</c:v>
                </c:pt>
                <c:pt idx="25">
                  <c:v>-0.33</c:v>
                </c:pt>
                <c:pt idx="26">
                  <c:v>-0.33</c:v>
                </c:pt>
                <c:pt idx="27">
                  <c:v>0.33</c:v>
                </c:pt>
              </c:numCache>
            </c:numRef>
          </c:yVal>
          <c:smooth val="0"/>
        </c:ser>
        <c:ser>
          <c:idx val="0"/>
          <c:order val="4"/>
          <c:spPr>
            <a:ln w="9525" cap="rnd">
              <a:solidFill>
                <a:schemeClr val="accent1"/>
              </a:solidFill>
              <a:round/>
            </a:ln>
            <a:effectLst>
              <a:outerShdw blurRad="40000" dist="23000" dir="5400000" rotWithShape="0">
                <a:srgbClr val="000000">
                  <a:alpha val="35000"/>
                </a:srgbClr>
              </a:outerShdw>
            </a:effectLst>
          </c:spPr>
          <c:marker>
            <c:symbol val="none"/>
          </c:marker>
          <c:xVal>
            <c:numRef>
              <c:f>Sheet1!$A$49:$A$91</c:f>
              <c:numCache>
                <c:formatCode>General</c:formatCode>
                <c:ptCount val="43"/>
                <c:pt idx="0">
                  <c:v>0.8</c:v>
                </c:pt>
                <c:pt idx="1">
                  <c:v>0.81</c:v>
                </c:pt>
                <c:pt idx="2">
                  <c:v>0.82</c:v>
                </c:pt>
                <c:pt idx="3">
                  <c:v>0.83</c:v>
                </c:pt>
                <c:pt idx="4">
                  <c:v>0.84</c:v>
                </c:pt>
                <c:pt idx="5">
                  <c:v>0.85</c:v>
                </c:pt>
                <c:pt idx="6">
                  <c:v>0.86</c:v>
                </c:pt>
                <c:pt idx="7">
                  <c:v>0.87</c:v>
                </c:pt>
                <c:pt idx="8">
                  <c:v>0.88</c:v>
                </c:pt>
                <c:pt idx="9">
                  <c:v>0.89</c:v>
                </c:pt>
                <c:pt idx="10">
                  <c:v>0.9</c:v>
                </c:pt>
                <c:pt idx="11">
                  <c:v>0.91</c:v>
                </c:pt>
                <c:pt idx="12">
                  <c:v>0.92</c:v>
                </c:pt>
                <c:pt idx="13">
                  <c:v>0.93</c:v>
                </c:pt>
                <c:pt idx="14">
                  <c:v>0.94</c:v>
                </c:pt>
                <c:pt idx="15">
                  <c:v>0.95</c:v>
                </c:pt>
                <c:pt idx="16">
                  <c:v>0.95</c:v>
                </c:pt>
                <c:pt idx="17">
                  <c:v>0.96</c:v>
                </c:pt>
                <c:pt idx="18">
                  <c:v>0.97</c:v>
                </c:pt>
                <c:pt idx="19">
                  <c:v>0.98</c:v>
                </c:pt>
                <c:pt idx="20">
                  <c:v>0.99</c:v>
                </c:pt>
                <c:pt idx="21">
                  <c:v>1</c:v>
                </c:pt>
                <c:pt idx="22">
                  <c:v>1.01</c:v>
                </c:pt>
                <c:pt idx="23">
                  <c:v>1.02</c:v>
                </c:pt>
                <c:pt idx="24">
                  <c:v>1.03</c:v>
                </c:pt>
                <c:pt idx="25">
                  <c:v>1.04</c:v>
                </c:pt>
                <c:pt idx="26">
                  <c:v>1.05</c:v>
                </c:pt>
                <c:pt idx="27">
                  <c:v>1.05</c:v>
                </c:pt>
                <c:pt idx="28">
                  <c:v>1.06</c:v>
                </c:pt>
                <c:pt idx="29">
                  <c:v>1.07</c:v>
                </c:pt>
                <c:pt idx="30">
                  <c:v>1.08</c:v>
                </c:pt>
                <c:pt idx="31">
                  <c:v>1.0900000000000001</c:v>
                </c:pt>
                <c:pt idx="32">
                  <c:v>1.1000000000000001</c:v>
                </c:pt>
                <c:pt idx="33">
                  <c:v>1.1100000000000001</c:v>
                </c:pt>
                <c:pt idx="34">
                  <c:v>1.1200000000000001</c:v>
                </c:pt>
                <c:pt idx="35">
                  <c:v>1.1300000000000001</c:v>
                </c:pt>
                <c:pt idx="36">
                  <c:v>1.1400000000000001</c:v>
                </c:pt>
                <c:pt idx="37">
                  <c:v>1.1500000000000001</c:v>
                </c:pt>
                <c:pt idx="38">
                  <c:v>1.1600000000000001</c:v>
                </c:pt>
                <c:pt idx="39">
                  <c:v>1.17</c:v>
                </c:pt>
                <c:pt idx="40">
                  <c:v>1.1800000000000002</c:v>
                </c:pt>
                <c:pt idx="41">
                  <c:v>1.19</c:v>
                </c:pt>
                <c:pt idx="42">
                  <c:v>1.2</c:v>
                </c:pt>
              </c:numCache>
            </c:numRef>
          </c:xVal>
          <c:yVal>
            <c:numRef>
              <c:f>Sheet1!$F$65:$F$75</c:f>
              <c:numCache>
                <c:formatCode>General</c:formatCode>
                <c:ptCount val="11"/>
                <c:pt idx="0">
                  <c:v>0.33</c:v>
                </c:pt>
                <c:pt idx="1">
                  <c:v>0.33</c:v>
                </c:pt>
                <c:pt idx="2">
                  <c:v>0.33</c:v>
                </c:pt>
                <c:pt idx="3">
                  <c:v>0.33</c:v>
                </c:pt>
                <c:pt idx="4">
                  <c:v>0.33</c:v>
                </c:pt>
                <c:pt idx="5">
                  <c:v>0.33</c:v>
                </c:pt>
                <c:pt idx="6">
                  <c:v>0.33</c:v>
                </c:pt>
                <c:pt idx="7">
                  <c:v>0.33</c:v>
                </c:pt>
                <c:pt idx="8">
                  <c:v>0.33</c:v>
                </c:pt>
                <c:pt idx="9">
                  <c:v>0.33</c:v>
                </c:pt>
                <c:pt idx="10">
                  <c:v>0.33</c:v>
                </c:pt>
              </c:numCache>
            </c:numRef>
          </c:yVal>
          <c:smooth val="0"/>
        </c:ser>
        <c:dLbls>
          <c:showLegendKey val="0"/>
          <c:showVal val="0"/>
          <c:showCatName val="0"/>
          <c:showSerName val="0"/>
          <c:showPercent val="0"/>
          <c:showBubbleSize val="0"/>
        </c:dLbls>
        <c:axId val="326610176"/>
        <c:axId val="327720960"/>
      </c:scatterChart>
      <c:valAx>
        <c:axId val="326610176"/>
        <c:scaling>
          <c:orientation val="minMax"/>
          <c:max val="1.2"/>
          <c:min val="0.8"/>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7720960"/>
        <c:crosses val="autoZero"/>
        <c:crossBetween val="midCat"/>
      </c:valAx>
      <c:valAx>
        <c:axId val="3277209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26610176"/>
        <c:crosses val="autoZero"/>
        <c:crossBetween val="midCat"/>
      </c:valAx>
      <c:spPr>
        <a:noFill/>
        <a:ln>
          <a:noFill/>
        </a:ln>
        <a:effectLst/>
      </c:spPr>
    </c:plotArea>
    <c:legend>
      <c:legendPos val="b"/>
      <c:legendEntry>
        <c:idx val="4"/>
        <c:delete val="1"/>
      </c:legendEntry>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43">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9525" cap="rnd">
        <a:solidFill>
          <a:schemeClr val="phClr"/>
        </a:solidFill>
        <a:round/>
      </a:ln>
    </cs:spPr>
  </cs:dataPointLine>
  <cs:dataPointMarker>
    <cs:lnRef idx="0">
      <cs:styleClr val="auto"/>
    </cs:lnRef>
    <cs:fillRef idx="3">
      <cs:styleClr val="auto"/>
    </cs:fillRef>
    <cs:effectRef idx="3"/>
    <cs:fontRef idx="minor">
      <a:schemeClr val="tx1"/>
    </cs:fontRef>
    <cs:spPr>
      <a:ln w="9525" cap="rnd">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drawings/drawing1.xml><?xml version="1.0" encoding="utf-8"?>
<c:userShapes xmlns:c="http://schemas.openxmlformats.org/drawingml/2006/chart">
  <cdr:relSizeAnchor xmlns:cdr="http://schemas.openxmlformats.org/drawingml/2006/chartDrawing">
    <cdr:from>
      <cdr:x>0.12476</cdr:x>
      <cdr:y>0.16244</cdr:y>
    </cdr:from>
    <cdr:to>
      <cdr:x>0.88966</cdr:x>
      <cdr:y>0.80628</cdr:y>
    </cdr:to>
    <cdr:sp macro="" textlink="">
      <cdr:nvSpPr>
        <cdr:cNvPr id="2" name="Rectangle 1"/>
        <cdr:cNvSpPr/>
      </cdr:nvSpPr>
      <cdr:spPr>
        <a:xfrm xmlns:a="http://schemas.openxmlformats.org/drawingml/2006/main">
          <a:off x="949738" y="798301"/>
          <a:ext cx="5822814" cy="3164100"/>
        </a:xfrm>
        <a:prstGeom xmlns:a="http://schemas.openxmlformats.org/drawingml/2006/main" prst="rect">
          <a:avLst/>
        </a:prstGeom>
        <a:solidFill xmlns:a="http://schemas.openxmlformats.org/drawingml/2006/main">
          <a:schemeClr val="accent1">
            <a:alpha val="4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0.12575</cdr:x>
      <cdr:y>0.16247</cdr:y>
    </cdr:from>
    <cdr:to>
      <cdr:x>0.89181</cdr:x>
      <cdr:y>0.8061</cdr:y>
    </cdr:to>
    <cdr:sp macro="" textlink="">
      <cdr:nvSpPr>
        <cdr:cNvPr id="3" name="Parallelogram 2"/>
        <cdr:cNvSpPr/>
      </cdr:nvSpPr>
      <cdr:spPr>
        <a:xfrm xmlns:a="http://schemas.openxmlformats.org/drawingml/2006/main" flipH="1">
          <a:off x="957311" y="798447"/>
          <a:ext cx="5831633" cy="3163076"/>
        </a:xfrm>
        <a:prstGeom xmlns:a="http://schemas.openxmlformats.org/drawingml/2006/main" prst="parallelogram">
          <a:avLst>
            <a:gd name="adj" fmla="val 92672"/>
          </a:avLst>
        </a:prstGeom>
        <a:solidFill xmlns:a="http://schemas.openxmlformats.org/drawingml/2006/main">
          <a:srgbClr val="FFFF00">
            <a:alpha val="25000"/>
          </a:srgb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drawings/drawing2.xml><?xml version="1.0" encoding="utf-8"?>
<c:userShapes xmlns:c="http://schemas.openxmlformats.org/drawingml/2006/chart">
  <cdr:relSizeAnchor xmlns:cdr="http://schemas.openxmlformats.org/drawingml/2006/chartDrawing">
    <cdr:from>
      <cdr:x>0.05251</cdr:x>
      <cdr:y>0.58047</cdr:y>
    </cdr:from>
    <cdr:to>
      <cdr:x>0.31065</cdr:x>
      <cdr:y>0.81354</cdr:y>
    </cdr:to>
    <cdr:sp macro="" textlink="">
      <cdr:nvSpPr>
        <cdr:cNvPr id="4" name="Line Callout 1 3"/>
        <cdr:cNvSpPr/>
      </cdr:nvSpPr>
      <cdr:spPr>
        <a:xfrm xmlns:a="http://schemas.openxmlformats.org/drawingml/2006/main">
          <a:off x="552190" y="2525821"/>
          <a:ext cx="2714482" cy="1014167"/>
        </a:xfrm>
        <a:prstGeom xmlns:a="http://schemas.openxmlformats.org/drawingml/2006/main" prst="borderCallout1">
          <a:avLst>
            <a:gd name="adj1" fmla="val 837"/>
            <a:gd name="adj2" fmla="val 101620"/>
            <a:gd name="adj3" fmla="val -168818"/>
            <a:gd name="adj4" fmla="val 132721"/>
          </a:avLst>
        </a:prstGeom>
        <a:ln xmlns:a="http://schemas.openxmlformats.org/drawingml/2006/main">
          <a:solidFill>
            <a:srgbClr val="0070C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r>
            <a:rPr lang="en-US" dirty="0"/>
            <a:t>Reactive</a:t>
          </a:r>
          <a:r>
            <a:rPr lang="en-US" baseline="0" dirty="0"/>
            <a:t> </a:t>
          </a:r>
          <a:r>
            <a:rPr lang="en-US" baseline="0" dirty="0" smtClean="0"/>
            <a:t>Study Verification or System Event</a:t>
          </a:r>
        </a:p>
        <a:p xmlns:a="http://schemas.openxmlformats.org/drawingml/2006/main">
          <a:r>
            <a:rPr lang="en-US" baseline="0" dirty="0" smtClean="0"/>
            <a:t>.95 or below  </a:t>
          </a:r>
          <a:r>
            <a:rPr lang="en-US" baseline="0" dirty="0"/>
            <a:t>full lagging</a:t>
          </a:r>
        </a:p>
        <a:p xmlns:a="http://schemas.openxmlformats.org/drawingml/2006/main">
          <a:r>
            <a:rPr lang="en-US" baseline="0" dirty="0"/>
            <a:t>.98 </a:t>
          </a:r>
          <a:r>
            <a:rPr lang="en-US" sz="1100" baseline="0" dirty="0">
              <a:solidFill>
                <a:schemeClr val="lt1"/>
              </a:solidFill>
              <a:effectLst/>
              <a:latin typeface="+mn-lt"/>
              <a:ea typeface="+mn-ea"/>
              <a:cs typeface="+mn-cs"/>
            </a:rPr>
            <a:t>full leading and lagging                               </a:t>
          </a:r>
          <a:r>
            <a:rPr lang="en-US" baseline="0" dirty="0"/>
            <a:t> 1.04 full leading and lagging                               </a:t>
          </a:r>
          <a:r>
            <a:rPr lang="en-US" baseline="0" dirty="0" smtClean="0"/>
            <a:t>1.05 or above </a:t>
          </a:r>
          <a:r>
            <a:rPr lang="en-US" baseline="0" dirty="0"/>
            <a:t>full leading    </a:t>
          </a:r>
          <a:endParaRPr lang="en-US" dirty="0"/>
        </a:p>
      </cdr:txBody>
    </cdr:sp>
  </cdr:relSizeAnchor>
  <cdr:relSizeAnchor xmlns:cdr="http://schemas.openxmlformats.org/drawingml/2006/chartDrawing">
    <cdr:from>
      <cdr:x>0.76945</cdr:x>
      <cdr:y>0.5398</cdr:y>
    </cdr:from>
    <cdr:to>
      <cdr:x>0.93477</cdr:x>
      <cdr:y>0.65301</cdr:y>
    </cdr:to>
    <cdr:sp macro="" textlink="">
      <cdr:nvSpPr>
        <cdr:cNvPr id="5" name="TextBox 34"/>
        <cdr:cNvSpPr txBox="1"/>
      </cdr:nvSpPr>
      <cdr:spPr>
        <a:xfrm xmlns:a="http://schemas.openxmlformats.org/drawingml/2006/main">
          <a:off x="8091196" y="2348862"/>
          <a:ext cx="1738520" cy="492615"/>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100" dirty="0"/>
            <a:t>Leading</a:t>
          </a:r>
          <a:r>
            <a:rPr lang="en-US" sz="1100" baseline="0" dirty="0"/>
            <a:t> capability expected to be delivered</a:t>
          </a:r>
          <a:endParaRPr lang="en-US" sz="1100" dirty="0"/>
        </a:p>
      </cdr:txBody>
    </cdr:sp>
  </cdr:relSizeAnchor>
  <cdr:relSizeAnchor xmlns:cdr="http://schemas.openxmlformats.org/drawingml/2006/chartDrawing">
    <cdr:from>
      <cdr:x>0.31869</cdr:x>
      <cdr:y>0.51635</cdr:y>
    </cdr:from>
    <cdr:to>
      <cdr:x>0.45179</cdr:x>
      <cdr:y>0.64287</cdr:y>
    </cdr:to>
    <cdr:cxnSp macro="">
      <cdr:nvCxnSpPr>
        <cdr:cNvPr id="3" name="Straight Connector 2"/>
        <cdr:cNvCxnSpPr/>
      </cdr:nvCxnSpPr>
      <cdr:spPr>
        <a:xfrm xmlns:a="http://schemas.openxmlformats.org/drawingml/2006/main" flipV="1">
          <a:off x="3351245" y="2246830"/>
          <a:ext cx="1399592" cy="550506"/>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0.32086</cdr:x>
      <cdr:y>0.5185</cdr:y>
    </cdr:from>
    <cdr:to>
      <cdr:x>0.60441</cdr:x>
      <cdr:y>0.68885</cdr:y>
    </cdr:to>
    <cdr:cxnSp macro="">
      <cdr:nvCxnSpPr>
        <cdr:cNvPr id="6" name="Straight Connector 5"/>
        <cdr:cNvCxnSpPr/>
      </cdr:nvCxnSpPr>
      <cdr:spPr>
        <a:xfrm xmlns:a="http://schemas.openxmlformats.org/drawingml/2006/main" flipV="1">
          <a:off x="3374053" y="2256161"/>
          <a:ext cx="2981649" cy="741264"/>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0.31859</cdr:x>
      <cdr:y>0.73269</cdr:y>
    </cdr:from>
    <cdr:to>
      <cdr:x>0.62659</cdr:x>
      <cdr:y>0.82942</cdr:y>
    </cdr:to>
    <cdr:cxnSp macro="">
      <cdr:nvCxnSpPr>
        <cdr:cNvPr id="8" name="Straight Connector 7"/>
        <cdr:cNvCxnSpPr/>
      </cdr:nvCxnSpPr>
      <cdr:spPr>
        <a:xfrm xmlns:a="http://schemas.openxmlformats.org/drawingml/2006/main">
          <a:off x="3350208" y="3188184"/>
          <a:ext cx="3238759" cy="420916"/>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0.45179</cdr:x>
      <cdr:y>0.19095</cdr:y>
    </cdr:from>
    <cdr:to>
      <cdr:x>0.46066</cdr:x>
      <cdr:y>0.82781</cdr:y>
    </cdr:to>
    <cdr:cxnSp macro="">
      <cdr:nvCxnSpPr>
        <cdr:cNvPr id="10" name="Straight Connector 9"/>
        <cdr:cNvCxnSpPr/>
      </cdr:nvCxnSpPr>
      <cdr:spPr>
        <a:xfrm xmlns:a="http://schemas.openxmlformats.org/drawingml/2006/main" flipH="1" flipV="1">
          <a:off x="4750837" y="830879"/>
          <a:ext cx="93306" cy="2771192"/>
        </a:xfrm>
        <a:prstGeom xmlns:a="http://schemas.openxmlformats.org/drawingml/2006/main" prst="line">
          <a:avLst/>
        </a:prstGeom>
        <a:ln xmlns:a="http://schemas.openxmlformats.org/drawingml/2006/main">
          <a:solidFill>
            <a:srgbClr val="7030A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0.60125</cdr:x>
      <cdr:y>0.19833</cdr:y>
    </cdr:from>
    <cdr:to>
      <cdr:x>0.61013</cdr:x>
      <cdr:y>0.83519</cdr:y>
    </cdr:to>
    <cdr:cxnSp macro="">
      <cdr:nvCxnSpPr>
        <cdr:cNvPr id="13" name="Straight Connector 12"/>
        <cdr:cNvCxnSpPr/>
      </cdr:nvCxnSpPr>
      <cdr:spPr>
        <a:xfrm xmlns:a="http://schemas.openxmlformats.org/drawingml/2006/main" flipH="1" flipV="1">
          <a:off x="6322526" y="863018"/>
          <a:ext cx="93306" cy="2771192"/>
        </a:xfrm>
        <a:prstGeom xmlns:a="http://schemas.openxmlformats.org/drawingml/2006/main" prst="line">
          <a:avLst/>
        </a:prstGeom>
        <a:ln xmlns:a="http://schemas.openxmlformats.org/drawingml/2006/main">
          <a:solidFill>
            <a:srgbClr val="7030A0"/>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0.03475</cdr:x>
      <cdr:y>0.19042</cdr:y>
    </cdr:from>
    <cdr:to>
      <cdr:x>0.61417</cdr:x>
      <cdr:y>0.51207</cdr:y>
    </cdr:to>
    <cdr:sp macro="" textlink="">
      <cdr:nvSpPr>
        <cdr:cNvPr id="14" name="Freeform 13"/>
        <cdr:cNvSpPr/>
      </cdr:nvSpPr>
      <cdr:spPr>
        <a:xfrm xmlns:a="http://schemas.openxmlformats.org/drawingml/2006/main">
          <a:off x="365417" y="828582"/>
          <a:ext cx="6092949" cy="1399608"/>
        </a:xfrm>
        <a:custGeom xmlns:a="http://schemas.openxmlformats.org/drawingml/2006/main">
          <a:avLst/>
          <a:gdLst>
            <a:gd name="connsiteX0" fmla="*/ 0 w 6092890"/>
            <a:gd name="connsiteY0" fmla="*/ 0 h 1399592"/>
            <a:gd name="connsiteX1" fmla="*/ 5962261 w 6092890"/>
            <a:gd name="connsiteY1" fmla="*/ 9331 h 1399592"/>
            <a:gd name="connsiteX2" fmla="*/ 6092890 w 6092890"/>
            <a:gd name="connsiteY2" fmla="*/ 1399592 h 1399592"/>
            <a:gd name="connsiteX3" fmla="*/ 9331 w 6092890"/>
            <a:gd name="connsiteY3" fmla="*/ 1390262 h 1399592"/>
            <a:gd name="connsiteX4" fmla="*/ 0 w 6092890"/>
            <a:gd name="connsiteY4" fmla="*/ 0 h 1399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92890" h="1399592">
              <a:moveTo>
                <a:pt x="0" y="0"/>
              </a:moveTo>
              <a:lnTo>
                <a:pt x="5962261" y="9331"/>
              </a:lnTo>
              <a:lnTo>
                <a:pt x="6092890" y="1399592"/>
              </a:lnTo>
              <a:lnTo>
                <a:pt x="9331" y="1390262"/>
              </a:lnTo>
              <a:cubicBezTo>
                <a:pt x="6221" y="926841"/>
                <a:pt x="3110" y="463421"/>
                <a:pt x="0" y="0"/>
              </a:cubicBezTo>
              <a:close/>
            </a:path>
          </a:pathLst>
        </a:custGeom>
        <a:solidFill xmlns:a="http://schemas.openxmlformats.org/drawingml/2006/main">
          <a:srgbClr val="00B050">
            <a:alpha val="17000"/>
          </a:srgb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0.42428</cdr:x>
      <cdr:y>0.51501</cdr:y>
    </cdr:from>
    <cdr:to>
      <cdr:x>0.97974</cdr:x>
      <cdr:y>0.83157</cdr:y>
    </cdr:to>
    <cdr:sp macro="" textlink="">
      <cdr:nvSpPr>
        <cdr:cNvPr id="15" name="Freeform 14"/>
        <cdr:cNvSpPr/>
      </cdr:nvSpPr>
      <cdr:spPr>
        <a:xfrm xmlns:a="http://schemas.openxmlformats.org/drawingml/2006/main">
          <a:off x="4461588" y="2240983"/>
          <a:ext cx="5840963" cy="1377447"/>
        </a:xfrm>
        <a:custGeom xmlns:a="http://schemas.openxmlformats.org/drawingml/2006/main">
          <a:avLst/>
          <a:gdLst>
            <a:gd name="connsiteX0" fmla="*/ 0 w 5840963"/>
            <a:gd name="connsiteY0" fmla="*/ 0 h 1399591"/>
            <a:gd name="connsiteX1" fmla="*/ 5840963 w 5840963"/>
            <a:gd name="connsiteY1" fmla="*/ 0 h 1399591"/>
            <a:gd name="connsiteX2" fmla="*/ 5840963 w 5840963"/>
            <a:gd name="connsiteY2" fmla="*/ 1399591 h 1399591"/>
            <a:gd name="connsiteX3" fmla="*/ 382555 w 5840963"/>
            <a:gd name="connsiteY3" fmla="*/ 1399591 h 1399591"/>
            <a:gd name="connsiteX4" fmla="*/ 0 w 5840963"/>
            <a:gd name="connsiteY4" fmla="*/ 0 h 13995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40963" h="1399591">
              <a:moveTo>
                <a:pt x="0" y="0"/>
              </a:moveTo>
              <a:lnTo>
                <a:pt x="5840963" y="0"/>
              </a:lnTo>
              <a:lnTo>
                <a:pt x="5840963" y="1399591"/>
              </a:lnTo>
              <a:lnTo>
                <a:pt x="382555" y="1399591"/>
              </a:lnTo>
              <a:lnTo>
                <a:pt x="0" y="0"/>
              </a:lnTo>
              <a:close/>
            </a:path>
          </a:pathLst>
        </a:custGeom>
        <a:solidFill xmlns:a="http://schemas.openxmlformats.org/drawingml/2006/main">
          <a:srgbClr val="FFFF00">
            <a:alpha val="22000"/>
          </a:srgbClr>
        </a:solidFill>
        <a:ln xmlns:a="http://schemas.openxmlformats.org/drawingml/2006/main">
          <a:solidFill>
            <a:srgbClr val="FFFF0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0.77502</cdr:x>
      <cdr:y>0.63996</cdr:y>
    </cdr:from>
    <cdr:to>
      <cdr:x>0.84514</cdr:x>
      <cdr:y>0.67279</cdr:y>
    </cdr:to>
    <cdr:sp macro="" textlink="">
      <cdr:nvSpPr>
        <cdr:cNvPr id="16" name="Left Arrow 15"/>
        <cdr:cNvSpPr/>
      </cdr:nvSpPr>
      <cdr:spPr>
        <a:xfrm xmlns:a="http://schemas.openxmlformats.org/drawingml/2006/main" rot="10800000">
          <a:off x="8149771" y="2784670"/>
          <a:ext cx="737338" cy="142875"/>
        </a:xfrm>
        <a:prstGeom xmlns:a="http://schemas.openxmlformats.org/drawingml/2006/main" prst="leftArrow">
          <a:avLst/>
        </a:prstGeom>
        <a:solidFill xmlns:a="http://schemas.openxmlformats.org/drawingml/2006/main">
          <a:srgbClr val="00B050">
            <a:alpha val="53000"/>
          </a:srgbClr>
        </a:solidFill>
        <a:ln xmlns:a="http://schemas.openxmlformats.org/drawingml/2006/main">
          <a:solidFill>
            <a:srgbClr val="00B05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0.09548</cdr:x>
      <cdr:y>0.24659</cdr:y>
    </cdr:from>
    <cdr:to>
      <cdr:x>0.25481</cdr:x>
      <cdr:y>0.36267</cdr:y>
    </cdr:to>
    <cdr:sp macro="" textlink="">
      <cdr:nvSpPr>
        <cdr:cNvPr id="17" name="TextBox 34"/>
        <cdr:cNvSpPr txBox="1"/>
      </cdr:nvSpPr>
      <cdr:spPr>
        <a:xfrm xmlns:a="http://schemas.openxmlformats.org/drawingml/2006/main">
          <a:off x="1004077" y="1073012"/>
          <a:ext cx="1675363" cy="505102"/>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100" dirty="0" smtClean="0"/>
            <a:t>Lagging </a:t>
          </a:r>
          <a:r>
            <a:rPr lang="en-US" sz="1100" baseline="0" dirty="0" smtClean="0"/>
            <a:t>capability </a:t>
          </a:r>
          <a:r>
            <a:rPr lang="en-US" sz="1100" baseline="0" dirty="0"/>
            <a:t>expected to be delivered</a:t>
          </a:r>
          <a:endParaRPr lang="en-US" sz="1100" dirty="0"/>
        </a:p>
      </cdr:txBody>
    </cdr:sp>
  </cdr:relSizeAnchor>
  <cdr:relSizeAnchor xmlns:cdr="http://schemas.openxmlformats.org/drawingml/2006/chartDrawing">
    <cdr:from>
      <cdr:x>0.17027</cdr:x>
      <cdr:y>0.36253</cdr:y>
    </cdr:from>
    <cdr:to>
      <cdr:x>0.24038</cdr:x>
      <cdr:y>0.39536</cdr:y>
    </cdr:to>
    <cdr:sp macro="" textlink="">
      <cdr:nvSpPr>
        <cdr:cNvPr id="18" name="Left Arrow 17"/>
        <cdr:cNvSpPr/>
      </cdr:nvSpPr>
      <cdr:spPr>
        <a:xfrm xmlns:a="http://schemas.openxmlformats.org/drawingml/2006/main">
          <a:off x="1790443" y="1577490"/>
          <a:ext cx="737338" cy="142875"/>
        </a:xfrm>
        <a:prstGeom xmlns:a="http://schemas.openxmlformats.org/drawingml/2006/main" prst="leftArrow">
          <a:avLst/>
        </a:prstGeom>
        <a:solidFill xmlns:a="http://schemas.openxmlformats.org/drawingml/2006/main">
          <a:srgbClr val="00B050">
            <a:alpha val="53000"/>
          </a:srgbClr>
        </a:solidFill>
        <a:ln xmlns:a="http://schemas.openxmlformats.org/drawingml/2006/main">
          <a:solidFill>
            <a:srgbClr val="00B05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0.24152</cdr:x>
      <cdr:y>0.21991</cdr:y>
    </cdr:from>
    <cdr:to>
      <cdr:x>0.2551</cdr:x>
      <cdr:y>0.38936</cdr:y>
    </cdr:to>
    <cdr:sp macro="" textlink="">
      <cdr:nvSpPr>
        <cdr:cNvPr id="19" name="Left Arrow 18"/>
        <cdr:cNvSpPr/>
      </cdr:nvSpPr>
      <cdr:spPr>
        <a:xfrm xmlns:a="http://schemas.openxmlformats.org/drawingml/2006/main" rot="5400000">
          <a:off x="2242458" y="1254125"/>
          <a:ext cx="737338" cy="142875"/>
        </a:xfrm>
        <a:prstGeom xmlns:a="http://schemas.openxmlformats.org/drawingml/2006/main" prst="leftArrow">
          <a:avLst/>
        </a:prstGeom>
        <a:solidFill xmlns:a="http://schemas.openxmlformats.org/drawingml/2006/main">
          <a:srgbClr val="00B050">
            <a:alpha val="53000"/>
          </a:srgbClr>
        </a:solidFill>
        <a:ln xmlns:a="http://schemas.openxmlformats.org/drawingml/2006/main">
          <a:solidFill>
            <a:srgbClr val="00B05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0.75842</cdr:x>
      <cdr:y>0.65837</cdr:y>
    </cdr:from>
    <cdr:to>
      <cdr:x>0.77201</cdr:x>
      <cdr:y>0.82783</cdr:y>
    </cdr:to>
    <cdr:sp macro="" textlink="">
      <cdr:nvSpPr>
        <cdr:cNvPr id="20" name="Left Arrow 19"/>
        <cdr:cNvSpPr/>
      </cdr:nvSpPr>
      <cdr:spPr>
        <a:xfrm xmlns:a="http://schemas.openxmlformats.org/drawingml/2006/main" rot="16200000">
          <a:off x="7678058" y="3162041"/>
          <a:ext cx="737338" cy="142875"/>
        </a:xfrm>
        <a:prstGeom xmlns:a="http://schemas.openxmlformats.org/drawingml/2006/main" prst="leftArrow">
          <a:avLst/>
        </a:prstGeom>
        <a:solidFill xmlns:a="http://schemas.openxmlformats.org/drawingml/2006/main">
          <a:srgbClr val="00B050">
            <a:alpha val="53000"/>
          </a:srgbClr>
        </a:solidFill>
        <a:ln xmlns:a="http://schemas.openxmlformats.org/drawingml/2006/main">
          <a:solidFill>
            <a:srgbClr val="00B05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0.688</cdr:x>
      <cdr:y>0.16737</cdr:y>
    </cdr:from>
    <cdr:to>
      <cdr:x>0.96494</cdr:x>
      <cdr:y>0.30463</cdr:y>
    </cdr:to>
    <cdr:sp macro="" textlink="">
      <cdr:nvSpPr>
        <cdr:cNvPr id="21" name="Line Callout 1 20"/>
        <cdr:cNvSpPr/>
      </cdr:nvSpPr>
      <cdr:spPr>
        <a:xfrm xmlns:a="http://schemas.openxmlformats.org/drawingml/2006/main">
          <a:off x="7234757" y="728276"/>
          <a:ext cx="2912133" cy="597287"/>
        </a:xfrm>
        <a:prstGeom xmlns:a="http://schemas.openxmlformats.org/drawingml/2006/main" prst="borderCallout1">
          <a:avLst>
            <a:gd name="adj1" fmla="val 98410"/>
            <a:gd name="adj2" fmla="val -1669"/>
            <a:gd name="adj3" fmla="val 178994"/>
            <a:gd name="adj4" fmla="val -55943"/>
          </a:avLst>
        </a:prstGeom>
        <a:ln xmlns:a="http://schemas.openxmlformats.org/drawingml/2006/main">
          <a:solidFill>
            <a:schemeClr val="accent6">
              <a:lumMod val="75000"/>
            </a:schemeClr>
          </a:solidFill>
        </a:ln>
      </cdr:spPr>
      <cdr:style>
        <a:lnRef xmlns:a="http://schemas.openxmlformats.org/drawingml/2006/main" idx="3">
          <a:schemeClr val="lt1"/>
        </a:lnRef>
        <a:fillRef xmlns:a="http://schemas.openxmlformats.org/drawingml/2006/main" idx="1">
          <a:schemeClr val="accent6"/>
        </a:fillRef>
        <a:effectRef xmlns:a="http://schemas.openxmlformats.org/drawingml/2006/main" idx="1">
          <a:schemeClr val="accent6"/>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en-US" dirty="0" smtClean="0"/>
            <a:t>New or 5 year reactive testing</a:t>
          </a:r>
          <a:endParaRPr lang="en-US" baseline="0" dirty="0" smtClean="0"/>
        </a:p>
        <a:p xmlns:a="http://schemas.openxmlformats.org/drawingml/2006/main">
          <a:r>
            <a:rPr lang="en-US" baseline="0" dirty="0" smtClean="0"/>
            <a:t>Single POI Voltage somewhere</a:t>
          </a:r>
          <a:r>
            <a:rPr lang="en-US" dirty="0" smtClean="0"/>
            <a:t> between .98 and 1.04  full .95 leading/lagging requirement</a:t>
          </a:r>
          <a:endParaRPr lang="en-US" baseline="0" dirty="0"/>
        </a:p>
      </cdr:txBody>
    </cdr:sp>
  </cdr:relSizeAnchor>
  <cdr:relSizeAnchor xmlns:cdr="http://schemas.openxmlformats.org/drawingml/2006/chartDrawing">
    <cdr:from>
      <cdr:x>0.46069</cdr:x>
      <cdr:y>0.43859</cdr:y>
    </cdr:from>
    <cdr:to>
      <cdr:x>0.60641</cdr:x>
      <cdr:y>0.51631</cdr:y>
    </cdr:to>
    <cdr:sp macro="" textlink="">
      <cdr:nvSpPr>
        <cdr:cNvPr id="2" name="Right Brace 1"/>
        <cdr:cNvSpPr/>
      </cdr:nvSpPr>
      <cdr:spPr>
        <a:xfrm xmlns:a="http://schemas.openxmlformats.org/drawingml/2006/main" rot="16200000">
          <a:off x="5441517" y="1311363"/>
          <a:ext cx="338202" cy="1532351"/>
        </a:xfrm>
        <a:prstGeom xmlns:a="http://schemas.openxmlformats.org/drawingml/2006/main" prst="rightBrace">
          <a:avLst/>
        </a:prstGeom>
      </cdr:spPr>
      <cdr:style>
        <a:lnRef xmlns:a="http://schemas.openxmlformats.org/drawingml/2006/main" idx="3">
          <a:schemeClr val="accent6"/>
        </a:lnRef>
        <a:fillRef xmlns:a="http://schemas.openxmlformats.org/drawingml/2006/main" idx="0">
          <a:schemeClr val="accent6"/>
        </a:fillRef>
        <a:effectRef xmlns:a="http://schemas.openxmlformats.org/drawingml/2006/main" idx="2">
          <a:schemeClr val="accent6"/>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4036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AEFC432-D8EA-499E-9E14-B00F501E4EF9}" type="datetimeFigureOut">
              <a:rPr lang="en-US" smtClean="0"/>
              <a:t>2/21/2018</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989C245-D1C0-4D8F-B53E-6F53F91A5452}" type="slidenum">
              <a:rPr lang="en-US" smtClean="0"/>
              <a:t>‹#›</a:t>
            </a:fld>
            <a:endParaRPr lang="en-US" dirty="0"/>
          </a:p>
        </p:txBody>
      </p:sp>
    </p:spTree>
    <p:extLst>
      <p:ext uri="{BB962C8B-B14F-4D97-AF65-F5344CB8AC3E}">
        <p14:creationId xmlns:p14="http://schemas.microsoft.com/office/powerpoint/2010/main" val="2699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CAEFC432-D8EA-499E-9E14-B00F501E4EF9}" type="datetimeFigureOut">
              <a:rPr lang="en-US" smtClean="0"/>
              <a:t>2/21/2018</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E989C245-D1C0-4D8F-B53E-6F53F91A5452}" type="slidenum">
              <a:rPr lang="en-US" smtClean="0"/>
              <a:t>‹#›</a:t>
            </a:fld>
            <a:endParaRPr lang="en-US" dirty="0"/>
          </a:p>
        </p:txBody>
      </p:sp>
    </p:spTree>
    <p:extLst>
      <p:ext uri="{BB962C8B-B14F-4D97-AF65-F5344CB8AC3E}">
        <p14:creationId xmlns:p14="http://schemas.microsoft.com/office/powerpoint/2010/main" val="1687934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17468998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Footer Placeholder 4"/>
          <p:cNvSpPr>
            <a:spLocks noGrp="1"/>
          </p:cNvSpPr>
          <p:nvPr>
            <p:ph type="ftr" sz="quarter" idx="11"/>
          </p:nvPr>
        </p:nvSpPr>
        <p:spPr>
          <a:xfrm>
            <a:off x="3657600" y="6553200"/>
            <a:ext cx="5384800" cy="228600"/>
          </a:xfrm>
        </p:spPr>
        <p:txBody>
          <a:bodyPr/>
          <a:lstStyle/>
          <a:p>
            <a:r>
              <a:rPr lang="en-US" dirty="0" smtClean="0"/>
              <a:t>Footer text goes here.</a:t>
            </a:r>
            <a:endParaRPr lang="en-US" dirty="0"/>
          </a:p>
        </p:txBody>
      </p:sp>
      <p:cxnSp>
        <p:nvCxnSpPr>
          <p:cNvPr id="5" name="Straight Connector 4"/>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2652603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pPr lvl="0"/>
            <a:r>
              <a:rPr lang="en-US" smtClean="0"/>
              <a:t>Click to edit Master text styles</a:t>
            </a:r>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pPr lvl="0"/>
            <a:r>
              <a:rPr lang="en-US" smtClean="0"/>
              <a:t>Click to edit Master text styles</a:t>
            </a: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smtClean="0"/>
              <a:t>Click to edit Master title style</a:t>
            </a:r>
            <a:endParaRPr lang="en-US" dirty="0"/>
          </a:p>
        </p:txBody>
      </p:sp>
      <p:sp>
        <p:nvSpPr>
          <p:cNvPr id="8" name="Rectangle 7"/>
          <p:cNvSpPr/>
          <p:nvPr/>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9" name="Straight Connector 8"/>
          <p:cNvCxnSpPr/>
          <p:nvPr/>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34922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1901026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p:nvSpPr>
        <p:spPr>
          <a:xfrm>
            <a:off x="72901" y="6553200"/>
            <a:ext cx="943100"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745271316"/>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http://www.nerc.com/comm/PC/System%20Analysis%20and%20Modeling%20Subcommittee%20SAMS%20201/NERC%20Position%20on%20FERC%20NOPR%20for%20Reactive%20Power%20Capability%20-%20FINAL%20-%20EXTERNAL.pdf"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6983" y="2835275"/>
            <a:ext cx="7299702" cy="766763"/>
          </a:xfrm>
        </p:spPr>
        <p:txBody>
          <a:bodyPr>
            <a:normAutofit/>
          </a:bodyPr>
          <a:lstStyle/>
          <a:p>
            <a:pPr algn="l"/>
            <a:r>
              <a:rPr lang="en-US" sz="2000" b="1" dirty="0">
                <a:solidFill>
                  <a:schemeClr val="tx2"/>
                </a:solidFill>
                <a:latin typeface="+mn-lt"/>
                <a:ea typeface="+mn-ea"/>
                <a:cs typeface="+mn-cs"/>
              </a:rPr>
              <a:t>Reactive Capability with respect to POI voltage Current and potential Future with NPRR 849</a:t>
            </a:r>
          </a:p>
        </p:txBody>
      </p:sp>
      <p:sp>
        <p:nvSpPr>
          <p:cNvPr id="4" name="TextBox 3"/>
          <p:cNvSpPr txBox="1"/>
          <p:nvPr/>
        </p:nvSpPr>
        <p:spPr>
          <a:xfrm>
            <a:off x="4726983" y="3776420"/>
            <a:ext cx="5798434" cy="2031325"/>
          </a:xfrm>
          <a:prstGeom prst="rect">
            <a:avLst/>
          </a:prstGeom>
          <a:noFill/>
        </p:spPr>
        <p:txBody>
          <a:bodyPr wrap="square" rtlCol="0">
            <a:spAutoFit/>
          </a:bodyPr>
          <a:lstStyle/>
          <a:p>
            <a:r>
              <a:rPr lang="en-US" dirty="0" smtClean="0">
                <a:solidFill>
                  <a:schemeClr val="tx2"/>
                </a:solidFill>
              </a:rPr>
              <a:t>Stephen Solis – System Operations Improvement Manager</a:t>
            </a:r>
            <a:endParaRPr lang="en-US" dirty="0">
              <a:solidFill>
                <a:schemeClr val="tx2"/>
              </a:solidFill>
            </a:endParaRPr>
          </a:p>
          <a:p>
            <a:endParaRPr lang="en-US" dirty="0">
              <a:solidFill>
                <a:schemeClr val="tx2"/>
              </a:solidFill>
            </a:endParaRPr>
          </a:p>
          <a:p>
            <a:endParaRPr lang="en-US" dirty="0">
              <a:solidFill>
                <a:schemeClr val="tx2"/>
              </a:solidFill>
            </a:endParaRPr>
          </a:p>
          <a:p>
            <a:r>
              <a:rPr lang="en-US" dirty="0" smtClean="0">
                <a:solidFill>
                  <a:schemeClr val="tx2"/>
                </a:solidFill>
              </a:rPr>
              <a:t>WebEx </a:t>
            </a:r>
            <a:endParaRPr lang="en-US" dirty="0">
              <a:solidFill>
                <a:schemeClr val="tx2"/>
              </a:solidFill>
            </a:endParaRPr>
          </a:p>
          <a:p>
            <a:endParaRPr lang="en-US" dirty="0" smtClean="0">
              <a:solidFill>
                <a:schemeClr val="tx2"/>
              </a:solidFill>
            </a:endParaRPr>
          </a:p>
          <a:p>
            <a:r>
              <a:rPr lang="en-US" dirty="0" smtClean="0">
                <a:solidFill>
                  <a:schemeClr val="tx2"/>
                </a:solidFill>
              </a:rPr>
              <a:t>Date </a:t>
            </a:r>
            <a:r>
              <a:rPr lang="en-US" dirty="0">
                <a:solidFill>
                  <a:schemeClr val="tx2"/>
                </a:solidFill>
              </a:rPr>
              <a:t>: </a:t>
            </a:r>
            <a:r>
              <a:rPr lang="en-US" dirty="0" smtClean="0">
                <a:solidFill>
                  <a:schemeClr val="tx2"/>
                </a:solidFill>
              </a:rPr>
              <a:t>February </a:t>
            </a:r>
            <a:r>
              <a:rPr lang="en-US" dirty="0" smtClean="0">
                <a:solidFill>
                  <a:schemeClr val="tx2"/>
                </a:solidFill>
              </a:rPr>
              <a:t>23, </a:t>
            </a:r>
            <a:r>
              <a:rPr lang="en-US" dirty="0" smtClean="0">
                <a:solidFill>
                  <a:schemeClr val="tx2"/>
                </a:solidFill>
              </a:rPr>
              <a:t>2018</a:t>
            </a:r>
          </a:p>
        </p:txBody>
      </p:sp>
    </p:spTree>
    <p:extLst>
      <p:ext uri="{BB962C8B-B14F-4D97-AF65-F5344CB8AC3E}">
        <p14:creationId xmlns:p14="http://schemas.microsoft.com/office/powerpoint/2010/main" val="601922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Reactive Capability deliverability </a:t>
            </a:r>
            <a:r>
              <a:rPr lang="en-US" sz="2400" dirty="0" smtClean="0"/>
              <a:t>expectations (voltage ride through)</a:t>
            </a:r>
            <a:endParaRPr lang="en-US" sz="2400" dirty="0"/>
          </a:p>
        </p:txBody>
      </p:sp>
      <p:sp>
        <p:nvSpPr>
          <p:cNvPr id="3" name="Content Placeholder 2"/>
          <p:cNvSpPr>
            <a:spLocks noGrp="1"/>
          </p:cNvSpPr>
          <p:nvPr>
            <p:ph idx="1"/>
          </p:nvPr>
        </p:nvSpPr>
        <p:spPr>
          <a:xfrm>
            <a:off x="406400" y="1300567"/>
            <a:ext cx="11379200" cy="5052221"/>
          </a:xfrm>
        </p:spPr>
        <p:txBody>
          <a:bodyPr>
            <a:normAutofit fontScale="92500" lnSpcReduction="10000"/>
          </a:bodyPr>
          <a:lstStyle/>
          <a:p>
            <a:r>
              <a:rPr lang="en-US" dirty="0" smtClean="0"/>
              <a:t>Protocols 3.15.3 (2</a:t>
            </a:r>
            <a:r>
              <a:rPr lang="en-US" dirty="0"/>
              <a:t>) Generation Resources providing VSS shall be compliant with the ERCOT Operating Guides for response to transient voltage disturbance. </a:t>
            </a:r>
            <a:endParaRPr lang="en-US" dirty="0" smtClean="0"/>
          </a:p>
          <a:p>
            <a:r>
              <a:rPr lang="en-US" dirty="0" smtClean="0"/>
              <a:t>Operating Guides Section 2.9.1 (1) Generation </a:t>
            </a:r>
            <a:r>
              <a:rPr lang="en-US" dirty="0"/>
              <a:t>Resources must be designed and generation voltage relays must be set to remain connected to the transmission system during the following operating </a:t>
            </a:r>
            <a:r>
              <a:rPr lang="en-US" dirty="0" smtClean="0"/>
              <a:t>conditions.</a:t>
            </a:r>
          </a:p>
          <a:p>
            <a:r>
              <a:rPr lang="en-US" dirty="0"/>
              <a:t>Operating Guides Section 2.9.1 </a:t>
            </a:r>
            <a:r>
              <a:rPr lang="en-US" dirty="0" smtClean="0"/>
              <a:t>(2) </a:t>
            </a:r>
            <a:r>
              <a:rPr lang="en-US" dirty="0"/>
              <a:t>During operating conditions listed in paragraph (1) above, each Generation Resource shall not, during and following a transient voltage disturbance, cease providing real or reactive power except to the extent needed to provide frequency support or aid in voltage recovery. </a:t>
            </a:r>
            <a:endParaRPr lang="en-US" dirty="0" smtClean="0"/>
          </a:p>
          <a:p>
            <a:r>
              <a:rPr lang="en-US" dirty="0" smtClean="0"/>
              <a:t>Operating Guides Section 6.2.6.3.6 In </a:t>
            </a:r>
            <a:r>
              <a:rPr lang="en-US" dirty="0"/>
              <a:t>addition, protective relaying for Generation Resources must be designed to meet Voltage Ride-Through (VRT) criteria as detailed in Section 2.9.</a:t>
            </a:r>
          </a:p>
        </p:txBody>
      </p:sp>
    </p:spTree>
    <p:extLst>
      <p:ext uri="{BB962C8B-B14F-4D97-AF65-F5344CB8AC3E}">
        <p14:creationId xmlns:p14="http://schemas.microsoft.com/office/powerpoint/2010/main" val="28090242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Reactive Capability deliverability </a:t>
            </a:r>
            <a:r>
              <a:rPr lang="en-US" sz="2400" dirty="0" smtClean="0"/>
              <a:t>expectations (abnormal conditions)</a:t>
            </a:r>
            <a:endParaRPr lang="en-US" sz="2400" dirty="0"/>
          </a:p>
        </p:txBody>
      </p:sp>
      <p:sp>
        <p:nvSpPr>
          <p:cNvPr id="3" name="Content Placeholder 2"/>
          <p:cNvSpPr>
            <a:spLocks noGrp="1"/>
          </p:cNvSpPr>
          <p:nvPr>
            <p:ph idx="1"/>
          </p:nvPr>
        </p:nvSpPr>
        <p:spPr>
          <a:xfrm>
            <a:off x="406400" y="1238574"/>
            <a:ext cx="11379200" cy="5052221"/>
          </a:xfrm>
        </p:spPr>
        <p:txBody>
          <a:bodyPr>
            <a:normAutofit/>
          </a:bodyPr>
          <a:lstStyle/>
          <a:p>
            <a:r>
              <a:rPr lang="en-US" dirty="0" smtClean="0"/>
              <a:t>Protocols 3.15 (11) Generation </a:t>
            </a:r>
            <a:r>
              <a:rPr lang="en-US" dirty="0"/>
              <a:t>Resources shall not reduce high reactive loading on individual units during abnormal conditions without the consent of ERCOT unless equipment damage is imminent</a:t>
            </a:r>
            <a:r>
              <a:rPr lang="en-US" dirty="0" smtClean="0"/>
              <a:t>.</a:t>
            </a:r>
          </a:p>
          <a:p>
            <a:r>
              <a:rPr lang="en-US" dirty="0" smtClean="0"/>
              <a:t> </a:t>
            </a:r>
            <a:r>
              <a:rPr lang="en-US" dirty="0"/>
              <a:t>Protocols 3.15.3(6) The reactive capability required must be maintained at all times that the Generation Resource is On-Line. </a:t>
            </a:r>
          </a:p>
          <a:p>
            <a:r>
              <a:rPr lang="en-US" dirty="0" smtClean="0"/>
              <a:t>Operating Guides 2.7.3.5 </a:t>
            </a:r>
            <a:r>
              <a:rPr lang="en-US" dirty="0"/>
              <a:t>(2) Generation Resources with high reactive loading resulting from abnormal conditions shall not reduce their reactive loading without the consent of ERCOT unless equipment damage is imminent based on the sole and reasonable judgment of the Resource Entity. In that case the Resource Entity will notify its QSE and its TO as soon as practicable of its action. </a:t>
            </a:r>
          </a:p>
        </p:txBody>
      </p:sp>
    </p:spTree>
    <p:extLst>
      <p:ext uri="{BB962C8B-B14F-4D97-AF65-F5344CB8AC3E}">
        <p14:creationId xmlns:p14="http://schemas.microsoft.com/office/powerpoint/2010/main" val="2526146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If agreeable language changes are identified, ERCOT will submit comments to NPRR 849 capturing those comments.</a:t>
            </a:r>
            <a:endParaRPr lang="en-US" dirty="0"/>
          </a:p>
          <a:p>
            <a:r>
              <a:rPr lang="en-US" dirty="0" smtClean="0"/>
              <a:t>ERCOT will then try to get NPRR 849 progressing along the stakeholder process. </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Tree>
    <p:extLst>
      <p:ext uri="{BB962C8B-B14F-4D97-AF65-F5344CB8AC3E}">
        <p14:creationId xmlns:p14="http://schemas.microsoft.com/office/powerpoint/2010/main" val="30950460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Answers</a:t>
            </a:r>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06240" y="990600"/>
            <a:ext cx="7579519" cy="5053013"/>
          </a:xfrm>
        </p:spPr>
      </p:pic>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Tree>
    <p:extLst>
      <p:ext uri="{BB962C8B-B14F-4D97-AF65-F5344CB8AC3E}">
        <p14:creationId xmlns:p14="http://schemas.microsoft.com/office/powerpoint/2010/main" val="3367196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Current Reactive Capability Requirements</a:t>
            </a:r>
            <a:endParaRPr lang="en-US" sz="3600" dirty="0"/>
          </a:p>
        </p:txBody>
      </p:sp>
      <p:sp>
        <p:nvSpPr>
          <p:cNvPr id="5" name="Content Placeholder 4"/>
          <p:cNvSpPr>
            <a:spLocks noGrp="1"/>
          </p:cNvSpPr>
          <p:nvPr>
            <p:ph idx="1"/>
          </p:nvPr>
        </p:nvSpPr>
        <p:spPr>
          <a:xfrm>
            <a:off x="406400" y="762000"/>
            <a:ext cx="11785600" cy="5052221"/>
          </a:xfrm>
        </p:spPr>
        <p:txBody>
          <a:bodyPr/>
          <a:lstStyle/>
          <a:p>
            <a:r>
              <a:rPr lang="en-US" dirty="0" smtClean="0"/>
              <a:t>.95 leading/lagging requirements is at the POI for Generation Resources required to provide Voltage Support Service (VSS) (Gross &gt;20MVA).</a:t>
            </a:r>
          </a:p>
          <a:p>
            <a:r>
              <a:rPr lang="en-US" dirty="0" smtClean="0"/>
              <a:t>Losses must be accounted/compensated for to provide the .95 leading/lagging at the POI (not just at the generator terminals).</a:t>
            </a:r>
          </a:p>
          <a:p>
            <a:r>
              <a:rPr lang="en-US" dirty="0" smtClean="0"/>
              <a:t>.95 leading/lagging requirement is required currently at any potential voltage profile set point which changes seasonally and can vary in real time. </a:t>
            </a:r>
          </a:p>
          <a:p>
            <a:r>
              <a:rPr lang="en-US" dirty="0" smtClean="0"/>
              <a:t>Voltage profile can be set anywhere within normal system voltage limits (i.e. Between .95 pu and 1.05 pu).</a:t>
            </a:r>
          </a:p>
          <a:p>
            <a:r>
              <a:rPr lang="en-US" dirty="0" smtClean="0"/>
              <a:t>GR must </a:t>
            </a:r>
            <a:r>
              <a:rPr lang="en-US" dirty="0"/>
              <a:t>maintain the Voltage Set Point </a:t>
            </a:r>
            <a:r>
              <a:rPr lang="en-US" dirty="0" smtClean="0"/>
              <a:t>subject </a:t>
            </a:r>
            <a:r>
              <a:rPr lang="en-US" dirty="0"/>
              <a:t>to the Generation Resource’s operating characteristic limits, voltage limits, and </a:t>
            </a:r>
            <a:r>
              <a:rPr lang="en-US" dirty="0" smtClean="0"/>
              <a:t>within + or – 2%.  If voltage limits are more restrictive than the 2% (e.g. 1.04 pu set point, only has +1% tolerance and a -2% tolerance), then limits reduce the tolerance range.</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61191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849</a:t>
            </a:r>
            <a:endParaRPr lang="en-US" dirty="0"/>
          </a:p>
        </p:txBody>
      </p:sp>
      <p:sp>
        <p:nvSpPr>
          <p:cNvPr id="3" name="Content Placeholder 2"/>
          <p:cNvSpPr>
            <a:spLocks noGrp="1"/>
          </p:cNvSpPr>
          <p:nvPr>
            <p:ph idx="1"/>
          </p:nvPr>
        </p:nvSpPr>
        <p:spPr/>
        <p:txBody>
          <a:bodyPr>
            <a:normAutofit fontScale="92500"/>
          </a:bodyPr>
          <a:lstStyle/>
          <a:p>
            <a:r>
              <a:rPr lang="en-US" dirty="0" smtClean="0"/>
              <a:t>Modifies the potential range of Voltage Profile set points from .95 to 1.05 to a potential range of .98 to 1.04 to better match historical Voltage Profile set points.</a:t>
            </a:r>
          </a:p>
          <a:p>
            <a:r>
              <a:rPr lang="en-US" dirty="0" smtClean="0"/>
              <a:t>This reduces the reactive capability requirements below .98 pu to .95 full lagging only.</a:t>
            </a:r>
          </a:p>
          <a:p>
            <a:r>
              <a:rPr lang="en-US" dirty="0" smtClean="0"/>
              <a:t>This reduces the reactive capability requirement above 1.04 pu to .95 full leading only.</a:t>
            </a:r>
          </a:p>
          <a:p>
            <a:r>
              <a:rPr lang="en-US" dirty="0" smtClean="0"/>
              <a:t>Exemptions identified in Section 3.15 are still maintained as is (no changes).</a:t>
            </a:r>
          </a:p>
          <a:p>
            <a:r>
              <a:rPr lang="en-US" dirty="0" smtClean="0"/>
              <a:t>Reactive study scope document is aligned with NPRR 849 for new units seeking to Interconnect in ERCOT.</a:t>
            </a:r>
          </a:p>
          <a:p>
            <a:r>
              <a:rPr lang="en-US" dirty="0" smtClean="0"/>
              <a:t>Reactive tests conducted just as they are today (no changes) at a single POI voltage between .98 and 1.04 pu.</a:t>
            </a:r>
            <a:endParaRPr lang="en-US" dirty="0"/>
          </a:p>
        </p:txBody>
      </p:sp>
    </p:spTree>
    <p:extLst>
      <p:ext uri="{BB962C8B-B14F-4D97-AF65-F5344CB8AC3E}">
        <p14:creationId xmlns:p14="http://schemas.microsoft.com/office/powerpoint/2010/main" val="4255513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6000749"/>
            <a:ext cx="12192000" cy="307777"/>
          </a:xfrm>
          <a:prstGeom prst="rect">
            <a:avLst/>
          </a:prstGeom>
          <a:noFill/>
        </p:spPr>
        <p:txBody>
          <a:bodyPr wrap="square" rtlCol="0">
            <a:spAutoFit/>
          </a:bodyPr>
          <a:lstStyle/>
          <a:p>
            <a:r>
              <a:rPr lang="en-US" sz="1400" dirty="0" smtClean="0">
                <a:hlinkClick r:id="rId2"/>
              </a:rPr>
              <a:t>NERC White Paper on FERC NOPR Docket No. RM16-1-000</a:t>
            </a:r>
            <a:r>
              <a:rPr lang="en-US" sz="1400" dirty="0" smtClean="0"/>
              <a:t>  </a:t>
            </a:r>
            <a:r>
              <a:rPr lang="en-US" sz="1400" b="1" dirty="0"/>
              <a:t>p. 9 </a:t>
            </a:r>
            <a:r>
              <a:rPr lang="en-US" sz="1400" b="1" dirty="0" smtClean="0"/>
              <a:t>Figure </a:t>
            </a:r>
            <a:r>
              <a:rPr lang="en-US" sz="1400" b="1" dirty="0"/>
              <a:t>4: Reactive Capability Corresponding to POI Voltage [Source: CAISO</a:t>
            </a:r>
            <a:r>
              <a:rPr lang="en-US" sz="1400" b="1" baseline="30000" dirty="0"/>
              <a:t>7</a:t>
            </a:r>
            <a:r>
              <a:rPr lang="en-US" sz="1400" b="1" dirty="0"/>
              <a:t>] </a:t>
            </a:r>
            <a:endParaRPr lang="en-US" sz="1400" dirty="0"/>
          </a:p>
        </p:txBody>
      </p:sp>
      <p:graphicFrame>
        <p:nvGraphicFramePr>
          <p:cNvPr id="8" name="Chart 7"/>
          <p:cNvGraphicFramePr>
            <a:graphicFrameLocks/>
          </p:cNvGraphicFramePr>
          <p:nvPr>
            <p:extLst>
              <p:ext uri="{D42A27DB-BD31-4B8C-83A1-F6EECF244321}">
                <p14:modId xmlns:p14="http://schemas.microsoft.com/office/powerpoint/2010/main" val="1982097660"/>
              </p:ext>
            </p:extLst>
          </p:nvPr>
        </p:nvGraphicFramePr>
        <p:xfrm>
          <a:off x="2289741" y="1086338"/>
          <a:ext cx="7612517" cy="4914411"/>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a:xfrm>
            <a:off x="838200" y="365125"/>
            <a:ext cx="10515600" cy="72121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dirty="0"/>
          </a:p>
        </p:txBody>
      </p:sp>
      <p:sp>
        <p:nvSpPr>
          <p:cNvPr id="10" name="Freeform 9"/>
          <p:cNvSpPr/>
          <p:nvPr/>
        </p:nvSpPr>
        <p:spPr>
          <a:xfrm>
            <a:off x="3228392" y="1884784"/>
            <a:ext cx="5850294" cy="3163077"/>
          </a:xfrm>
          <a:custGeom>
            <a:avLst/>
            <a:gdLst>
              <a:gd name="connsiteX0" fmla="*/ 0 w 5850294"/>
              <a:gd name="connsiteY0" fmla="*/ 0 h 3163077"/>
              <a:gd name="connsiteX1" fmla="*/ 5262465 w 5850294"/>
              <a:gd name="connsiteY1" fmla="*/ 9330 h 3163077"/>
              <a:gd name="connsiteX2" fmla="*/ 5850294 w 5850294"/>
              <a:gd name="connsiteY2" fmla="*/ 3163077 h 3163077"/>
              <a:gd name="connsiteX3" fmla="*/ 1763486 w 5850294"/>
              <a:gd name="connsiteY3" fmla="*/ 3144416 h 3163077"/>
              <a:gd name="connsiteX4" fmla="*/ 0 w 5850294"/>
              <a:gd name="connsiteY4" fmla="*/ 0 h 31630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0294" h="3163077">
                <a:moveTo>
                  <a:pt x="0" y="0"/>
                </a:moveTo>
                <a:lnTo>
                  <a:pt x="5262465" y="9330"/>
                </a:lnTo>
                <a:lnTo>
                  <a:pt x="5850294" y="3163077"/>
                </a:lnTo>
                <a:lnTo>
                  <a:pt x="1763486" y="3144416"/>
                </a:lnTo>
                <a:lnTo>
                  <a:pt x="0" y="0"/>
                </a:lnTo>
                <a:close/>
              </a:path>
            </a:pathLst>
          </a:custGeom>
          <a:solidFill>
            <a:srgbClr val="FF0000">
              <a:alpha val="1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Reactive Capability comparison with respect to POI Voltage</a:t>
            </a:r>
          </a:p>
        </p:txBody>
      </p:sp>
    </p:spTree>
    <p:extLst>
      <p:ext uri="{BB962C8B-B14F-4D97-AF65-F5344CB8AC3E}">
        <p14:creationId xmlns:p14="http://schemas.microsoft.com/office/powerpoint/2010/main" val="1192627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Proposed NPRR for Section 3.15 (corner clipping)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28574445"/>
              </p:ext>
            </p:extLst>
          </p:nvPr>
        </p:nvGraphicFramePr>
        <p:xfrm>
          <a:off x="406400" y="990600"/>
          <a:ext cx="11379200" cy="5053013"/>
        </p:xfrm>
        <a:graphic>
          <a:graphicData uri="http://schemas.openxmlformats.org/drawingml/2006/chart">
            <c:chart xmlns:c="http://schemas.openxmlformats.org/drawingml/2006/chart" xmlns:r="http://schemas.openxmlformats.org/officeDocument/2006/relationships" r:id="rId2"/>
          </a:graphicData>
        </a:graphic>
      </p:graphicFrame>
      <p:sp>
        <p:nvSpPr>
          <p:cNvPr id="6" name="Freeform 5"/>
          <p:cNvSpPr/>
          <p:nvPr/>
        </p:nvSpPr>
        <p:spPr>
          <a:xfrm>
            <a:off x="1716042" y="1884249"/>
            <a:ext cx="8931294" cy="3338680"/>
          </a:xfrm>
          <a:custGeom>
            <a:avLst/>
            <a:gdLst>
              <a:gd name="connsiteX0" fmla="*/ 0 w 6811347"/>
              <a:gd name="connsiteY0" fmla="*/ 0 h 2873829"/>
              <a:gd name="connsiteX1" fmla="*/ 6139542 w 6811347"/>
              <a:gd name="connsiteY1" fmla="*/ 18662 h 2873829"/>
              <a:gd name="connsiteX2" fmla="*/ 6811347 w 6811347"/>
              <a:gd name="connsiteY2" fmla="*/ 2873829 h 2873829"/>
              <a:gd name="connsiteX3" fmla="*/ 2024742 w 6811347"/>
              <a:gd name="connsiteY3" fmla="*/ 2873829 h 2873829"/>
              <a:gd name="connsiteX4" fmla="*/ 0 w 6811347"/>
              <a:gd name="connsiteY4" fmla="*/ 0 h 28738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11347" h="2873829">
                <a:moveTo>
                  <a:pt x="0" y="0"/>
                </a:moveTo>
                <a:lnTo>
                  <a:pt x="6139542" y="18662"/>
                </a:lnTo>
                <a:lnTo>
                  <a:pt x="6811347" y="2873829"/>
                </a:lnTo>
                <a:lnTo>
                  <a:pt x="2024742" y="2873829"/>
                </a:lnTo>
                <a:lnTo>
                  <a:pt x="0" y="0"/>
                </a:lnTo>
                <a:close/>
              </a:path>
            </a:pathLst>
          </a:custGeom>
          <a:solidFill>
            <a:srgbClr val="FF0000">
              <a:alpha val="8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14379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NPRR Section 3.15 Reactive Capability deliverability expectations and Reactive Study voltages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9827016"/>
              </p:ext>
            </p:extLst>
          </p:nvPr>
        </p:nvGraphicFramePr>
        <p:xfrm>
          <a:off x="406400" y="1160786"/>
          <a:ext cx="11379200" cy="488124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413820" y="6042026"/>
            <a:ext cx="9778180" cy="523220"/>
          </a:xfrm>
          <a:prstGeom prst="rect">
            <a:avLst/>
          </a:prstGeom>
          <a:noFill/>
        </p:spPr>
        <p:txBody>
          <a:bodyPr wrap="square" rtlCol="0">
            <a:spAutoFit/>
          </a:bodyPr>
          <a:lstStyle/>
          <a:p>
            <a:r>
              <a:rPr lang="en-US" sz="1400" dirty="0" smtClean="0"/>
              <a:t>Protocols  3.15.3 (1) Generation </a:t>
            </a:r>
            <a:r>
              <a:rPr lang="en-US" sz="1400" dirty="0"/>
              <a:t>Resources required to provide VSS shall have and maintain Reactive Power capability at least equal to the Reactive Power capability requirements specified in these Protocols and the ERCOT Operating Guides. </a:t>
            </a:r>
          </a:p>
        </p:txBody>
      </p:sp>
    </p:spTree>
    <p:extLst>
      <p:ext uri="{BB962C8B-B14F-4D97-AF65-F5344CB8AC3E}">
        <p14:creationId xmlns:p14="http://schemas.microsoft.com/office/powerpoint/2010/main" val="25932487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4 most recent Voltage Profiles distribution</a:t>
            </a:r>
            <a:endParaRPr lang="en-US" sz="2400" dirty="0"/>
          </a:p>
        </p:txBody>
      </p:sp>
      <p:pic>
        <p:nvPicPr>
          <p:cNvPr id="6" name="Picture 5"/>
          <p:cNvPicPr>
            <a:picLocks noChangeAspect="1"/>
          </p:cNvPicPr>
          <p:nvPr/>
        </p:nvPicPr>
        <p:blipFill>
          <a:blip r:embed="rId2"/>
          <a:stretch>
            <a:fillRect/>
          </a:stretch>
        </p:blipFill>
        <p:spPr>
          <a:xfrm>
            <a:off x="406400" y="762000"/>
            <a:ext cx="5451959" cy="2837197"/>
          </a:xfrm>
          <a:prstGeom prst="rect">
            <a:avLst/>
          </a:prstGeom>
        </p:spPr>
      </p:pic>
      <p:pic>
        <p:nvPicPr>
          <p:cNvPr id="8" name="Picture 7"/>
          <p:cNvPicPr>
            <a:picLocks noChangeAspect="1"/>
          </p:cNvPicPr>
          <p:nvPr/>
        </p:nvPicPr>
        <p:blipFill>
          <a:blip r:embed="rId3"/>
          <a:stretch>
            <a:fillRect/>
          </a:stretch>
        </p:blipFill>
        <p:spPr>
          <a:xfrm>
            <a:off x="6102434" y="762000"/>
            <a:ext cx="5439091" cy="2837197"/>
          </a:xfrm>
          <a:prstGeom prst="rect">
            <a:avLst/>
          </a:prstGeom>
        </p:spPr>
      </p:pic>
      <p:pic>
        <p:nvPicPr>
          <p:cNvPr id="10" name="Picture 9"/>
          <p:cNvPicPr>
            <a:picLocks noChangeAspect="1"/>
          </p:cNvPicPr>
          <p:nvPr/>
        </p:nvPicPr>
        <p:blipFill>
          <a:blip r:embed="rId4"/>
          <a:stretch>
            <a:fillRect/>
          </a:stretch>
        </p:blipFill>
        <p:spPr>
          <a:xfrm>
            <a:off x="406399" y="3599197"/>
            <a:ext cx="5451960" cy="2834640"/>
          </a:xfrm>
          <a:prstGeom prst="rect">
            <a:avLst/>
          </a:prstGeom>
        </p:spPr>
      </p:pic>
      <p:pic>
        <p:nvPicPr>
          <p:cNvPr id="12" name="Picture 11"/>
          <p:cNvPicPr>
            <a:picLocks noChangeAspect="1"/>
          </p:cNvPicPr>
          <p:nvPr/>
        </p:nvPicPr>
        <p:blipFill>
          <a:blip r:embed="rId5"/>
          <a:stretch>
            <a:fillRect/>
          </a:stretch>
        </p:blipFill>
        <p:spPr>
          <a:xfrm>
            <a:off x="6102434" y="3599197"/>
            <a:ext cx="5439091" cy="2834640"/>
          </a:xfrm>
          <a:prstGeom prst="rect">
            <a:avLst/>
          </a:prstGeom>
        </p:spPr>
      </p:pic>
    </p:spTree>
    <p:extLst>
      <p:ext uri="{BB962C8B-B14F-4D97-AF65-F5344CB8AC3E}">
        <p14:creationId xmlns:p14="http://schemas.microsoft.com/office/powerpoint/2010/main" val="1963127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Next 4 </a:t>
            </a:r>
            <a:r>
              <a:rPr lang="en-US" sz="2400" dirty="0" smtClean="0"/>
              <a:t>most recent Voltage Profiles distribution</a:t>
            </a:r>
            <a:endParaRPr lang="en-US" sz="2400" dirty="0"/>
          </a:p>
        </p:txBody>
      </p:sp>
      <p:pic>
        <p:nvPicPr>
          <p:cNvPr id="3" name="Picture 2"/>
          <p:cNvPicPr>
            <a:picLocks noChangeAspect="1"/>
          </p:cNvPicPr>
          <p:nvPr/>
        </p:nvPicPr>
        <p:blipFill>
          <a:blip r:embed="rId2"/>
          <a:stretch>
            <a:fillRect/>
          </a:stretch>
        </p:blipFill>
        <p:spPr>
          <a:xfrm>
            <a:off x="6102434" y="3599197"/>
            <a:ext cx="5439091" cy="2834639"/>
          </a:xfrm>
          <a:prstGeom prst="rect">
            <a:avLst/>
          </a:prstGeom>
        </p:spPr>
      </p:pic>
      <p:pic>
        <p:nvPicPr>
          <p:cNvPr id="4" name="Picture 3"/>
          <p:cNvPicPr>
            <a:picLocks noChangeAspect="1"/>
          </p:cNvPicPr>
          <p:nvPr/>
        </p:nvPicPr>
        <p:blipFill>
          <a:blip r:embed="rId3"/>
          <a:stretch>
            <a:fillRect/>
          </a:stretch>
        </p:blipFill>
        <p:spPr>
          <a:xfrm>
            <a:off x="406400" y="3592099"/>
            <a:ext cx="5451959" cy="2841737"/>
          </a:xfrm>
          <a:prstGeom prst="rect">
            <a:avLst/>
          </a:prstGeom>
        </p:spPr>
      </p:pic>
      <p:pic>
        <p:nvPicPr>
          <p:cNvPr id="5" name="Picture 4"/>
          <p:cNvPicPr>
            <a:picLocks noChangeAspect="1"/>
          </p:cNvPicPr>
          <p:nvPr/>
        </p:nvPicPr>
        <p:blipFill>
          <a:blip r:embed="rId4"/>
          <a:stretch>
            <a:fillRect/>
          </a:stretch>
        </p:blipFill>
        <p:spPr>
          <a:xfrm>
            <a:off x="6102434" y="883138"/>
            <a:ext cx="5434176" cy="2708961"/>
          </a:xfrm>
          <a:prstGeom prst="rect">
            <a:avLst/>
          </a:prstGeom>
        </p:spPr>
      </p:pic>
      <p:pic>
        <p:nvPicPr>
          <p:cNvPr id="9" name="Picture 8"/>
          <p:cNvPicPr>
            <a:picLocks noChangeAspect="1"/>
          </p:cNvPicPr>
          <p:nvPr/>
        </p:nvPicPr>
        <p:blipFill>
          <a:blip r:embed="rId5"/>
          <a:stretch>
            <a:fillRect/>
          </a:stretch>
        </p:blipFill>
        <p:spPr>
          <a:xfrm>
            <a:off x="399282" y="883138"/>
            <a:ext cx="5454162" cy="2708961"/>
          </a:xfrm>
          <a:prstGeom prst="rect">
            <a:avLst/>
          </a:prstGeom>
        </p:spPr>
      </p:pic>
    </p:spTree>
    <p:extLst>
      <p:ext uri="{BB962C8B-B14F-4D97-AF65-F5344CB8AC3E}">
        <p14:creationId xmlns:p14="http://schemas.microsoft.com/office/powerpoint/2010/main" val="39846672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Reactive Capability deliverability </a:t>
            </a:r>
            <a:r>
              <a:rPr lang="en-US" dirty="0" smtClean="0"/>
              <a:t>expectations (outside of normal voltage ranges)</a:t>
            </a:r>
            <a:endParaRPr lang="en-US" dirty="0"/>
          </a:p>
        </p:txBody>
      </p:sp>
      <p:sp>
        <p:nvSpPr>
          <p:cNvPr id="3" name="Content Placeholder 2"/>
          <p:cNvSpPr>
            <a:spLocks noGrp="1"/>
          </p:cNvSpPr>
          <p:nvPr>
            <p:ph idx="1"/>
          </p:nvPr>
        </p:nvSpPr>
        <p:spPr>
          <a:xfrm>
            <a:off x="406400" y="1409055"/>
            <a:ext cx="11379200" cy="5052221"/>
          </a:xfrm>
        </p:spPr>
        <p:txBody>
          <a:bodyPr/>
          <a:lstStyle/>
          <a:p>
            <a:r>
              <a:rPr lang="en-US" dirty="0" smtClean="0"/>
              <a:t>Protocols 3.15.3(6) </a:t>
            </a:r>
            <a:r>
              <a:rPr lang="en-US" dirty="0"/>
              <a:t>The reactive capability required must be maintained at all times that the Generation Resource is On-Line</a:t>
            </a:r>
            <a:r>
              <a:rPr lang="en-US" dirty="0" smtClean="0"/>
              <a:t>.</a:t>
            </a:r>
          </a:p>
          <a:p>
            <a:r>
              <a:rPr lang="en-US" dirty="0" smtClean="0"/>
              <a:t>Operating Guides 2.3.7.5 (5</a:t>
            </a:r>
            <a:r>
              <a:rPr lang="en-US" dirty="0"/>
              <a:t>) The required reactive capability must be maintained at all times that the Generation Resource is On-Line. When a Generation Resource experiences a change that affects unit reactive limits or excitation system performance and is unable to meet the minimum reactive requirements, the associated Resource Entity shall notify its QSE and its TO immediately.</a:t>
            </a:r>
            <a:r>
              <a:rPr lang="en-US" dirty="0" smtClean="0"/>
              <a:t> </a:t>
            </a:r>
          </a:p>
          <a:p>
            <a:r>
              <a:rPr lang="en-US" dirty="0"/>
              <a:t>(4) At a minimum, a Resource Entity shall notify ERCOT and the QSE of the following:</a:t>
            </a:r>
          </a:p>
        </p:txBody>
      </p:sp>
    </p:spTree>
    <p:extLst>
      <p:ext uri="{BB962C8B-B14F-4D97-AF65-F5344CB8AC3E}">
        <p14:creationId xmlns:p14="http://schemas.microsoft.com/office/powerpoint/2010/main" val="580971905"/>
      </p:ext>
    </p:extLst>
  </p:cSld>
  <p:clrMapOvr>
    <a:masterClrMapping/>
  </p:clrMapOvr>
  <p:timing>
    <p:tnLst>
      <p:par>
        <p:cTn id="1" dur="indefinite" restart="never" nodeType="tmRoot"/>
      </p:par>
    </p:tnLst>
  </p:timing>
</p:sld>
</file>

<file path=ppt/theme/theme1.xml><?xml version="1.0" encoding="utf-8"?>
<a:theme xmlns:a="http://schemas.openxmlformats.org/drawingml/2006/main" name="ercot">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rcot" id="{59DD4A27-9F35-4B7D-9A41-78A5F50129CD}" vid="{8EE55430-C8E1-4914-9A4F-985EF7D1E275}"/>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ercot</Template>
  <TotalTime>2599</TotalTime>
  <Words>921</Words>
  <Application>Microsoft Office PowerPoint</Application>
  <PresentationFormat>Widescreen</PresentationFormat>
  <Paragraphs>56</Paragraphs>
  <Slides>13</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13</vt:i4>
      </vt:variant>
    </vt:vector>
  </HeadingPairs>
  <TitlesOfParts>
    <vt:vector size="16" baseType="lpstr">
      <vt:lpstr>Arial</vt:lpstr>
      <vt:lpstr>ercot</vt:lpstr>
      <vt:lpstr>Office Theme</vt:lpstr>
      <vt:lpstr>Reactive Capability with respect to POI voltage Current and potential Future with NPRR 849</vt:lpstr>
      <vt:lpstr>Current Reactive Capability Requirements</vt:lpstr>
      <vt:lpstr>NPRR 849</vt:lpstr>
      <vt:lpstr>Reactive Capability comparison with respect to POI Voltage</vt:lpstr>
      <vt:lpstr>Proposed NPRR for Section 3.15 (corner clipping)</vt:lpstr>
      <vt:lpstr>NPRR Section 3.15 Reactive Capability deliverability expectations and Reactive Study voltages</vt:lpstr>
      <vt:lpstr>4 most recent Voltage Profiles distribution</vt:lpstr>
      <vt:lpstr>Next 4 most recent Voltage Profiles distribution</vt:lpstr>
      <vt:lpstr>Reactive Capability deliverability expectations (outside of normal voltage ranges)</vt:lpstr>
      <vt:lpstr>Reactive Capability deliverability expectations (voltage ride through)</vt:lpstr>
      <vt:lpstr>Reactive Capability deliverability expectations (abnormal conditions)</vt:lpstr>
      <vt:lpstr>Next Steps</vt:lpstr>
      <vt:lpstr>Questions and Answers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Solis, Stephen</dc:creator>
  <cp:lastModifiedBy>Solis, Stephen</cp:lastModifiedBy>
  <cp:revision>39</cp:revision>
  <dcterms:created xsi:type="dcterms:W3CDTF">2017-04-04T14:34:07Z</dcterms:created>
  <dcterms:modified xsi:type="dcterms:W3CDTF">2018-02-21T23:24:38Z</dcterms:modified>
</cp:coreProperties>
</file>