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2"/>
  </p:notesMasterIdLst>
  <p:handoutMasterIdLst>
    <p:handoutMasterId r:id="rId23"/>
  </p:handoutMasterIdLst>
  <p:sldIdLst>
    <p:sldId id="260" r:id="rId6"/>
    <p:sldId id="257" r:id="rId7"/>
    <p:sldId id="311" r:id="rId8"/>
    <p:sldId id="297" r:id="rId9"/>
    <p:sldId id="302" r:id="rId10"/>
    <p:sldId id="298" r:id="rId11"/>
    <p:sldId id="303" r:id="rId12"/>
    <p:sldId id="299" r:id="rId13"/>
    <p:sldId id="312" r:id="rId14"/>
    <p:sldId id="300" r:id="rId15"/>
    <p:sldId id="313" r:id="rId16"/>
    <p:sldId id="301" r:id="rId17"/>
    <p:sldId id="314" r:id="rId18"/>
    <p:sldId id="315" r:id="rId19"/>
    <p:sldId id="316" r:id="rId20"/>
    <p:sldId id="296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7" d="100"/>
          <a:sy n="87" d="100"/>
        </p:scale>
        <p:origin x="47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54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62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0845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406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2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18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996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51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65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1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19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18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Retail Demand Response Survey Participant Headcounts 2013 - 2017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DSWG Meeting – February </a:t>
            </a:r>
            <a:r>
              <a:rPr lang="en-US" sz="1600" dirty="0" smtClean="0"/>
              <a:t>23, 2018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2296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Real Time Pricing ESIID </a:t>
            </a:r>
            <a:r>
              <a:rPr lang="en-US" altLang="en-US" dirty="0" smtClean="0"/>
              <a:t>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9144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602841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56971"/>
            <a:ext cx="8229600" cy="18926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191000"/>
            <a:ext cx="8229600" cy="181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24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Time Of Use Pricing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29" y="1600200"/>
            <a:ext cx="8352114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2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Time Of Use Pricing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9144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602841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" y="1306669"/>
            <a:ext cx="8229600" cy="19928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024221"/>
            <a:ext cx="8191500" cy="199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30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DR Program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28" y="1646492"/>
            <a:ext cx="8352115" cy="223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8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Other DR Program </a:t>
            </a:r>
            <a:r>
              <a:rPr lang="en-US" altLang="en-US" dirty="0" smtClean="0"/>
              <a:t>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9144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602841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71344"/>
            <a:ext cx="8229600" cy="19576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083585"/>
            <a:ext cx="8229600" cy="1963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79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DR Survey Overview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Annual surveys of retailer initiated demand response programs 2013 – 2016.</a:t>
            </a:r>
          </a:p>
          <a:p>
            <a:pPr>
              <a:defRPr/>
            </a:pPr>
            <a:r>
              <a:rPr lang="en-US" sz="1800" dirty="0" smtClean="0"/>
              <a:t>Retailers report to ERCOT on ESIID participation in four demand response categories:</a:t>
            </a:r>
          </a:p>
          <a:p>
            <a:pPr lvl="1">
              <a:defRPr/>
            </a:pPr>
            <a:r>
              <a:rPr lang="en-US" sz="1600" b="1" dirty="0" smtClean="0"/>
              <a:t>Block and Index (BI):   </a:t>
            </a:r>
            <a:r>
              <a:rPr lang="en-US" sz="1600" dirty="0" smtClean="0"/>
              <a:t>fixed </a:t>
            </a:r>
            <a:r>
              <a:rPr lang="en-US" sz="1600" dirty="0"/>
              <a:t>pricing for a defined volume of usage, coupled with pricing indexed to the wholesale market for usage exceeding the block.  Block prices and volumes may vary by time of </a:t>
            </a:r>
            <a:r>
              <a:rPr lang="en-US" sz="1600" dirty="0" smtClean="0"/>
              <a:t>day/week.</a:t>
            </a:r>
          </a:p>
          <a:p>
            <a:pPr lvl="1">
              <a:defRPr/>
            </a:pPr>
            <a:endParaRPr lang="en-US" sz="800" dirty="0"/>
          </a:p>
          <a:p>
            <a:pPr lvl="1">
              <a:defRPr/>
            </a:pPr>
            <a:r>
              <a:rPr lang="en-US" sz="1600" b="1" dirty="0"/>
              <a:t>Other Direct Load Control (OLC):</a:t>
            </a:r>
            <a:r>
              <a:rPr lang="en-US" sz="1600" dirty="0"/>
              <a:t>  contracts that allow the LSE or a third party to control the customer’s load remotely for economic or grid reliability purposes.  Customer incentive is predefined and does not vary based upon the response.</a:t>
            </a:r>
            <a:endParaRPr lang="en-US" altLang="en-US" sz="1600" dirty="0"/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Peak Rebates (PR):</a:t>
            </a:r>
            <a:r>
              <a:rPr lang="en-US" sz="1600" dirty="0" smtClean="0"/>
              <a:t>  the </a:t>
            </a:r>
            <a:r>
              <a:rPr lang="en-US" sz="1600" dirty="0"/>
              <a:t>customer is </a:t>
            </a:r>
            <a:r>
              <a:rPr lang="en-US" sz="1600" dirty="0" smtClean="0"/>
              <a:t>eligible </a:t>
            </a:r>
            <a:r>
              <a:rPr lang="en-US" sz="1600" dirty="0"/>
              <a:t>for a </a:t>
            </a:r>
            <a:r>
              <a:rPr lang="en-US" sz="1600" dirty="0" smtClean="0"/>
              <a:t>payment based on </a:t>
            </a:r>
            <a:r>
              <a:rPr lang="en-US" sz="1600" dirty="0"/>
              <a:t>load reductions </a:t>
            </a:r>
            <a:r>
              <a:rPr lang="en-US" sz="1600" dirty="0" smtClean="0"/>
              <a:t>during </a:t>
            </a:r>
            <a:r>
              <a:rPr lang="en-US" sz="1600" dirty="0"/>
              <a:t>periods of time identified </a:t>
            </a:r>
            <a:r>
              <a:rPr lang="en-US" sz="1600" dirty="0" smtClean="0"/>
              <a:t>in advance by </a:t>
            </a:r>
            <a:r>
              <a:rPr lang="en-US" sz="1600" dirty="0"/>
              <a:t>the </a:t>
            </a:r>
            <a:r>
              <a:rPr lang="en-US" sz="1600" dirty="0" smtClean="0"/>
              <a:t>LSE. Periods are communicated </a:t>
            </a:r>
            <a:r>
              <a:rPr lang="en-US" sz="1600" dirty="0"/>
              <a:t>to the customer during the prior day or the event day or both.  LSE has defined a method to </a:t>
            </a:r>
            <a:r>
              <a:rPr lang="en-US" sz="1600" dirty="0" smtClean="0"/>
              <a:t>quantify </a:t>
            </a:r>
            <a:r>
              <a:rPr lang="en-US" sz="1600" dirty="0"/>
              <a:t>the response </a:t>
            </a:r>
            <a:r>
              <a:rPr lang="en-US" sz="1600" dirty="0" smtClean="0"/>
              <a:t>amount and payment </a:t>
            </a:r>
            <a:r>
              <a:rPr lang="en-US" sz="1600" dirty="0"/>
              <a:t>(rebate) to customer is based upon </a:t>
            </a:r>
            <a:r>
              <a:rPr lang="en-US" sz="1600" dirty="0" smtClean="0"/>
              <a:t>that quantity.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/>
              <a:t>Real Time Pricing (RTP):  </a:t>
            </a:r>
            <a:r>
              <a:rPr lang="en-US" sz="1600" dirty="0"/>
              <a:t>retail prices for all intervals based on ERCOT Real-Time Settlement Point Prices for the premise Load Zone</a:t>
            </a:r>
            <a:r>
              <a:rPr lang="en-US" sz="800" dirty="0"/>
              <a:t>.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sz="1600" b="1" dirty="0" smtClean="0"/>
              <a:t>Time of Use (TOU):  </a:t>
            </a:r>
            <a:r>
              <a:rPr lang="en-US" sz="1600" dirty="0" smtClean="0"/>
              <a:t>prices </a:t>
            </a:r>
            <a:r>
              <a:rPr lang="en-US" sz="1600" dirty="0"/>
              <a:t>that vary across defined blocks of hours, with predefined prices and </a:t>
            </a:r>
            <a:r>
              <a:rPr lang="en-US" sz="1600" dirty="0" smtClean="0"/>
              <a:t>schedules (does not include seasonal price adjustments).</a:t>
            </a:r>
          </a:p>
          <a:p>
            <a:pPr lvl="1">
              <a:defRPr/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Reported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37726"/>
            <a:ext cx="22098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800" dirty="0" smtClean="0"/>
              <a:t>2013 – 21</a:t>
            </a:r>
          </a:p>
          <a:p>
            <a:r>
              <a:rPr lang="en-US" sz="1800" dirty="0" smtClean="0"/>
              <a:t>2014 – 33</a:t>
            </a:r>
          </a:p>
          <a:p>
            <a:r>
              <a:rPr lang="en-US" sz="1800" dirty="0" smtClean="0"/>
              <a:t>2015 – 32</a:t>
            </a:r>
          </a:p>
          <a:p>
            <a:r>
              <a:rPr lang="en-US" sz="1800" dirty="0" smtClean="0"/>
              <a:t>2016 – 35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</a:t>
            </a:r>
            <a:r>
              <a:rPr lang="en-US" sz="1800" dirty="0" smtClean="0"/>
              <a:t> 38</a:t>
            </a:r>
          </a:p>
          <a:p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409694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REPs (by DUNs) are</a:t>
            </a:r>
          </a:p>
          <a:p>
            <a:r>
              <a:rPr lang="en-US" dirty="0" smtClean="0"/>
              <a:t>Combined into a single REP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86400" y="1423426"/>
            <a:ext cx="2057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</a:t>
            </a:r>
          </a:p>
          <a:p>
            <a:r>
              <a:rPr lang="en-US" sz="1800" dirty="0" smtClean="0"/>
              <a:t>2013 – 19</a:t>
            </a:r>
          </a:p>
          <a:p>
            <a:r>
              <a:rPr lang="en-US" sz="1800" dirty="0" smtClean="0"/>
              <a:t>2014 – 23</a:t>
            </a:r>
          </a:p>
          <a:p>
            <a:r>
              <a:rPr lang="en-US" sz="1800" dirty="0" smtClean="0"/>
              <a:t>2015 – 25</a:t>
            </a:r>
          </a:p>
          <a:p>
            <a:r>
              <a:rPr lang="en-US" sz="1800" dirty="0" smtClean="0"/>
              <a:t>2016 – 27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 </a:t>
            </a:r>
            <a:r>
              <a:rPr lang="en-US" sz="1800" dirty="0" smtClean="0"/>
              <a:t>29</a:t>
            </a:r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276600" y="4114800"/>
            <a:ext cx="2209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800" dirty="0" smtClean="0"/>
              <a:t>2013 – 179,195</a:t>
            </a:r>
          </a:p>
          <a:p>
            <a:r>
              <a:rPr lang="en-US" sz="1800" dirty="0" smtClean="0"/>
              <a:t>2014 – 763,445</a:t>
            </a:r>
          </a:p>
          <a:p>
            <a:r>
              <a:rPr lang="en-US" sz="1800" dirty="0" smtClean="0"/>
              <a:t>2015 –  847,574</a:t>
            </a:r>
          </a:p>
          <a:p>
            <a:r>
              <a:rPr lang="en-US" sz="1800" dirty="0" smtClean="0"/>
              <a:t>2016 –  906,646</a:t>
            </a:r>
          </a:p>
          <a:p>
            <a:r>
              <a:rPr lang="en-US" sz="1800" dirty="0" smtClean="0"/>
              <a:t>2017</a:t>
            </a:r>
            <a:r>
              <a:rPr lang="en-US" sz="1800" dirty="0"/>
              <a:t> –  </a:t>
            </a:r>
            <a:r>
              <a:rPr lang="en-US" sz="1800" dirty="0" smtClean="0"/>
              <a:t>975,716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891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08" y="1600200"/>
            <a:ext cx="828531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38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86428"/>
            <a:ext cx="8229600" cy="229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2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00200"/>
            <a:ext cx="8384771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Other Load Control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9144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602841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66338"/>
            <a:ext cx="8224092" cy="18864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114800"/>
            <a:ext cx="8224092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4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REP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2296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04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Peak Rebate ESIID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16681" y="914400"/>
            <a:ext cx="1341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Business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39540" y="3602841"/>
            <a:ext cx="1318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Residential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36132"/>
            <a:ext cx="8229600" cy="19166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4026932"/>
            <a:ext cx="8229600" cy="191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9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8081</TotalTime>
  <Words>428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DR Survey Overview</vt:lpstr>
      <vt:lpstr>Number of Reported REPs &amp; Unique ESIIDs By Year</vt:lpstr>
      <vt:lpstr>Block and Index REP Participation</vt:lpstr>
      <vt:lpstr>Block and Index ESIID Participation</vt:lpstr>
      <vt:lpstr>Other Load Control REP Participation</vt:lpstr>
      <vt:lpstr>Other Load Control ESIID Participation</vt:lpstr>
      <vt:lpstr>Peak Rebate REP Participation</vt:lpstr>
      <vt:lpstr>Peak Rebate ESIID Participation</vt:lpstr>
      <vt:lpstr>Real Time Pricing REP Participation</vt:lpstr>
      <vt:lpstr>Real Time Pricing ESIID Participation</vt:lpstr>
      <vt:lpstr>Time Of Use Pricing REP Participation</vt:lpstr>
      <vt:lpstr>Time Of Use Pricing ESIID Participation</vt:lpstr>
      <vt:lpstr>Other DR Program Participation</vt:lpstr>
      <vt:lpstr>Other DR Program ESIID Participation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91</cp:revision>
  <cp:lastPrinted>2018-02-22T22:03:26Z</cp:lastPrinted>
  <dcterms:created xsi:type="dcterms:W3CDTF">2016-01-21T15:20:31Z</dcterms:created>
  <dcterms:modified xsi:type="dcterms:W3CDTF">2018-02-22T22:03:43Z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