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75" r:id="rId8"/>
    <p:sldId id="291" r:id="rId9"/>
    <p:sldId id="288" r:id="rId10"/>
    <p:sldId id="290" r:id="rId11"/>
    <p:sldId id="292" r:id="rId12"/>
    <p:sldId id="286" r:id="rId13"/>
    <p:sldId id="289" r:id="rId14"/>
    <p:sldId id="278" r:id="rId15"/>
    <p:sldId id="284" r:id="rId16"/>
    <p:sldId id="28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  <p:cmAuthor id="2" name="Ramasubbu, Priya" initials="RP" lastIdx="2" clrIdx="1">
    <p:extLst>
      <p:ext uri="{19B8F6BF-5375-455C-9EA6-DF929625EA0E}">
        <p15:presenceInfo xmlns:p15="http://schemas.microsoft.com/office/powerpoint/2012/main" userId="S-1-5-21-639947351-343809578-3807592339-165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9EC6D6"/>
    <a:srgbClr val="E7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0966" autoAdjust="0"/>
  </p:normalViewPr>
  <p:slideViewPr>
    <p:cSldViewPr showGuides="1">
      <p:cViewPr varScale="1">
        <p:scale>
          <a:sx n="117" d="100"/>
          <a:sy n="117" d="100"/>
        </p:scale>
        <p:origin x="20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97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01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72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ttp://www.ercot.com/calendar/2017/10/19/108887-R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413338"/>
            <a:ext cx="5486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WETT Bearkat Area Transmission Improvements P</a:t>
            </a:r>
            <a:r>
              <a:rPr lang="en-US" altLang="en-US" b="1" dirty="0" smtClean="0"/>
              <a:t>roject-ERCOT Independent Review Scope</a:t>
            </a:r>
          </a:p>
          <a:p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ERCOT </a:t>
            </a:r>
            <a:r>
              <a:rPr lang="en-US" dirty="0"/>
              <a:t>Transmission Planning</a:t>
            </a:r>
          </a:p>
          <a:p>
            <a:endParaRPr lang="en-US" dirty="0"/>
          </a:p>
          <a:p>
            <a:r>
              <a:rPr lang="en-US" dirty="0"/>
              <a:t>Regional Planning Group</a:t>
            </a:r>
          </a:p>
          <a:p>
            <a:r>
              <a:rPr lang="en-US" dirty="0" smtClean="0"/>
              <a:t>February 27,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953397"/>
            <a:ext cx="8686800" cy="560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b="1" dirty="0"/>
              <a:t>Tentative Timeline </a:t>
            </a:r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Final EIR update to RPG – </a:t>
            </a:r>
            <a:r>
              <a:rPr lang="en-US" dirty="0" smtClean="0"/>
              <a:t>March 2018</a:t>
            </a:r>
            <a:endParaRPr lang="en-US" dirty="0"/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EIR recommendation to TAC – </a:t>
            </a:r>
            <a:r>
              <a:rPr lang="en-US" dirty="0" smtClean="0"/>
              <a:t>April 2018</a:t>
            </a:r>
            <a:endParaRPr lang="en-US" dirty="0"/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BOD Endorsement – </a:t>
            </a:r>
            <a:r>
              <a:rPr lang="en-US" dirty="0" smtClean="0"/>
              <a:t>June 2018</a:t>
            </a:r>
            <a:endParaRPr lang="en-US" dirty="0"/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kern="0" dirty="0" smtClean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kern="0" dirty="0"/>
          </a:p>
          <a:p>
            <a:pPr marL="0" lvl="1" indent="0">
              <a:spcBef>
                <a:spcPts val="600"/>
              </a:spcBef>
              <a:spcAft>
                <a:spcPts val="2400"/>
              </a:spcAft>
              <a:buNone/>
            </a:pPr>
            <a:endParaRPr lang="en-US" kern="0" dirty="0" smtClean="0"/>
          </a:p>
          <a:p>
            <a:pPr marL="342900" lvl="1" indent="-342900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Stakeholder Comments Also Welcomed to Prabhu Gnanam:</a:t>
            </a:r>
          </a:p>
          <a:p>
            <a:pPr marL="0" indent="0" algn="ctr">
              <a:buNone/>
            </a:pPr>
            <a:r>
              <a:rPr lang="en-US" sz="2000" dirty="0"/>
              <a:t>	g</a:t>
            </a:r>
            <a:r>
              <a:rPr lang="en-US" sz="2000" dirty="0" smtClean="0"/>
              <a:t>gnanam@ercot.com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 smtClean="0"/>
              <a:t>Wind Energy Transmission Texas (WETT) </a:t>
            </a:r>
            <a:r>
              <a:rPr lang="en-US" sz="1800" dirty="0"/>
              <a:t>submitted </a:t>
            </a:r>
            <a:r>
              <a:rPr lang="en-US" sz="1800" dirty="0" smtClean="0"/>
              <a:t>Bearkat </a:t>
            </a:r>
            <a:r>
              <a:rPr lang="en-US" sz="1800" dirty="0"/>
              <a:t>Area Transmission Improvements </a:t>
            </a:r>
            <a:r>
              <a:rPr lang="en-US" sz="1800" dirty="0" smtClean="0"/>
              <a:t>project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</a:t>
            </a:r>
            <a:r>
              <a:rPr lang="en-US" sz="1800" dirty="0" smtClean="0"/>
              <a:t>$ 69.87 million</a:t>
            </a:r>
            <a:r>
              <a:rPr lang="en-US" sz="18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600" dirty="0">
                <a:hlinkClick r:id="rId3"/>
              </a:rPr>
              <a:t>http://www.ercot.com/calendar/2017/10/19/108887-RPG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Proposed </a:t>
            </a:r>
            <a:r>
              <a:rPr lang="en-US" sz="1800" dirty="0"/>
              <a:t>for 2021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Address generator interconnection issues in </a:t>
            </a:r>
            <a:r>
              <a:rPr lang="en-US" sz="1800" dirty="0" err="1"/>
              <a:t>Bearkat</a:t>
            </a:r>
            <a:r>
              <a:rPr lang="en-US" sz="1800" dirty="0"/>
              <a:t> Area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Reliability Issues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Voltage Instability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Thermal Overloads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Provide exit strategy for WETT proposed Remedial Action Scheme (RAS)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Improve generator get-a-way capacity at </a:t>
            </a:r>
            <a:r>
              <a:rPr lang="en-US" sz="1800" dirty="0" err="1"/>
              <a:t>Bearkat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Economic </a:t>
            </a:r>
            <a:r>
              <a:rPr lang="en-US" sz="1800" dirty="0" smtClean="0"/>
              <a:t>Benefit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New generator additions based on most recent GIS report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Recent generator retirements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Economic benefit analysis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/>
              <a:t>Fuel cost forecast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8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83369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Bearkat</a:t>
            </a:r>
            <a:r>
              <a:rPr lang="en-US" dirty="0" smtClean="0"/>
              <a:t> Area Generator Additions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383458" y="838200"/>
            <a:ext cx="8229600" cy="516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1700" dirty="0" smtClean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467908"/>
              </p:ext>
            </p:extLst>
          </p:nvPr>
        </p:nvGraphicFramePr>
        <p:xfrm>
          <a:off x="270387" y="1371600"/>
          <a:ext cx="8684342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877"/>
                <a:gridCol w="1383742"/>
                <a:gridCol w="1153118"/>
                <a:gridCol w="1584385"/>
                <a:gridCol w="17212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COD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Signed</a:t>
                      </a:r>
                      <a:r>
                        <a:rPr lang="en-US" baseline="0" dirty="0" smtClean="0"/>
                        <a:t> Interconnect</a:t>
                      </a:r>
                    </a:p>
                    <a:p>
                      <a:r>
                        <a:rPr lang="en-US" baseline="0" dirty="0" smtClean="0"/>
                        <a:t>Agreement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</a:t>
                      </a:r>
                      <a:r>
                        <a:rPr lang="en-US" baseline="0" dirty="0" smtClean="0"/>
                        <a:t> Guide Section 6.9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Rattlesnake Den Wind Phase 1 G1</a:t>
                      </a:r>
                      <a:endParaRPr lang="en-US" dirty="0"/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In-Service</a:t>
                      </a:r>
                      <a:endParaRPr lang="en-US" dirty="0"/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Rattlesnake Den Wind Phase 1 G2</a:t>
                      </a:r>
                      <a:endParaRPr lang="en-US" dirty="0"/>
                    </a:p>
                  </a:txBody>
                  <a:tcPr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In-Service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NBOHR(</a:t>
                      </a:r>
                      <a:r>
                        <a:rPr lang="en-US" dirty="0" err="1" smtClean="0"/>
                        <a:t>BearKat</a:t>
                      </a:r>
                      <a:r>
                        <a:rPr lang="en-US" dirty="0" smtClean="0"/>
                        <a:t> Wind 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Edmondson Ranch 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05/07/2018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Kontiki</a:t>
                      </a:r>
                      <a:r>
                        <a:rPr lang="en-US" dirty="0" smtClean="0"/>
                        <a:t> 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04/01/2019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BearKat</a:t>
                      </a:r>
                      <a:r>
                        <a:rPr lang="en-US" dirty="0" smtClean="0"/>
                        <a:t> Wind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04/15/2019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7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New Generator Additions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593677"/>
              </p:ext>
            </p:extLst>
          </p:nvPr>
        </p:nvGraphicFramePr>
        <p:xfrm>
          <a:off x="381000" y="1386682"/>
          <a:ext cx="8153399" cy="40976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/>
                <a:gridCol w="1295400"/>
                <a:gridCol w="1143000"/>
                <a:gridCol w="1981200"/>
                <a:gridCol w="1447799"/>
              </a:tblGrid>
              <a:tr h="7893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ProjectName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Projected COD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Capacity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Signed Interconnect Agreement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Planning Guide Section 6.9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Tahoka Wind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Edmondson Ranch Wind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9/1/2019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FEGC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2/13/2018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Cabezon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Wind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12/31/2018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Wildrose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Wind (Swisher)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10/30/2019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Loma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Pinta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Wind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12/31/2018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Waymark Solar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12/15/2018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Cactus Flats Wind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6/15/2018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Emerald Grove Solar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1/1/2019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MIRAGE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Brazoria Energy 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10/4/2018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LEVEE (Freeport LNG)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6/1/2019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</a:tr>
              <a:tr h="251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Lamesa Solar B (Phase II)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12/31/2018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1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Generator Retirements (Dec 2017 CDR)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07839"/>
              </p:ext>
            </p:extLst>
          </p:nvPr>
        </p:nvGraphicFramePr>
        <p:xfrm>
          <a:off x="1447800" y="1447800"/>
          <a:ext cx="5943600" cy="426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4478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Unit Name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Unit Size (MW)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Retirement Date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Barney M Davis Unit 1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12/31/17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Big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Brown Unit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02/12/18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Big Brown Unit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02/12/18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Monticello Unit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01/04/18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Monticello Unit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01/04/18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Monticello Unit 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01/04/18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Sandow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Unit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01/11/18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Sandow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Unit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01/11/18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Spencer Unit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01/03/18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Spencer Unit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01/03/18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48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Assumptions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383458" y="838200"/>
            <a:ext cx="8229600" cy="516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5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700" dirty="0" smtClean="0"/>
              <a:t>Production Cost Study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Constructed from </a:t>
            </a:r>
            <a:r>
              <a:rPr lang="en-US" sz="1700" dirty="0" smtClean="0"/>
              <a:t>17 RTP 2023 Production Cost Model</a:t>
            </a:r>
            <a:endParaRPr lang="en-US" sz="1700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ERCOT system-wide production-cost simulation will be run for the study year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All new generator </a:t>
            </a:r>
            <a:r>
              <a:rPr lang="en-US" sz="1700" dirty="0"/>
              <a:t>additions that meet Planning Guide Section 6.9 criteria </a:t>
            </a:r>
            <a:r>
              <a:rPr lang="en-US" sz="1700" dirty="0" smtClean="0"/>
              <a:t>at </a:t>
            </a:r>
            <a:r>
              <a:rPr lang="en-US" sz="1700" dirty="0"/>
              <a:t>time of study will be added to the </a:t>
            </a:r>
            <a:r>
              <a:rPr lang="en-US" sz="1700" dirty="0" smtClean="0"/>
              <a:t>case.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Transmission Projects expected to be in-service within the study region by 2022 at the time of the study will be added to the case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28933"/>
          </a:xfrm>
        </p:spPr>
        <p:txBody>
          <a:bodyPr/>
          <a:lstStyle/>
          <a:p>
            <a:r>
              <a:rPr lang="en-US" sz="2500" dirty="0" smtClean="0"/>
              <a:t>Economic Model Input Assumptions – Fuel Cost Forecasts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624633"/>
          </a:xfrm>
        </p:spPr>
        <p:txBody>
          <a:bodyPr/>
          <a:lstStyle/>
          <a:p>
            <a:r>
              <a:rPr lang="en-US" sz="1700" dirty="0"/>
              <a:t>Monthly gas price based on the 2018 HOG Forecast </a:t>
            </a:r>
            <a:r>
              <a:rPr lang="en-US" sz="1700" dirty="0" smtClean="0"/>
              <a:t>(</a:t>
            </a:r>
            <a:r>
              <a:rPr lang="en-US" sz="1700" dirty="0"/>
              <a:t>2018 EIA AEO NG Forecast</a:t>
            </a:r>
            <a:r>
              <a:rPr lang="en-US" sz="1700" dirty="0" smtClean="0"/>
              <a:t>)</a:t>
            </a:r>
          </a:p>
          <a:p>
            <a:endParaRPr lang="en-US" sz="17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570544"/>
              </p:ext>
            </p:extLst>
          </p:nvPr>
        </p:nvGraphicFramePr>
        <p:xfrm>
          <a:off x="381000" y="1828800"/>
          <a:ext cx="8134347" cy="4349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  <a:gridCol w="625719"/>
              </a:tblGrid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Year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Jan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Jul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Aug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Sep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Oct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Dec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79" marR="9479" marT="9479" marB="0" anchor="b">
                    <a:solidFill>
                      <a:schemeClr val="accent1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3.08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3.05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3.01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2.86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2.87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2.88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2.90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2.92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2.92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2.94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3.02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3.44 </a:t>
                      </a:r>
                    </a:p>
                  </a:txBody>
                  <a:tcPr marL="9525" marR="9525" marT="9525" marB="0" anchor="b"/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3.43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3.55 </a:t>
                      </a:r>
                    </a:p>
                  </a:txBody>
                  <a:tcPr marL="9525" marR="9525" marT="9525" marB="0" anchor="b"/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3.19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3.23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3.44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3.41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3.37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3.21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3.22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3.23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3.24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3.27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3.27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3.29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3.38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3.51 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3.38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3.73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3.71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3.65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3.48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3.49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3.50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3.53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3.56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3.56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3.57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3.66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3.81 </a:t>
                      </a:r>
                    </a:p>
                  </a:txBody>
                  <a:tcPr marL="9525" marR="9525" marT="9525" marB="0" anchor="b">
                    <a:solidFill>
                      <a:srgbClr val="E7F1F5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3.69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3.77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4.22 </a:t>
                      </a:r>
                    </a:p>
                  </a:txBody>
                  <a:tcPr marL="9525" marR="9525" marT="9525" marB="0" anchor="b"/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3.99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4.48 </a:t>
                      </a:r>
                    </a:p>
                  </a:txBody>
                  <a:tcPr marL="9525" marR="9525" marT="9525" marB="0" anchor="b"/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4.43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4.17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4.26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4.37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4.54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4.63 </a:t>
                      </a:r>
                    </a:p>
                  </a:txBody>
                  <a:tcPr marL="9525" marR="9525" marT="9525" marB="0" anchor="b"/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4.61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4.58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4.31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4.35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4.39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4.52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4.70 </a:t>
                      </a:r>
                    </a:p>
                  </a:txBody>
                  <a:tcPr marL="9525" marR="9525" marT="9525" marB="0" anchor="b">
                    <a:solidFill>
                      <a:srgbClr val="CBE3EB"/>
                    </a:solidFill>
                  </a:tcPr>
                </a:tc>
              </a:tr>
              <a:tr h="254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2033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4.38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4.44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4.73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2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Procedure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820396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Scenarios to be evaluated: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Study Cases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</a:rPr>
              <a:t>Economic Assessment of Alternatives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Sensitivities </a:t>
            </a:r>
            <a:r>
              <a:rPr lang="en-US" dirty="0" smtClean="0"/>
              <a:t>based on PG Section 3.1.3(4):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Generator additions </a:t>
            </a:r>
            <a:r>
              <a:rPr lang="en-US" dirty="0" smtClean="0"/>
              <a:t>with Signed Generation Interconnection Agreements (SGIA) but that DO NOT meet </a:t>
            </a:r>
            <a:r>
              <a:rPr lang="en-US" dirty="0"/>
              <a:t>Planning Guide Section 6.9 criteria in study region at time of study will be added to the </a:t>
            </a:r>
            <a:r>
              <a:rPr lang="en-US" dirty="0" smtClean="0"/>
              <a:t>case</a:t>
            </a:r>
          </a:p>
          <a:p>
            <a:pPr marL="0" indent="0">
              <a:buNone/>
            </a:pP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4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4885</TotalTime>
  <Words>962</Words>
  <Application>Microsoft Office PowerPoint</Application>
  <PresentationFormat>On-screen Show (4:3)</PresentationFormat>
  <Paragraphs>463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Overview</vt:lpstr>
      <vt:lpstr>Scope Update</vt:lpstr>
      <vt:lpstr>Bearkat Area Generator Additions</vt:lpstr>
      <vt:lpstr>All New Generator Additions</vt:lpstr>
      <vt:lpstr>Recent Generator Retirements (Dec 2017 CDR)</vt:lpstr>
      <vt:lpstr>Study Assumptions</vt:lpstr>
      <vt:lpstr>Economic Model Input Assumptions – Fuel Cost Forecasts</vt:lpstr>
      <vt:lpstr>Study Procedure</vt:lpstr>
      <vt:lpstr>Deliverables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Ramasubbu, Priya</cp:lastModifiedBy>
  <cp:revision>152</cp:revision>
  <cp:lastPrinted>2018-02-02T14:45:31Z</cp:lastPrinted>
  <dcterms:created xsi:type="dcterms:W3CDTF">2016-01-21T15:20:31Z</dcterms:created>
  <dcterms:modified xsi:type="dcterms:W3CDTF">2018-02-22T16:58:49Z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