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291" r:id="rId9"/>
    <p:sldId id="301" r:id="rId10"/>
    <p:sldId id="298" r:id="rId11"/>
    <p:sldId id="302" r:id="rId12"/>
    <p:sldId id="303" r:id="rId13"/>
    <p:sldId id="27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9" autoAdjust="0"/>
  </p:normalViewPr>
  <p:slideViewPr>
    <p:cSldViewPr showGuides="1">
      <p:cViewPr varScale="1">
        <p:scale>
          <a:sx n="132" d="100"/>
          <a:sy n="132" d="100"/>
        </p:scale>
        <p:origin x="101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53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936D-1B0E-4378-81E3-1E7560E21D2B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3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ndeep.borkar@ercot.com" TargetMode="External"/><Relationship Id="rId5" Type="http://schemas.openxmlformats.org/officeDocument/2006/relationships/hyperlink" Target="mailto:jjin@ercot.com" TargetMode="External"/><Relationship Id="rId4" Type="http://schemas.openxmlformats.org/officeDocument/2006/relationships/hyperlink" Target="mailto:douglas.murray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2018 LTSA Update </a:t>
            </a:r>
            <a:endParaRPr lang="en-US" sz="2800" b="1" dirty="0"/>
          </a:p>
          <a:p>
            <a:endParaRPr lang="en-US" sz="2400" b="1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Regional Planning </a:t>
            </a:r>
            <a:r>
              <a:rPr lang="en-US" sz="2400" dirty="0" smtClean="0"/>
              <a:t>Group Meeting</a:t>
            </a:r>
            <a:endParaRPr lang="en-US" sz="2400" dirty="0"/>
          </a:p>
          <a:p>
            <a:r>
              <a:rPr lang="en-US" sz="2400" dirty="0" smtClean="0"/>
              <a:t>February 27,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Outline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System </a:t>
            </a:r>
            <a:r>
              <a:rPr lang="en-US" sz="2400" dirty="0" smtClean="0"/>
              <a:t>Topology and Starting Capacity Mix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Main Assumptions for Current Trends Scenario 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Generation Expansion Results for Current Trends Scenario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Next Step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Topology and Starting Capacity Mix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" y="954927"/>
            <a:ext cx="1828800" cy="1356518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Panhandle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590717" y="2353301"/>
            <a:ext cx="1828800" cy="1356518"/>
          </a:xfrm>
          <a:prstGeom prst="ellipse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The Rest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92069" y="4388303"/>
            <a:ext cx="1828800" cy="1356518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External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14" name="Straight Arrow Connector 13"/>
          <p:cNvCxnSpPr>
            <a:endCxn id="8" idx="2"/>
          </p:cNvCxnSpPr>
          <p:nvPr/>
        </p:nvCxnSpPr>
        <p:spPr>
          <a:xfrm>
            <a:off x="1081547" y="2322008"/>
            <a:ext cx="1509170" cy="7095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504888">
            <a:off x="1395581" y="234931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4792 MW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9" idx="7"/>
            <a:endCxn id="8" idx="3"/>
          </p:cNvCxnSpPr>
          <p:nvPr/>
        </p:nvCxnSpPr>
        <p:spPr>
          <a:xfrm flipV="1">
            <a:off x="1653047" y="3511162"/>
            <a:ext cx="1205492" cy="10757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9027568">
            <a:off x="1655005" y="3781987"/>
            <a:ext cx="1005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 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687" y="1855489"/>
            <a:ext cx="2462588" cy="256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Assumptions for Current Trends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1.4% annual load growth rate;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1 GW rooftop PV;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LNG – Freeport three trains;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Gas price – 2018 AEO High Oil and Gas Resource and Technology Case;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DC tie – 2,000 MW Southern Cross.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2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Trends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3962400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400" dirty="0"/>
              <a:t>Reserve margin in final year : 7.3%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Built </a:t>
            </a:r>
            <a:r>
              <a:rPr lang="en-US" sz="1500" dirty="0" smtClean="0"/>
              <a:t>4,500 MW gas generation capacity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Built 3,000 MW wind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Built 15,900 MW solar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Retirements total 7,392 MW by 2033</a:t>
            </a:r>
          </a:p>
          <a:p>
            <a:pPr>
              <a:spcBef>
                <a:spcPts val="1200"/>
              </a:spcBef>
            </a:pPr>
            <a:r>
              <a:rPr lang="en-US" sz="1500" dirty="0" smtClean="0"/>
              <a:t>4,500 MW of coal retirements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</a:t>
            </a:r>
            <a:r>
              <a:rPr lang="en-US" sz="1600" dirty="0"/>
              <a:t>energy in </a:t>
            </a:r>
            <a:r>
              <a:rPr lang="en-US" sz="1600" dirty="0" smtClean="0"/>
              <a:t>2023 to 2033, short of capacity in hour </a:t>
            </a:r>
            <a:r>
              <a:rPr lang="en-US" sz="1600" dirty="0"/>
              <a:t>ending </a:t>
            </a:r>
            <a:r>
              <a:rPr lang="en-US" sz="1600" dirty="0" smtClean="0"/>
              <a:t>20, 21 and 22, </a:t>
            </a:r>
            <a:r>
              <a:rPr lang="en-US" sz="1600" dirty="0"/>
              <a:t>maximum magnitude over 6,000 </a:t>
            </a:r>
            <a:r>
              <a:rPr lang="en-US" sz="1600" dirty="0" smtClean="0"/>
              <a:t>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Panhandle interface is congested over 30% of time after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066800"/>
            <a:ext cx="5257800" cy="540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Average LMP 2019 vs 2033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8" y="1295400"/>
            <a:ext cx="818686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 expansion</a:t>
            </a:r>
          </a:p>
          <a:p>
            <a:pPr lvl="1"/>
            <a:r>
              <a:rPr lang="en-US" dirty="0" smtClean="0"/>
              <a:t>Current Trends Scenario</a:t>
            </a:r>
          </a:p>
          <a:p>
            <a:r>
              <a:rPr lang="en-US" dirty="0" smtClean="0"/>
              <a:t>Generation expansion</a:t>
            </a:r>
          </a:p>
          <a:p>
            <a:pPr lvl="1"/>
            <a:r>
              <a:rPr lang="en-US" dirty="0" smtClean="0"/>
              <a:t>High Economic Growth Scenario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1" eaLnBrk="1" hangingPunct="1">
              <a:tabLst>
                <a:tab pos="5888038" algn="dec"/>
              </a:tabLst>
            </a:pPr>
            <a:endParaRPr lang="en-US" dirty="0" smtClean="0"/>
          </a:p>
          <a:p>
            <a:pPr eaLnBrk="1" hangingPunct="1">
              <a:tabLst>
                <a:tab pos="5888038" algn="dec"/>
              </a:tabLst>
            </a:pPr>
            <a:endParaRPr lang="en-US" dirty="0" smtClean="0">
              <a:solidFill>
                <a:srgbClr val="CC0000"/>
              </a:solidFill>
            </a:endParaRPr>
          </a:p>
          <a:p>
            <a:pPr eaLnBrk="1" hangingPunct="1">
              <a:tabLst>
                <a:tab pos="5888038" algn="dec"/>
              </a:tabLst>
            </a:pPr>
            <a:endParaRPr lang="en-US" dirty="0" smtClean="0"/>
          </a:p>
        </p:txBody>
      </p:sp>
      <p:pic>
        <p:nvPicPr>
          <p:cNvPr id="1026" name="Picture 2" descr="C:\Users\jtamby\Desktop\ERCOT\0 Presentations Final\PowerPoint Sized Images 2.8.13\Wind Farm 002_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003928"/>
            <a:ext cx="3686175" cy="294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925" y="828675"/>
            <a:ext cx="72961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Doug Murray			Julie Jin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4"/>
              </a:rPr>
              <a:t>douglas.murray@ercot.com</a:t>
            </a:r>
            <a:r>
              <a:rPr lang="en-US" dirty="0" smtClean="0"/>
              <a:t>	</a:t>
            </a:r>
            <a:r>
              <a:rPr lang="en-US" dirty="0">
                <a:hlinkClick r:id="rId5"/>
              </a:rPr>
              <a:t>julie.jin@ercot.com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512.248.6908			</a:t>
            </a:r>
            <a:r>
              <a:rPr lang="en-US" dirty="0"/>
              <a:t> 512.248.3982 </a:t>
            </a:r>
            <a:r>
              <a:rPr lang="en-US" dirty="0" smtClean="0"/>
              <a:t>		</a:t>
            </a:r>
          </a:p>
          <a:p>
            <a:endParaRPr lang="en-US" dirty="0"/>
          </a:p>
          <a:p>
            <a:r>
              <a:rPr lang="en-US" dirty="0" smtClean="0"/>
              <a:t>	Sandeep Borkar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6"/>
              </a:rPr>
              <a:t>sandeep.borkar@ercot.com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512.248.6642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9636</TotalTime>
  <Words>195</Words>
  <Application>Microsoft Office PowerPoint</Application>
  <PresentationFormat>On-screen Show (4:3)</PresentationFormat>
  <Paragraphs>57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System Topology and Starting Capacity Mix</vt:lpstr>
      <vt:lpstr>Main Assumptions for Current Trends Scenario</vt:lpstr>
      <vt:lpstr>Current Trends Results</vt:lpstr>
      <vt:lpstr>August Average LMP 2019 vs 2033</vt:lpstr>
      <vt:lpstr>Next Step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Jin, Julie</cp:lastModifiedBy>
  <cp:revision>196</cp:revision>
  <cp:lastPrinted>2016-01-21T20:53:15Z</cp:lastPrinted>
  <dcterms:created xsi:type="dcterms:W3CDTF">2016-01-21T15:20:31Z</dcterms:created>
  <dcterms:modified xsi:type="dcterms:W3CDTF">2018-02-22T15:00:57Z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